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700" r:id="rId4"/>
  </p:sldMasterIdLst>
  <p:notesMasterIdLst>
    <p:notesMasterId r:id="rId63"/>
  </p:notesMasterIdLst>
  <p:handoutMasterIdLst>
    <p:handoutMasterId r:id="rId64"/>
  </p:handoutMasterIdLst>
  <p:sldIdLst>
    <p:sldId id="341" r:id="rId5"/>
    <p:sldId id="486" r:id="rId6"/>
    <p:sldId id="316" r:id="rId7"/>
    <p:sldId id="470" r:id="rId8"/>
    <p:sldId id="488" r:id="rId9"/>
    <p:sldId id="454" r:id="rId10"/>
    <p:sldId id="346" r:id="rId11"/>
    <p:sldId id="444" r:id="rId12"/>
    <p:sldId id="457" r:id="rId13"/>
    <p:sldId id="421" r:id="rId14"/>
    <p:sldId id="286" r:id="rId15"/>
    <p:sldId id="459" r:id="rId16"/>
    <p:sldId id="425" r:id="rId17"/>
    <p:sldId id="321" r:id="rId18"/>
    <p:sldId id="363" r:id="rId19"/>
    <p:sldId id="366" r:id="rId20"/>
    <p:sldId id="426" r:id="rId21"/>
    <p:sldId id="428" r:id="rId22"/>
    <p:sldId id="429" r:id="rId23"/>
    <p:sldId id="462" r:id="rId24"/>
    <p:sldId id="445" r:id="rId25"/>
    <p:sldId id="427" r:id="rId26"/>
    <p:sldId id="464" r:id="rId27"/>
    <p:sldId id="465" r:id="rId28"/>
    <p:sldId id="287" r:id="rId29"/>
    <p:sldId id="288" r:id="rId30"/>
    <p:sldId id="490" r:id="rId31"/>
    <p:sldId id="256" r:id="rId32"/>
    <p:sldId id="289" r:id="rId33"/>
    <p:sldId id="291" r:id="rId34"/>
    <p:sldId id="292" r:id="rId35"/>
    <p:sldId id="293" r:id="rId36"/>
    <p:sldId id="294" r:id="rId37"/>
    <p:sldId id="295" r:id="rId38"/>
    <p:sldId id="296" r:id="rId39"/>
    <p:sldId id="298" r:id="rId40"/>
    <p:sldId id="299" r:id="rId41"/>
    <p:sldId id="300" r:id="rId42"/>
    <p:sldId id="301" r:id="rId43"/>
    <p:sldId id="302" r:id="rId44"/>
    <p:sldId id="303" r:id="rId45"/>
    <p:sldId id="304" r:id="rId46"/>
    <p:sldId id="305" r:id="rId47"/>
    <p:sldId id="306" r:id="rId48"/>
    <p:sldId id="307" r:id="rId49"/>
    <p:sldId id="308" r:id="rId50"/>
    <p:sldId id="311" r:id="rId51"/>
    <p:sldId id="312" r:id="rId52"/>
    <p:sldId id="313" r:id="rId53"/>
    <p:sldId id="314" r:id="rId54"/>
    <p:sldId id="315" r:id="rId55"/>
    <p:sldId id="489" r:id="rId56"/>
    <p:sldId id="277" r:id="rId57"/>
    <p:sldId id="340" r:id="rId58"/>
    <p:sldId id="343" r:id="rId59"/>
    <p:sldId id="268" r:id="rId60"/>
    <p:sldId id="342" r:id="rId61"/>
    <p:sldId id="485" r:id="rId62"/>
  </p:sldIdLst>
  <p:sldSz cx="9144000" cy="6858000" type="screen4x3"/>
  <p:notesSz cx="6858000" cy="9296400"/>
  <p:defaultTextStyle>
    <a:defPPr>
      <a:defRPr lang="en-US"/>
    </a:defPPr>
    <a:lvl1pPr algn="l" rtl="0" fontAlgn="base">
      <a:spcBef>
        <a:spcPct val="0"/>
      </a:spcBef>
      <a:spcAft>
        <a:spcPct val="0"/>
      </a:spcAft>
      <a:defRPr sz="3600" kern="1200">
        <a:solidFill>
          <a:schemeClr val="bg2"/>
        </a:solidFill>
        <a:latin typeface="Arial" charset="0"/>
        <a:ea typeface="+mn-ea"/>
        <a:cs typeface="+mn-cs"/>
      </a:defRPr>
    </a:lvl1pPr>
    <a:lvl2pPr marL="457200" algn="l" rtl="0" fontAlgn="base">
      <a:spcBef>
        <a:spcPct val="0"/>
      </a:spcBef>
      <a:spcAft>
        <a:spcPct val="0"/>
      </a:spcAft>
      <a:defRPr sz="3600" kern="1200">
        <a:solidFill>
          <a:schemeClr val="bg2"/>
        </a:solidFill>
        <a:latin typeface="Arial" charset="0"/>
        <a:ea typeface="+mn-ea"/>
        <a:cs typeface="+mn-cs"/>
      </a:defRPr>
    </a:lvl2pPr>
    <a:lvl3pPr marL="914400" algn="l" rtl="0" fontAlgn="base">
      <a:spcBef>
        <a:spcPct val="0"/>
      </a:spcBef>
      <a:spcAft>
        <a:spcPct val="0"/>
      </a:spcAft>
      <a:defRPr sz="3600" kern="1200">
        <a:solidFill>
          <a:schemeClr val="bg2"/>
        </a:solidFill>
        <a:latin typeface="Arial" charset="0"/>
        <a:ea typeface="+mn-ea"/>
        <a:cs typeface="+mn-cs"/>
      </a:defRPr>
    </a:lvl3pPr>
    <a:lvl4pPr marL="1371600" algn="l" rtl="0" fontAlgn="base">
      <a:spcBef>
        <a:spcPct val="0"/>
      </a:spcBef>
      <a:spcAft>
        <a:spcPct val="0"/>
      </a:spcAft>
      <a:defRPr sz="3600" kern="1200">
        <a:solidFill>
          <a:schemeClr val="bg2"/>
        </a:solidFill>
        <a:latin typeface="Arial" charset="0"/>
        <a:ea typeface="+mn-ea"/>
        <a:cs typeface="+mn-cs"/>
      </a:defRPr>
    </a:lvl4pPr>
    <a:lvl5pPr marL="1828800" algn="l" rtl="0" fontAlgn="base">
      <a:spcBef>
        <a:spcPct val="0"/>
      </a:spcBef>
      <a:spcAft>
        <a:spcPct val="0"/>
      </a:spcAft>
      <a:defRPr sz="3600" kern="1200">
        <a:solidFill>
          <a:schemeClr val="bg2"/>
        </a:solidFill>
        <a:latin typeface="Arial" charset="0"/>
        <a:ea typeface="+mn-ea"/>
        <a:cs typeface="+mn-cs"/>
      </a:defRPr>
    </a:lvl5pPr>
    <a:lvl6pPr marL="2286000" algn="l" defTabSz="914400" rtl="0" eaLnBrk="1" latinLnBrk="0" hangingPunct="1">
      <a:defRPr sz="3600" kern="1200">
        <a:solidFill>
          <a:schemeClr val="bg2"/>
        </a:solidFill>
        <a:latin typeface="Arial" charset="0"/>
        <a:ea typeface="+mn-ea"/>
        <a:cs typeface="+mn-cs"/>
      </a:defRPr>
    </a:lvl6pPr>
    <a:lvl7pPr marL="2743200" algn="l" defTabSz="914400" rtl="0" eaLnBrk="1" latinLnBrk="0" hangingPunct="1">
      <a:defRPr sz="3600" kern="1200">
        <a:solidFill>
          <a:schemeClr val="bg2"/>
        </a:solidFill>
        <a:latin typeface="Arial" charset="0"/>
        <a:ea typeface="+mn-ea"/>
        <a:cs typeface="+mn-cs"/>
      </a:defRPr>
    </a:lvl7pPr>
    <a:lvl8pPr marL="3200400" algn="l" defTabSz="914400" rtl="0" eaLnBrk="1" latinLnBrk="0" hangingPunct="1">
      <a:defRPr sz="3600" kern="1200">
        <a:solidFill>
          <a:schemeClr val="bg2"/>
        </a:solidFill>
        <a:latin typeface="Arial" charset="0"/>
        <a:ea typeface="+mn-ea"/>
        <a:cs typeface="+mn-cs"/>
      </a:defRPr>
    </a:lvl8pPr>
    <a:lvl9pPr marL="3657600" algn="l" defTabSz="914400" rtl="0" eaLnBrk="1" latinLnBrk="0" hangingPunct="1">
      <a:defRPr sz="3600" kern="1200">
        <a:solidFill>
          <a:schemeClr val="bg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9900"/>
    <a:srgbClr val="FF0000"/>
    <a:srgbClr val="AAF2FC"/>
    <a:srgbClr val="6AE9FA"/>
    <a:srgbClr val="F26094"/>
    <a:srgbClr val="EB1561"/>
    <a:srgbClr val="000000"/>
    <a:srgbClr val="0000FF"/>
    <a:srgbClr val="64C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88280" autoAdjust="0"/>
  </p:normalViewPr>
  <p:slideViewPr>
    <p:cSldViewPr>
      <p:cViewPr varScale="1">
        <p:scale>
          <a:sx n="77" d="100"/>
          <a:sy n="77" d="100"/>
        </p:scale>
        <p:origin x="16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1398"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55299"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endParaRPr lang="en-US"/>
          </a:p>
        </p:txBody>
      </p:sp>
      <p:sp>
        <p:nvSpPr>
          <p:cNvPr id="55300"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55301"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fld id="{A456949E-0946-4A9E-A0B0-BD42CE95C207}" type="slidenum">
              <a:rPr lang="en-US"/>
              <a:pPr/>
              <a:t>‹#›</a:t>
            </a:fld>
            <a:endParaRPr lang="en-US"/>
          </a:p>
        </p:txBody>
      </p:sp>
    </p:spTree>
    <p:extLst>
      <p:ext uri="{BB962C8B-B14F-4D97-AF65-F5344CB8AC3E}">
        <p14:creationId xmlns:p14="http://schemas.microsoft.com/office/powerpoint/2010/main" val="705925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5123"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endParaRPr lang="en-US"/>
          </a:p>
        </p:txBody>
      </p:sp>
      <p:sp>
        <p:nvSpPr>
          <p:cNvPr id="512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5127"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fld id="{008CA8B9-E50D-4DBA-A52B-A3D0FF3A3979}" type="slidenum">
              <a:rPr lang="en-US"/>
              <a:pPr/>
              <a:t>‹#›</a:t>
            </a:fld>
            <a:endParaRPr lang="en-US"/>
          </a:p>
        </p:txBody>
      </p:sp>
    </p:spTree>
    <p:extLst>
      <p:ext uri="{BB962C8B-B14F-4D97-AF65-F5344CB8AC3E}">
        <p14:creationId xmlns:p14="http://schemas.microsoft.com/office/powerpoint/2010/main" val="6722147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310291C2-6C7F-4973-A18B-DFF59F4C9B68}"/>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D27E37F4-3205-4E53-BF51-2F7B91A484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4" name="Slide Number Placeholder 3">
            <a:extLst>
              <a:ext uri="{FF2B5EF4-FFF2-40B4-BE49-F238E27FC236}">
                <a16:creationId xmlns:a16="http://schemas.microsoft.com/office/drawing/2014/main" id="{76E012E6-B865-4579-9F8E-8C17976B88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3FFD18-A8F5-4B09-A0D9-F96D54024BB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37976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08670-75CB-4B46-897F-0B7F0834402F}" type="slidenum">
              <a:rPr lang="en-US"/>
              <a:pPr/>
              <a:t>12</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95108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F6105-4C9F-4075-B0A7-D01AAC2338EC}" type="slidenum">
              <a:rPr lang="en-US"/>
              <a:pPr/>
              <a:t>13</a:t>
            </a:fld>
            <a:endParaRPr 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646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229D82-6370-4689-9AAC-A92CC6A4F89D}" type="slidenum">
              <a:rPr lang="en-US"/>
              <a:pPr/>
              <a:t>14</a:t>
            </a:fld>
            <a:endParaRPr lang="en-US"/>
          </a:p>
        </p:txBody>
      </p:sp>
      <p:sp>
        <p:nvSpPr>
          <p:cNvPr id="132098" name="Rectangle 2"/>
          <p:cNvSpPr>
            <a:spLocks noGrp="1" noRot="1" noChangeAspect="1" noChangeArrowheads="1" noTextEdit="1"/>
          </p:cNvSpPr>
          <p:nvPr>
            <p:ph type="sldImg"/>
          </p:nvPr>
        </p:nvSpPr>
        <p:spPr bwMode="auto">
          <a:xfrm>
            <a:off x="1106488" y="698500"/>
            <a:ext cx="4645025" cy="3482975"/>
          </a:xfrm>
          <a:prstGeom prst="rect">
            <a:avLst/>
          </a:prstGeom>
          <a:solidFill>
            <a:srgbClr val="FFFFFF"/>
          </a:solidFill>
          <a:ln w="12700" cap="flat">
            <a:solidFill>
              <a:srgbClr val="000000"/>
            </a:solidFill>
            <a:miter lim="800000"/>
            <a:headEnd/>
            <a:tailEnd/>
          </a:ln>
        </p:spPr>
      </p:sp>
      <p:sp>
        <p:nvSpPr>
          <p:cNvPr id="132099" name="Rectangle 3"/>
          <p:cNvSpPr>
            <a:spLocks noGrp="1" noChangeArrowheads="1"/>
          </p:cNvSpPr>
          <p:nvPr>
            <p:ph type="body" idx="1"/>
          </p:nvPr>
        </p:nvSpPr>
        <p:spPr bwMode="auto">
          <a:xfrm>
            <a:off x="914400" y="4416425"/>
            <a:ext cx="5029200" cy="4183063"/>
          </a:xfrm>
          <a:prstGeom prst="rect">
            <a:avLst/>
          </a:prstGeom>
          <a:noFill/>
          <a:ln>
            <a:miter lim="800000"/>
            <a:headEnd/>
            <a:tailEnd/>
          </a:ln>
        </p:spPr>
        <p:txBody>
          <a:bodyPr lIns="92075" tIns="46038" rIns="92075" bIns="46038"/>
          <a:lstStyle/>
          <a:p>
            <a:endParaRPr lang="en-US"/>
          </a:p>
        </p:txBody>
      </p:sp>
    </p:spTree>
    <p:extLst>
      <p:ext uri="{BB962C8B-B14F-4D97-AF65-F5344CB8AC3E}">
        <p14:creationId xmlns:p14="http://schemas.microsoft.com/office/powerpoint/2010/main" val="1032247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00031-8286-4951-A42A-A2283B1EDFB6}" type="slidenum">
              <a:rPr lang="en-US"/>
              <a:pPr/>
              <a:t>15</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2594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001F4-7818-41A0-B568-44E6918AE73F}" type="slidenum">
              <a:rPr lang="en-US"/>
              <a:pPr/>
              <a:t>16</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dirty="0"/>
              <a:t>Large amounts of pollution are carried by storm water runoff, or the water that runs over the ground during a </a:t>
            </a:r>
            <a:r>
              <a:rPr lang="en-US" dirty="0" err="1"/>
              <a:t>rainstorm,and</a:t>
            </a:r>
            <a:r>
              <a:rPr lang="en-US" dirty="0"/>
              <a:t> directly into the River. Storm water picks up pollutants in the form of fertilizers pesticides oil and various chemicals and bacteria from animal waste . The storm water flows through storm drains into the Clinton River without treatment. Therefore , the health of the river is affected by activities in the entire watershed. </a:t>
            </a:r>
          </a:p>
        </p:txBody>
      </p:sp>
    </p:spTree>
    <p:extLst>
      <p:ext uri="{BB962C8B-B14F-4D97-AF65-F5344CB8AC3E}">
        <p14:creationId xmlns:p14="http://schemas.microsoft.com/office/powerpoint/2010/main" val="4052891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15A7E-4D11-4155-817C-9C9C9D5BC681}" type="slidenum">
              <a:rPr lang="en-US"/>
              <a:pPr/>
              <a:t>17</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84345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B1BB30-B584-49FE-B401-5DF365645E2D}" type="slidenum">
              <a:rPr lang="en-US"/>
              <a:pPr/>
              <a:t>18</a:t>
            </a:fld>
            <a:endParaRPr lang="en-US"/>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33260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92285-B048-4391-9CDC-128335E72E02}" type="slidenum">
              <a:rPr lang="en-US"/>
              <a:pPr/>
              <a:t>19</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027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3139857-2C50-48EA-9F9E-C9673A5AAEF6}" type="slidenum">
              <a:rPr lang="en-US"/>
              <a:pPr/>
              <a:t>20</a:t>
            </a:fld>
            <a:endParaRPr lang="en-US"/>
          </a:p>
        </p:txBody>
      </p:sp>
      <p:sp>
        <p:nvSpPr>
          <p:cNvPr id="41677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anchor="b"/>
          <a:lstStyle/>
          <a:p>
            <a:pPr algn="r"/>
            <a:fld id="{73C961C8-DB0A-44C4-857B-9003F80DA523}" type="slidenum">
              <a:rPr lang="en-US" sz="1200">
                <a:solidFill>
                  <a:schemeClr val="tx1"/>
                </a:solidFill>
              </a:rPr>
              <a:pPr algn="r"/>
              <a:t>20</a:t>
            </a:fld>
            <a:endParaRPr lang="en-US" sz="1200">
              <a:solidFill>
                <a:schemeClr val="tx1"/>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685800" y="4416425"/>
            <a:ext cx="5486400" cy="4183063"/>
          </a:xfrm>
        </p:spPr>
        <p:txBody>
          <a:bodyPr/>
          <a:lstStyle/>
          <a:p>
            <a:r>
              <a:rPr lang="en-US"/>
              <a:t>In an urban environment where does runoff go can he concrete absorb it? What if there are no bodies of water around do parking lots and roads just flood? See if you can get the students to come up with storm drains if not go to next slide</a:t>
            </a:r>
          </a:p>
        </p:txBody>
      </p:sp>
    </p:spTree>
    <p:extLst>
      <p:ext uri="{BB962C8B-B14F-4D97-AF65-F5344CB8AC3E}">
        <p14:creationId xmlns:p14="http://schemas.microsoft.com/office/powerpoint/2010/main" val="3089591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600CA-5A63-4780-AED7-D251F622F3FB}" type="slidenum">
              <a:rPr lang="en-US"/>
              <a:pPr/>
              <a:t>21</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823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F9DC4-2B17-4DB5-8195-44C15053556B}" type="slidenum">
              <a:rPr lang="en-US"/>
              <a:pPr/>
              <a:t>3</a:t>
            </a:fld>
            <a:endParaRPr lang="en-US"/>
          </a:p>
        </p:txBody>
      </p:sp>
      <p:sp>
        <p:nvSpPr>
          <p:cNvPr id="121858" name="Rectangle 2"/>
          <p:cNvSpPr>
            <a:spLocks noGrp="1" noRot="1" noChangeAspect="1" noChangeArrowheads="1" noTextEdit="1"/>
          </p:cNvSpPr>
          <p:nvPr>
            <p:ph type="sldImg"/>
          </p:nvPr>
        </p:nvSpPr>
        <p:spPr bwMode="auto">
          <a:xfrm>
            <a:off x="1106488" y="698500"/>
            <a:ext cx="4645025" cy="3482975"/>
          </a:xfrm>
          <a:prstGeom prst="rect">
            <a:avLst/>
          </a:prstGeom>
          <a:solidFill>
            <a:srgbClr val="FFFFFF"/>
          </a:solidFill>
          <a:ln w="12700" cap="flat">
            <a:solidFill>
              <a:srgbClr val="000000"/>
            </a:solidFill>
            <a:miter lim="800000"/>
            <a:headEnd/>
            <a:tailEnd/>
          </a:ln>
        </p:spPr>
      </p:sp>
      <p:sp>
        <p:nvSpPr>
          <p:cNvPr id="121859" name="Rectangle 3"/>
          <p:cNvSpPr>
            <a:spLocks noGrp="1" noChangeArrowheads="1"/>
          </p:cNvSpPr>
          <p:nvPr>
            <p:ph type="body" idx="1"/>
          </p:nvPr>
        </p:nvSpPr>
        <p:spPr bwMode="auto">
          <a:xfrm>
            <a:off x="914400" y="4416425"/>
            <a:ext cx="5029200" cy="4183063"/>
          </a:xfrm>
          <a:prstGeom prst="rect">
            <a:avLst/>
          </a:prstGeom>
          <a:noFill/>
          <a:ln>
            <a:miter lim="800000"/>
            <a:headEnd/>
            <a:tailEnd/>
          </a:ln>
        </p:spPr>
        <p:txBody>
          <a:bodyPr lIns="92075" tIns="46038" rIns="92075" bIns="46038"/>
          <a:lstStyle/>
          <a:p>
            <a:endParaRPr lang="en-US"/>
          </a:p>
        </p:txBody>
      </p:sp>
    </p:spTree>
    <p:extLst>
      <p:ext uri="{BB962C8B-B14F-4D97-AF65-F5344CB8AC3E}">
        <p14:creationId xmlns:p14="http://schemas.microsoft.com/office/powerpoint/2010/main" val="2444252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CFFB54-0943-4C98-907B-25BEDB914BE1}" type="slidenum">
              <a:rPr lang="en-US"/>
              <a:pPr/>
              <a:t>22</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0000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F4239B4-DEC5-4776-AAF1-8A9369B8D4F6}" type="slidenum">
              <a:rPr lang="en-US" altLang="en-US" sz="1200"/>
              <a:pPr eaLnBrk="1" hangingPunct="1"/>
              <a:t>25</a:t>
            </a:fld>
            <a:endParaRPr lang="en-US" altLang="en-US" sz="1200"/>
          </a:p>
        </p:txBody>
      </p:sp>
    </p:spTree>
    <p:extLst>
      <p:ext uri="{BB962C8B-B14F-4D97-AF65-F5344CB8AC3E}">
        <p14:creationId xmlns:p14="http://schemas.microsoft.com/office/powerpoint/2010/main" val="1431652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E7BC1C0-C2C3-4100-91D4-78DA453DEEC1}" type="slidenum">
              <a:rPr lang="en-US" altLang="en-US" sz="1200"/>
              <a:pPr eaLnBrk="1" hangingPunct="1"/>
              <a:t>26</a:t>
            </a:fld>
            <a:endParaRPr lang="en-US" altLang="en-US" sz="1200"/>
          </a:p>
        </p:txBody>
      </p:sp>
      <p:sp>
        <p:nvSpPr>
          <p:cNvPr id="57347" name="Rectangle 2"/>
          <p:cNvSpPr>
            <a:spLocks noGrp="1" noRot="1" noChangeAspect="1" noChangeArrowheads="1" noTextEdit="1"/>
          </p:cNvSpPr>
          <p:nvPr>
            <p:ph type="sldImg"/>
          </p:nvPr>
        </p:nvSpPr>
        <p:spPr>
          <a:xfrm>
            <a:off x="1087438" y="690563"/>
            <a:ext cx="2586037" cy="1939925"/>
          </a:xfrm>
          <a:ln/>
        </p:spPr>
      </p:sp>
      <p:sp>
        <p:nvSpPr>
          <p:cNvPr id="57348" name="Rectangle 3"/>
          <p:cNvSpPr>
            <a:spLocks noGrp="1" noChangeArrowheads="1"/>
          </p:cNvSpPr>
          <p:nvPr>
            <p:ph type="body" idx="1"/>
          </p:nvPr>
        </p:nvSpPr>
        <p:spPr>
          <a:xfrm>
            <a:off x="823913" y="2779713"/>
            <a:ext cx="5394325" cy="5710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14" tIns="46057" rIns="92114" bIns="46057"/>
          <a:lstStyle/>
          <a:p>
            <a:pPr eaLnBrk="1" hangingPunct="1"/>
            <a:r>
              <a:rPr lang="en-US" altLang="en-US" b="1"/>
              <a:t>The important thing to remember….is that whatever goes into our storm drains flows into our lakes and streams. See this picture. This is a woman hosing her trash into the storm drain. The storm drain is on the water. In real life, it may not look like this, but it’s the same thing.</a:t>
            </a:r>
          </a:p>
          <a:p>
            <a:pPr eaLnBrk="1" hangingPunct="1"/>
            <a:endParaRPr lang="en-US" altLang="en-US" b="1"/>
          </a:p>
          <a:p>
            <a:pPr eaLnBrk="1" hangingPunct="1"/>
            <a:endParaRPr lang="en-US" altLang="en-US" b="1"/>
          </a:p>
          <a:p>
            <a:pPr eaLnBrk="1" hangingPunct="1"/>
            <a:endParaRPr lang="en-US" altLang="en-US" b="1"/>
          </a:p>
        </p:txBody>
      </p:sp>
    </p:spTree>
    <p:extLst>
      <p:ext uri="{BB962C8B-B14F-4D97-AF65-F5344CB8AC3E}">
        <p14:creationId xmlns:p14="http://schemas.microsoft.com/office/powerpoint/2010/main" val="3683458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223BCE4-4C1B-4D27-BBF9-3B967F10C502}"/>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4F986E47-E825-42CD-95C8-3BB9899ACB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First explain some reasons for why people monitor water quality.  </a:t>
            </a:r>
          </a:p>
        </p:txBody>
      </p:sp>
    </p:spTree>
    <p:extLst>
      <p:ext uri="{BB962C8B-B14F-4D97-AF65-F5344CB8AC3E}">
        <p14:creationId xmlns:p14="http://schemas.microsoft.com/office/powerpoint/2010/main" val="962374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r>
              <a:rPr lang="en-US"/>
              <a:t>Explain we measure 3 different aspects or parameters of a stream.  Physical and Biological: briefly explain these parameters, but let them know we will talk about it more the next time we are in.  Water Chemistry:  This is our focus today.  </a:t>
            </a:r>
          </a:p>
        </p:txBody>
      </p:sp>
    </p:spTree>
    <p:extLst>
      <p:ext uri="{BB962C8B-B14F-4D97-AF65-F5344CB8AC3E}">
        <p14:creationId xmlns:p14="http://schemas.microsoft.com/office/powerpoint/2010/main" val="1373404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r>
              <a:rPr lang="en-US"/>
              <a:t>Explain we measure 3 different aspects or parameters of a stream.  Physical and Biological: briefly explain these parameters, but let them know we will talk about it more the next time we are in.  Water Chemistry:  This is our focus today.  </a:t>
            </a:r>
          </a:p>
        </p:txBody>
      </p:sp>
    </p:spTree>
    <p:extLst>
      <p:ext uri="{BB962C8B-B14F-4D97-AF65-F5344CB8AC3E}">
        <p14:creationId xmlns:p14="http://schemas.microsoft.com/office/powerpoint/2010/main" val="3958700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r>
              <a:rPr lang="en-US"/>
              <a:t>Explain we measure 3 different aspects or parameters of a stream.  Physical and Biological: briefly explain these parameters, but let them know we will talk about it more the next time we are in.  Water Chemistry:  This is our focus today.  </a:t>
            </a:r>
          </a:p>
        </p:txBody>
      </p:sp>
    </p:spTree>
    <p:extLst>
      <p:ext uri="{BB962C8B-B14F-4D97-AF65-F5344CB8AC3E}">
        <p14:creationId xmlns:p14="http://schemas.microsoft.com/office/powerpoint/2010/main" val="2510157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r>
              <a:rPr lang="en-US"/>
              <a:t>Explain we measure 3 different aspects or parameters of a stream.  Physical and Biological: briefly explain these parameters, but let them know we will talk about it more the next time we are in.  Water Chemistry:  This is our focus today.  </a:t>
            </a:r>
          </a:p>
        </p:txBody>
      </p:sp>
    </p:spTree>
    <p:extLst>
      <p:ext uri="{BB962C8B-B14F-4D97-AF65-F5344CB8AC3E}">
        <p14:creationId xmlns:p14="http://schemas.microsoft.com/office/powerpoint/2010/main" val="4258951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r>
              <a:rPr lang="en-US" dirty="0"/>
              <a:t>Explain we measure 3 different aspects or parameters of a stream.  Physical and Biological: briefly explain these parameters, but let them know we will talk about it more the next time we are in.  Water Chemistry:  This is our focus today.  </a:t>
            </a:r>
          </a:p>
        </p:txBody>
      </p:sp>
    </p:spTree>
    <p:extLst>
      <p:ext uri="{BB962C8B-B14F-4D97-AF65-F5344CB8AC3E}">
        <p14:creationId xmlns:p14="http://schemas.microsoft.com/office/powerpoint/2010/main" val="1195441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3E5C6394-6CCA-41A1-AAE4-96C63DF27FAD}"/>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95EF4AE-C871-4CC3-911B-04A722CBD1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Just give them the list of the different parameters.  You can explain them more in depth in the next couple slides.</a:t>
            </a:r>
          </a:p>
          <a:p>
            <a:endParaRPr lang="en-US" altLang="en-US"/>
          </a:p>
          <a:p>
            <a:endParaRPr lang="en-US" altLang="en-US"/>
          </a:p>
        </p:txBody>
      </p:sp>
    </p:spTree>
    <p:extLst>
      <p:ext uri="{BB962C8B-B14F-4D97-AF65-F5344CB8AC3E}">
        <p14:creationId xmlns:p14="http://schemas.microsoft.com/office/powerpoint/2010/main" val="2360366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F9DC4-2B17-4DB5-8195-44C15053556B}" type="slidenum">
              <a:rPr lang="en-US"/>
              <a:pPr/>
              <a:t>4</a:t>
            </a:fld>
            <a:endParaRPr lang="en-US"/>
          </a:p>
        </p:txBody>
      </p:sp>
      <p:sp>
        <p:nvSpPr>
          <p:cNvPr id="121858" name="Rectangle 2"/>
          <p:cNvSpPr>
            <a:spLocks noGrp="1" noRot="1" noChangeAspect="1" noChangeArrowheads="1" noTextEdit="1"/>
          </p:cNvSpPr>
          <p:nvPr>
            <p:ph type="sldImg"/>
          </p:nvPr>
        </p:nvSpPr>
        <p:spPr bwMode="auto">
          <a:xfrm>
            <a:off x="1106488" y="698500"/>
            <a:ext cx="4645025" cy="3482975"/>
          </a:xfrm>
          <a:prstGeom prst="rect">
            <a:avLst/>
          </a:prstGeom>
          <a:solidFill>
            <a:srgbClr val="FFFFFF"/>
          </a:solidFill>
          <a:ln w="12700" cap="flat">
            <a:solidFill>
              <a:srgbClr val="000000"/>
            </a:solidFill>
            <a:miter lim="800000"/>
            <a:headEnd/>
            <a:tailEnd/>
          </a:ln>
        </p:spPr>
      </p:sp>
      <p:sp>
        <p:nvSpPr>
          <p:cNvPr id="121859" name="Rectangle 3"/>
          <p:cNvSpPr>
            <a:spLocks noGrp="1" noChangeArrowheads="1"/>
          </p:cNvSpPr>
          <p:nvPr>
            <p:ph type="body" idx="1"/>
          </p:nvPr>
        </p:nvSpPr>
        <p:spPr bwMode="auto">
          <a:xfrm>
            <a:off x="914400" y="4416425"/>
            <a:ext cx="5029200" cy="4183063"/>
          </a:xfrm>
          <a:prstGeom prst="rect">
            <a:avLst/>
          </a:prstGeom>
          <a:noFill/>
          <a:ln>
            <a:miter lim="800000"/>
            <a:headEnd/>
            <a:tailEnd/>
          </a:ln>
        </p:spPr>
        <p:txBody>
          <a:bodyPr lIns="92075" tIns="46038" rIns="92075" bIns="46038"/>
          <a:lstStyle/>
          <a:p>
            <a:endParaRPr lang="en-US"/>
          </a:p>
        </p:txBody>
      </p:sp>
    </p:spTree>
    <p:extLst>
      <p:ext uri="{BB962C8B-B14F-4D97-AF65-F5344CB8AC3E}">
        <p14:creationId xmlns:p14="http://schemas.microsoft.com/office/powerpoint/2010/main" val="2989119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AEA59CB-723A-4535-ADF4-8D165F64F0AF}"/>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93BBA570-44DA-4B94-B66F-17E1524B2D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Demonstrate as many tests as you want (time permits).  I would recommend to have a student assist just because the subject of water quality chemistry is not the most interesting to 9</a:t>
            </a:r>
            <a:r>
              <a:rPr lang="en-US" altLang="en-US" baseline="30000"/>
              <a:t>th</a:t>
            </a:r>
            <a:r>
              <a:rPr lang="en-US" altLang="en-US"/>
              <a:t> graders.  </a:t>
            </a:r>
          </a:p>
          <a:p>
            <a:endParaRPr lang="en-US" altLang="en-US"/>
          </a:p>
          <a:p>
            <a:endParaRPr lang="en-US" altLang="en-US"/>
          </a:p>
        </p:txBody>
      </p:sp>
    </p:spTree>
    <p:extLst>
      <p:ext uri="{BB962C8B-B14F-4D97-AF65-F5344CB8AC3E}">
        <p14:creationId xmlns:p14="http://schemas.microsoft.com/office/powerpoint/2010/main" val="587748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CB13CC25-6E84-43F6-B2E7-89AE281901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AE64C6-EFAA-4A0A-B622-B78D744D32C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55" name="Rectangle 2">
            <a:extLst>
              <a:ext uri="{FF2B5EF4-FFF2-40B4-BE49-F238E27FC236}">
                <a16:creationId xmlns:a16="http://schemas.microsoft.com/office/drawing/2014/main" id="{4B97C4BD-1BDE-465B-9222-92184655A526}"/>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AF6B970F-CB18-480E-84FC-FA5E383D2E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Explain the importance and significance of each of these parameters.  Might want to tell them what ppm stands for (parts per million).</a:t>
            </a:r>
          </a:p>
        </p:txBody>
      </p:sp>
    </p:spTree>
    <p:extLst>
      <p:ext uri="{BB962C8B-B14F-4D97-AF65-F5344CB8AC3E}">
        <p14:creationId xmlns:p14="http://schemas.microsoft.com/office/powerpoint/2010/main" val="3772566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CB1261B-6911-44E7-9B0C-04E2F7C3EEAB}"/>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1E8D9726-D522-4A92-B852-C920B56554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Just go over the chemical data sheet briefly.  Emphasize that it is not a worksheet, but just a way to track your results from your tests.  </a:t>
            </a:r>
          </a:p>
          <a:p>
            <a:r>
              <a:rPr lang="en-US" altLang="en-US"/>
              <a:t>Next time we are here we will be going over the physical assessment and the biological monitoring.</a:t>
            </a:r>
          </a:p>
        </p:txBody>
      </p:sp>
    </p:spTree>
    <p:extLst>
      <p:ext uri="{BB962C8B-B14F-4D97-AF65-F5344CB8AC3E}">
        <p14:creationId xmlns:p14="http://schemas.microsoft.com/office/powerpoint/2010/main" val="5407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27895-D0E3-451D-8AFA-71A8BADFF39B}" type="slidenum">
              <a:rPr lang="en-US"/>
              <a:pPr/>
              <a:t>5</a:t>
            </a:fld>
            <a:endParaRPr lang="en-US"/>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r>
              <a:rPr lang="en-US"/>
              <a:t>This shows us a little bit of the geography of the Clinton River Watershed.</a:t>
            </a:r>
          </a:p>
        </p:txBody>
      </p:sp>
    </p:spTree>
    <p:extLst>
      <p:ext uri="{BB962C8B-B14F-4D97-AF65-F5344CB8AC3E}">
        <p14:creationId xmlns:p14="http://schemas.microsoft.com/office/powerpoint/2010/main" val="19546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876DA6-8017-4B97-9F1C-E49F5D521482}" type="slidenum">
              <a:rPr lang="en-US"/>
              <a:pPr/>
              <a:t>6</a:t>
            </a:fld>
            <a:endParaRPr lang="en-US"/>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0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58C483-5E51-45EA-BCC4-E7D326703300}" type="slidenum">
              <a:rPr lang="en-US"/>
              <a:pPr/>
              <a:t>7</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pPr lvl="1" algn="ctr">
              <a:spcBef>
                <a:spcPct val="0"/>
              </a:spcBef>
            </a:pPr>
            <a:r>
              <a:rPr lang="en-US" sz="1400" dirty="0">
                <a:latin typeface="Arial" charset="0"/>
                <a:cs typeface="Arial" charset="0"/>
              </a:rPr>
              <a:t>The Clinton!!!</a:t>
            </a:r>
          </a:p>
        </p:txBody>
      </p:sp>
    </p:spTree>
    <p:extLst>
      <p:ext uri="{BB962C8B-B14F-4D97-AF65-F5344CB8AC3E}">
        <p14:creationId xmlns:p14="http://schemas.microsoft.com/office/powerpoint/2010/main" val="2600463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36225D-D975-40E5-8573-203127D7A7CC}" type="slidenum">
              <a:rPr lang="en-US"/>
              <a:pPr/>
              <a:t>8</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137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28C19A-B4A0-4885-9A91-2B03DE73E1DF}" type="slidenum">
              <a:rPr lang="en-US"/>
              <a:pPr/>
              <a:t>9</a:t>
            </a:fld>
            <a:endParaRPr lang="en-US"/>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112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2A4B29-F1AA-45A1-A63D-284B772CE939}" type="slidenum">
              <a:rPr lang="en-US"/>
              <a:pPr/>
              <a:t>10</a:t>
            </a:fld>
            <a:endParaRPr lang="en-US"/>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r>
              <a:rPr lang="en-US" dirty="0"/>
              <a:t>The Clinton River Watershed Council is divided into 7 </a:t>
            </a:r>
            <a:r>
              <a:rPr lang="en-US" dirty="0" err="1"/>
              <a:t>Subwatersheds</a:t>
            </a:r>
            <a:r>
              <a:rPr lang="en-US" dirty="0"/>
              <a:t>. </a:t>
            </a:r>
          </a:p>
        </p:txBody>
      </p:sp>
    </p:spTree>
    <p:extLst>
      <p:ext uri="{BB962C8B-B14F-4D97-AF65-F5344CB8AC3E}">
        <p14:creationId xmlns:p14="http://schemas.microsoft.com/office/powerpoint/2010/main" val="2623443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57D1EDF-B38E-43C0-A114-A1C3CD442524}"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C6AC59-AB96-4189-9B54-58AD636D3EC2}"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AF857E3-E13C-4356-8FC9-F4573C130CB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2D1587F-7EDA-4D0A-A6D1-066184B30F59}"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endParaRPr lang="en-US"/>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0530E9E-71C7-477A-BC9B-07BF6F05CF90}"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3539F70D-E2DD-497A-9E4F-AA97541D8CE4}"/>
              </a:ext>
            </a:extLst>
          </p:cNvPr>
          <p:cNvSpPr>
            <a:spLocks noGrp="1"/>
          </p:cNvSpPr>
          <p:nvPr>
            <p:ph type="dt" sz="half" idx="10"/>
          </p:nvPr>
        </p:nvSpPr>
        <p:spPr/>
        <p:txBody>
          <a:bodyPr/>
          <a:lstStyle>
            <a:lvl1pPr>
              <a:defRPr/>
            </a:lvl1pPr>
          </a:lstStyle>
          <a:p>
            <a:pPr>
              <a:defRPr/>
            </a:pPr>
            <a:fld id="{2788D221-A4DE-4D3D-962A-776FB972B777}" type="datetimeFigureOut">
              <a:rPr lang="en-US"/>
              <a:pPr>
                <a:defRPr/>
              </a:pPr>
              <a:t>10/2/2019</a:t>
            </a:fld>
            <a:endParaRPr lang="en-US" dirty="0"/>
          </a:p>
        </p:txBody>
      </p:sp>
      <p:sp>
        <p:nvSpPr>
          <p:cNvPr id="5" name="Footer Placeholder 18">
            <a:extLst>
              <a:ext uri="{FF2B5EF4-FFF2-40B4-BE49-F238E27FC236}">
                <a16:creationId xmlns:a16="http://schemas.microsoft.com/office/drawing/2014/main" id="{83293FC6-870F-4B17-8952-F0E0640130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6">
            <a:extLst>
              <a:ext uri="{FF2B5EF4-FFF2-40B4-BE49-F238E27FC236}">
                <a16:creationId xmlns:a16="http://schemas.microsoft.com/office/drawing/2014/main" id="{BA4F36F7-7609-4993-8FB4-B76A1BE06D1C}"/>
              </a:ext>
            </a:extLst>
          </p:cNvPr>
          <p:cNvSpPr>
            <a:spLocks noGrp="1"/>
          </p:cNvSpPr>
          <p:nvPr>
            <p:ph type="sldNum" sz="quarter" idx="12"/>
          </p:nvPr>
        </p:nvSpPr>
        <p:spPr/>
        <p:txBody>
          <a:bodyPr/>
          <a:lstStyle>
            <a:lvl1pPr>
              <a:defRPr>
                <a:solidFill>
                  <a:srgbClr val="D1EAEE"/>
                </a:solidFill>
              </a:defRPr>
            </a:lvl1pPr>
          </a:lstStyle>
          <a:p>
            <a:pPr>
              <a:defRPr/>
            </a:pPr>
            <a:fld id="{A66393F4-5772-4920-AF89-564BF546C9F0}" type="slidenum">
              <a:rPr lang="en-US" altLang="en-US"/>
              <a:pPr>
                <a:defRPr/>
              </a:pPr>
              <a:t>‹#›</a:t>
            </a:fld>
            <a:endParaRPr lang="en-US" altLang="en-US"/>
          </a:p>
        </p:txBody>
      </p:sp>
    </p:spTree>
    <p:extLst>
      <p:ext uri="{BB962C8B-B14F-4D97-AF65-F5344CB8AC3E}">
        <p14:creationId xmlns:p14="http://schemas.microsoft.com/office/powerpoint/2010/main" val="102041770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DFC94B7E-F205-4CA4-9267-20310E732622}"/>
              </a:ext>
            </a:extLst>
          </p:cNvPr>
          <p:cNvSpPr>
            <a:spLocks noGrp="1"/>
          </p:cNvSpPr>
          <p:nvPr>
            <p:ph type="dt" sz="half" idx="10"/>
          </p:nvPr>
        </p:nvSpPr>
        <p:spPr/>
        <p:txBody>
          <a:bodyPr/>
          <a:lstStyle>
            <a:lvl1pPr>
              <a:defRPr/>
            </a:lvl1pPr>
          </a:lstStyle>
          <a:p>
            <a:pPr>
              <a:defRPr/>
            </a:pPr>
            <a:fld id="{BDD87709-C7EF-4461-BF52-74C881020014}" type="datetimeFigureOut">
              <a:rPr lang="en-US"/>
              <a:pPr>
                <a:defRPr/>
              </a:pPr>
              <a:t>10/2/2019</a:t>
            </a:fld>
            <a:endParaRPr lang="en-US" dirty="0"/>
          </a:p>
        </p:txBody>
      </p:sp>
      <p:sp>
        <p:nvSpPr>
          <p:cNvPr id="5" name="Footer Placeholder 21">
            <a:extLst>
              <a:ext uri="{FF2B5EF4-FFF2-40B4-BE49-F238E27FC236}">
                <a16:creationId xmlns:a16="http://schemas.microsoft.com/office/drawing/2014/main" id="{FC74888F-2010-497A-8F81-05B24B13B9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E5087FB0-DA7F-4423-9F84-0DB8716125DC}"/>
              </a:ext>
            </a:extLst>
          </p:cNvPr>
          <p:cNvSpPr>
            <a:spLocks noGrp="1"/>
          </p:cNvSpPr>
          <p:nvPr>
            <p:ph type="sldNum" sz="quarter" idx="12"/>
          </p:nvPr>
        </p:nvSpPr>
        <p:spPr/>
        <p:txBody>
          <a:bodyPr/>
          <a:lstStyle>
            <a:lvl1pPr>
              <a:defRPr/>
            </a:lvl1pPr>
          </a:lstStyle>
          <a:p>
            <a:pPr>
              <a:defRPr/>
            </a:pPr>
            <a:fld id="{0E73E84B-A705-4E04-A097-EA7AA0241E47}" type="slidenum">
              <a:rPr lang="en-US" altLang="en-US"/>
              <a:pPr>
                <a:defRPr/>
              </a:pPr>
              <a:t>‹#›</a:t>
            </a:fld>
            <a:endParaRPr lang="en-US" altLang="en-US"/>
          </a:p>
        </p:txBody>
      </p:sp>
    </p:spTree>
    <p:extLst>
      <p:ext uri="{BB962C8B-B14F-4D97-AF65-F5344CB8AC3E}">
        <p14:creationId xmlns:p14="http://schemas.microsoft.com/office/powerpoint/2010/main" val="2215142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83552469-9EBC-4193-B290-834C1DEBA4C5}"/>
              </a:ext>
            </a:extLst>
          </p:cNvPr>
          <p:cNvSpPr>
            <a:spLocks noGrp="1"/>
          </p:cNvSpPr>
          <p:nvPr>
            <p:ph type="dt" sz="half" idx="10"/>
          </p:nvPr>
        </p:nvSpPr>
        <p:spPr/>
        <p:txBody>
          <a:bodyPr/>
          <a:lstStyle>
            <a:lvl1pPr>
              <a:defRPr/>
            </a:lvl1pPr>
          </a:lstStyle>
          <a:p>
            <a:pPr>
              <a:defRPr/>
            </a:pPr>
            <a:fld id="{592ABDA0-BBC4-4FF2-A097-BC0A3C815274}" type="datetimeFigureOut">
              <a:rPr lang="en-US"/>
              <a:pPr>
                <a:defRPr/>
              </a:pPr>
              <a:t>10/2/2019</a:t>
            </a:fld>
            <a:endParaRPr lang="en-US" dirty="0"/>
          </a:p>
        </p:txBody>
      </p:sp>
      <p:sp>
        <p:nvSpPr>
          <p:cNvPr id="5" name="Footer Placeholder 4">
            <a:extLst>
              <a:ext uri="{FF2B5EF4-FFF2-40B4-BE49-F238E27FC236}">
                <a16:creationId xmlns:a16="http://schemas.microsoft.com/office/drawing/2014/main" id="{FC65BA9F-CB43-471A-8254-29BE1E42E9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4CA96D-CB40-4D01-B8F6-97D8A5D8A1A3}"/>
              </a:ext>
            </a:extLst>
          </p:cNvPr>
          <p:cNvSpPr>
            <a:spLocks noGrp="1"/>
          </p:cNvSpPr>
          <p:nvPr>
            <p:ph type="sldNum" sz="quarter" idx="12"/>
          </p:nvPr>
        </p:nvSpPr>
        <p:spPr/>
        <p:txBody>
          <a:bodyPr/>
          <a:lstStyle>
            <a:lvl1pPr>
              <a:defRPr>
                <a:solidFill>
                  <a:srgbClr val="D1EAEE"/>
                </a:solidFill>
              </a:defRPr>
            </a:lvl1pPr>
          </a:lstStyle>
          <a:p>
            <a:pPr>
              <a:defRPr/>
            </a:pPr>
            <a:fld id="{DC694839-D639-4618-9FDF-0545ADD15B6C}" type="slidenum">
              <a:rPr lang="en-US" altLang="en-US"/>
              <a:pPr>
                <a:defRPr/>
              </a:pPr>
              <a:t>‹#›</a:t>
            </a:fld>
            <a:endParaRPr lang="en-US" altLang="en-US"/>
          </a:p>
        </p:txBody>
      </p:sp>
    </p:spTree>
    <p:extLst>
      <p:ext uri="{BB962C8B-B14F-4D97-AF65-F5344CB8AC3E}">
        <p14:creationId xmlns:p14="http://schemas.microsoft.com/office/powerpoint/2010/main" val="80333232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A6C33B74-CF91-4780-B7DE-A3AE6140B1AF}"/>
              </a:ext>
            </a:extLst>
          </p:cNvPr>
          <p:cNvSpPr>
            <a:spLocks noGrp="1"/>
          </p:cNvSpPr>
          <p:nvPr>
            <p:ph type="dt" sz="half" idx="10"/>
          </p:nvPr>
        </p:nvSpPr>
        <p:spPr/>
        <p:txBody>
          <a:bodyPr/>
          <a:lstStyle>
            <a:lvl1pPr>
              <a:defRPr/>
            </a:lvl1pPr>
          </a:lstStyle>
          <a:p>
            <a:pPr>
              <a:defRPr/>
            </a:pPr>
            <a:fld id="{2D5D8E54-0E0C-4DBC-ABFF-000A17A91C7D}" type="datetimeFigureOut">
              <a:rPr lang="en-US"/>
              <a:pPr>
                <a:defRPr/>
              </a:pPr>
              <a:t>10/2/2019</a:t>
            </a:fld>
            <a:endParaRPr lang="en-US" dirty="0"/>
          </a:p>
        </p:txBody>
      </p:sp>
      <p:sp>
        <p:nvSpPr>
          <p:cNvPr id="6" name="Footer Placeholder 21">
            <a:extLst>
              <a:ext uri="{FF2B5EF4-FFF2-40B4-BE49-F238E27FC236}">
                <a16:creationId xmlns:a16="http://schemas.microsoft.com/office/drawing/2014/main" id="{1C8FE25D-1408-4284-849D-2BE67FAC68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9D3C5A22-3153-4F3F-98DB-CEEA6FB13086}"/>
              </a:ext>
            </a:extLst>
          </p:cNvPr>
          <p:cNvSpPr>
            <a:spLocks noGrp="1"/>
          </p:cNvSpPr>
          <p:nvPr>
            <p:ph type="sldNum" sz="quarter" idx="12"/>
          </p:nvPr>
        </p:nvSpPr>
        <p:spPr/>
        <p:txBody>
          <a:bodyPr/>
          <a:lstStyle>
            <a:lvl1pPr>
              <a:defRPr/>
            </a:lvl1pPr>
          </a:lstStyle>
          <a:p>
            <a:pPr>
              <a:defRPr/>
            </a:pPr>
            <a:fld id="{67AF7A01-3D46-4366-A743-8D588A0B2F9A}" type="slidenum">
              <a:rPr lang="en-US" altLang="en-US"/>
              <a:pPr>
                <a:defRPr/>
              </a:pPr>
              <a:t>‹#›</a:t>
            </a:fld>
            <a:endParaRPr lang="en-US" altLang="en-US"/>
          </a:p>
        </p:txBody>
      </p:sp>
    </p:spTree>
    <p:extLst>
      <p:ext uri="{BB962C8B-B14F-4D97-AF65-F5344CB8AC3E}">
        <p14:creationId xmlns:p14="http://schemas.microsoft.com/office/powerpoint/2010/main" val="73737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A074FA52-CC89-4436-A93E-D318970FB2CF}"/>
              </a:ext>
            </a:extLst>
          </p:cNvPr>
          <p:cNvSpPr>
            <a:spLocks noGrp="1"/>
          </p:cNvSpPr>
          <p:nvPr>
            <p:ph type="dt" sz="half" idx="10"/>
          </p:nvPr>
        </p:nvSpPr>
        <p:spPr/>
        <p:txBody>
          <a:bodyPr/>
          <a:lstStyle>
            <a:lvl1pPr>
              <a:defRPr/>
            </a:lvl1pPr>
          </a:lstStyle>
          <a:p>
            <a:pPr>
              <a:defRPr/>
            </a:pPr>
            <a:fld id="{6722D782-0B2B-40C9-81D9-9826D5B949D4}" type="datetimeFigureOut">
              <a:rPr lang="en-US"/>
              <a:pPr>
                <a:defRPr/>
              </a:pPr>
              <a:t>10/2/2019</a:t>
            </a:fld>
            <a:endParaRPr lang="en-US" dirty="0"/>
          </a:p>
        </p:txBody>
      </p:sp>
      <p:sp>
        <p:nvSpPr>
          <p:cNvPr id="8" name="Footer Placeholder 21">
            <a:extLst>
              <a:ext uri="{FF2B5EF4-FFF2-40B4-BE49-F238E27FC236}">
                <a16:creationId xmlns:a16="http://schemas.microsoft.com/office/drawing/2014/main" id="{018857CB-6DE8-471F-824C-8B9A069CCA3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3BA0A65D-46DB-4FCA-B04F-3CDDDC1CC360}"/>
              </a:ext>
            </a:extLst>
          </p:cNvPr>
          <p:cNvSpPr>
            <a:spLocks noGrp="1"/>
          </p:cNvSpPr>
          <p:nvPr>
            <p:ph type="sldNum" sz="quarter" idx="12"/>
          </p:nvPr>
        </p:nvSpPr>
        <p:spPr/>
        <p:txBody>
          <a:bodyPr/>
          <a:lstStyle>
            <a:lvl1pPr>
              <a:defRPr/>
            </a:lvl1pPr>
          </a:lstStyle>
          <a:p>
            <a:pPr>
              <a:defRPr/>
            </a:pPr>
            <a:fld id="{B8CF135B-5EE0-44AC-80A7-B58E8FE85D6D}" type="slidenum">
              <a:rPr lang="en-US" altLang="en-US"/>
              <a:pPr>
                <a:defRPr/>
              </a:pPr>
              <a:t>‹#›</a:t>
            </a:fld>
            <a:endParaRPr lang="en-US" altLang="en-US"/>
          </a:p>
        </p:txBody>
      </p:sp>
    </p:spTree>
    <p:extLst>
      <p:ext uri="{BB962C8B-B14F-4D97-AF65-F5344CB8AC3E}">
        <p14:creationId xmlns:p14="http://schemas.microsoft.com/office/powerpoint/2010/main" val="3316051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a:extLst>
              <a:ext uri="{FF2B5EF4-FFF2-40B4-BE49-F238E27FC236}">
                <a16:creationId xmlns:a16="http://schemas.microsoft.com/office/drawing/2014/main" id="{B2EE6B8B-477A-4649-A228-25B9322A3F12}"/>
              </a:ext>
            </a:extLst>
          </p:cNvPr>
          <p:cNvSpPr>
            <a:spLocks noGrp="1"/>
          </p:cNvSpPr>
          <p:nvPr>
            <p:ph type="dt" sz="half" idx="10"/>
          </p:nvPr>
        </p:nvSpPr>
        <p:spPr/>
        <p:txBody>
          <a:bodyPr/>
          <a:lstStyle>
            <a:lvl1pPr>
              <a:defRPr/>
            </a:lvl1pPr>
          </a:lstStyle>
          <a:p>
            <a:pPr>
              <a:defRPr/>
            </a:pPr>
            <a:fld id="{9E88E4E6-3DC3-46BA-ACC4-70269005D5A4}" type="datetimeFigureOut">
              <a:rPr lang="en-US"/>
              <a:pPr>
                <a:defRPr/>
              </a:pPr>
              <a:t>10/2/2019</a:t>
            </a:fld>
            <a:endParaRPr lang="en-US" dirty="0"/>
          </a:p>
        </p:txBody>
      </p:sp>
      <p:sp>
        <p:nvSpPr>
          <p:cNvPr id="4" name="Footer Placeholder 21">
            <a:extLst>
              <a:ext uri="{FF2B5EF4-FFF2-40B4-BE49-F238E27FC236}">
                <a16:creationId xmlns:a16="http://schemas.microsoft.com/office/drawing/2014/main" id="{E73856DB-3FF4-494F-9FB7-220CFD8A041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E6C4FA77-EE3A-4C13-AD4B-DEB61E0A2761}"/>
              </a:ext>
            </a:extLst>
          </p:cNvPr>
          <p:cNvSpPr>
            <a:spLocks noGrp="1"/>
          </p:cNvSpPr>
          <p:nvPr>
            <p:ph type="sldNum" sz="quarter" idx="12"/>
          </p:nvPr>
        </p:nvSpPr>
        <p:spPr/>
        <p:txBody>
          <a:bodyPr/>
          <a:lstStyle>
            <a:lvl1pPr>
              <a:defRPr/>
            </a:lvl1pPr>
          </a:lstStyle>
          <a:p>
            <a:pPr>
              <a:defRPr/>
            </a:pPr>
            <a:fld id="{81ED9EF2-DBA3-43CE-9F49-CD8533D27356}" type="slidenum">
              <a:rPr lang="en-US" altLang="en-US"/>
              <a:pPr>
                <a:defRPr/>
              </a:pPr>
              <a:t>‹#›</a:t>
            </a:fld>
            <a:endParaRPr lang="en-US" altLang="en-US"/>
          </a:p>
        </p:txBody>
      </p:sp>
    </p:spTree>
    <p:extLst>
      <p:ext uri="{BB962C8B-B14F-4D97-AF65-F5344CB8AC3E}">
        <p14:creationId xmlns:p14="http://schemas.microsoft.com/office/powerpoint/2010/main" val="265124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C21123-1AD4-41B6-9305-F6406FBF40B6}"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62B17353-4925-4715-B1DA-3FC0B2545647}"/>
              </a:ext>
            </a:extLst>
          </p:cNvPr>
          <p:cNvSpPr>
            <a:spLocks noGrp="1"/>
          </p:cNvSpPr>
          <p:nvPr>
            <p:ph type="dt" sz="half" idx="10"/>
          </p:nvPr>
        </p:nvSpPr>
        <p:spPr/>
        <p:txBody>
          <a:bodyPr/>
          <a:lstStyle>
            <a:lvl1pPr>
              <a:defRPr/>
            </a:lvl1pPr>
          </a:lstStyle>
          <a:p>
            <a:pPr>
              <a:defRPr/>
            </a:pPr>
            <a:fld id="{88D3C96E-8D40-4BB7-9E76-C52058242EA7}" type="datetimeFigureOut">
              <a:rPr lang="en-US"/>
              <a:pPr>
                <a:defRPr/>
              </a:pPr>
              <a:t>10/2/2019</a:t>
            </a:fld>
            <a:endParaRPr lang="en-US" dirty="0"/>
          </a:p>
        </p:txBody>
      </p:sp>
      <p:sp>
        <p:nvSpPr>
          <p:cNvPr id="3" name="Footer Placeholder 21">
            <a:extLst>
              <a:ext uri="{FF2B5EF4-FFF2-40B4-BE49-F238E27FC236}">
                <a16:creationId xmlns:a16="http://schemas.microsoft.com/office/drawing/2014/main" id="{60499F4C-2660-4188-AE8B-28C583E37AE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B0549389-BD59-44E6-896C-FBCB1DAF1747}"/>
              </a:ext>
            </a:extLst>
          </p:cNvPr>
          <p:cNvSpPr>
            <a:spLocks noGrp="1"/>
          </p:cNvSpPr>
          <p:nvPr>
            <p:ph type="sldNum" sz="quarter" idx="12"/>
          </p:nvPr>
        </p:nvSpPr>
        <p:spPr/>
        <p:txBody>
          <a:bodyPr/>
          <a:lstStyle>
            <a:lvl1pPr>
              <a:defRPr/>
            </a:lvl1pPr>
          </a:lstStyle>
          <a:p>
            <a:pPr>
              <a:defRPr/>
            </a:pPr>
            <a:fld id="{9BAF9083-0CF9-4C5C-A844-A790D6F8685A}" type="slidenum">
              <a:rPr lang="en-US" altLang="en-US"/>
              <a:pPr>
                <a:defRPr/>
              </a:pPr>
              <a:t>‹#›</a:t>
            </a:fld>
            <a:endParaRPr lang="en-US" altLang="en-US"/>
          </a:p>
        </p:txBody>
      </p:sp>
    </p:spTree>
    <p:extLst>
      <p:ext uri="{BB962C8B-B14F-4D97-AF65-F5344CB8AC3E}">
        <p14:creationId xmlns:p14="http://schemas.microsoft.com/office/powerpoint/2010/main" val="1879281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6F678D13-6579-4939-B77F-CE7C7A927ED3}"/>
              </a:ext>
            </a:extLst>
          </p:cNvPr>
          <p:cNvSpPr>
            <a:spLocks noGrp="1"/>
          </p:cNvSpPr>
          <p:nvPr>
            <p:ph type="dt" sz="half" idx="10"/>
          </p:nvPr>
        </p:nvSpPr>
        <p:spPr/>
        <p:txBody>
          <a:bodyPr/>
          <a:lstStyle>
            <a:lvl1pPr>
              <a:defRPr/>
            </a:lvl1pPr>
          </a:lstStyle>
          <a:p>
            <a:pPr>
              <a:defRPr/>
            </a:pPr>
            <a:fld id="{1D599359-DA00-424E-A2FA-1EC4786DBAA2}" type="datetimeFigureOut">
              <a:rPr lang="en-US"/>
              <a:pPr>
                <a:defRPr/>
              </a:pPr>
              <a:t>10/2/2019</a:t>
            </a:fld>
            <a:endParaRPr lang="en-US" dirty="0"/>
          </a:p>
        </p:txBody>
      </p:sp>
      <p:sp>
        <p:nvSpPr>
          <p:cNvPr id="6" name="Footer Placeholder 21">
            <a:extLst>
              <a:ext uri="{FF2B5EF4-FFF2-40B4-BE49-F238E27FC236}">
                <a16:creationId xmlns:a16="http://schemas.microsoft.com/office/drawing/2014/main" id="{CF5C7335-6EF9-4AC4-B707-58EFACCC61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FAA31827-373F-4606-B991-B5B5269888B7}"/>
              </a:ext>
            </a:extLst>
          </p:cNvPr>
          <p:cNvSpPr>
            <a:spLocks noGrp="1"/>
          </p:cNvSpPr>
          <p:nvPr>
            <p:ph type="sldNum" sz="quarter" idx="12"/>
          </p:nvPr>
        </p:nvSpPr>
        <p:spPr/>
        <p:txBody>
          <a:bodyPr/>
          <a:lstStyle>
            <a:lvl1pPr>
              <a:defRPr/>
            </a:lvl1pPr>
          </a:lstStyle>
          <a:p>
            <a:pPr>
              <a:defRPr/>
            </a:pPr>
            <a:fld id="{B8E0B867-57A3-4EC9-9D0E-8609D7E7BF0A}" type="slidenum">
              <a:rPr lang="en-US" altLang="en-US"/>
              <a:pPr>
                <a:defRPr/>
              </a:pPr>
              <a:t>‹#›</a:t>
            </a:fld>
            <a:endParaRPr lang="en-US" altLang="en-US"/>
          </a:p>
        </p:txBody>
      </p:sp>
    </p:spTree>
    <p:extLst>
      <p:ext uri="{BB962C8B-B14F-4D97-AF65-F5344CB8AC3E}">
        <p14:creationId xmlns:p14="http://schemas.microsoft.com/office/powerpoint/2010/main" val="104224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8A170583-29E3-482B-A000-E8F1279DB46B}"/>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ight Triangle 5">
            <a:extLst>
              <a:ext uri="{FF2B5EF4-FFF2-40B4-BE49-F238E27FC236}">
                <a16:creationId xmlns:a16="http://schemas.microsoft.com/office/drawing/2014/main" id="{F3FB45C9-3EB0-4A4D-B093-F81D6C5F643A}"/>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Freeform 15">
            <a:extLst>
              <a:ext uri="{FF2B5EF4-FFF2-40B4-BE49-F238E27FC236}">
                <a16:creationId xmlns:a16="http://schemas.microsoft.com/office/drawing/2014/main" id="{25AB1CBB-F8A5-4991-94A6-703478CE9621}"/>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8" name="Freeform 16">
            <a:extLst>
              <a:ext uri="{FF2B5EF4-FFF2-40B4-BE49-F238E27FC236}">
                <a16:creationId xmlns:a16="http://schemas.microsoft.com/office/drawing/2014/main" id="{76A3AFB7-7017-46F8-9D84-5CD556F6A6E1}"/>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a:extLst>
              <a:ext uri="{FF2B5EF4-FFF2-40B4-BE49-F238E27FC236}">
                <a16:creationId xmlns:a16="http://schemas.microsoft.com/office/drawing/2014/main" id="{3ED7D8CA-F0E3-4F66-A66A-C41E35F338F9}"/>
              </a:ext>
            </a:extLst>
          </p:cNvPr>
          <p:cNvSpPr>
            <a:spLocks noGrp="1"/>
          </p:cNvSpPr>
          <p:nvPr>
            <p:ph type="dt" sz="half" idx="10"/>
          </p:nvPr>
        </p:nvSpPr>
        <p:spPr/>
        <p:txBody>
          <a:bodyPr/>
          <a:lstStyle>
            <a:lvl1pPr>
              <a:defRPr/>
            </a:lvl1pPr>
          </a:lstStyle>
          <a:p>
            <a:pPr>
              <a:defRPr/>
            </a:pPr>
            <a:fld id="{6DC6DF13-9366-4147-A462-129A62DDCE15}" type="datetimeFigureOut">
              <a:rPr lang="en-US"/>
              <a:pPr>
                <a:defRPr/>
              </a:pPr>
              <a:t>10/2/2019</a:t>
            </a:fld>
            <a:endParaRPr lang="en-US" dirty="0"/>
          </a:p>
        </p:txBody>
      </p:sp>
      <p:sp>
        <p:nvSpPr>
          <p:cNvPr id="10" name="Footer Placeholder 5">
            <a:extLst>
              <a:ext uri="{FF2B5EF4-FFF2-40B4-BE49-F238E27FC236}">
                <a16:creationId xmlns:a16="http://schemas.microsoft.com/office/drawing/2014/main" id="{F81322E8-FEF4-4ACA-AF64-8CC839FD102C}"/>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7435A20C-31E0-433D-833A-1485B707AD39}"/>
              </a:ext>
            </a:extLst>
          </p:cNvPr>
          <p:cNvSpPr>
            <a:spLocks noGrp="1"/>
          </p:cNvSpPr>
          <p:nvPr>
            <p:ph type="sldNum" sz="quarter" idx="12"/>
          </p:nvPr>
        </p:nvSpPr>
        <p:spPr>
          <a:xfrm>
            <a:off x="8077200" y="6356350"/>
            <a:ext cx="609600" cy="365125"/>
          </a:xfrm>
        </p:spPr>
        <p:txBody>
          <a:bodyPr/>
          <a:lstStyle>
            <a:lvl1pPr>
              <a:defRPr/>
            </a:lvl1pPr>
          </a:lstStyle>
          <a:p>
            <a:pPr>
              <a:defRPr/>
            </a:pPr>
            <a:fld id="{14A559B3-9FF1-43D7-9502-B3E69B9C1D31}" type="slidenum">
              <a:rPr lang="en-US" altLang="en-US"/>
              <a:pPr>
                <a:defRPr/>
              </a:pPr>
              <a:t>‹#›</a:t>
            </a:fld>
            <a:endParaRPr lang="en-US" altLang="en-US"/>
          </a:p>
        </p:txBody>
      </p:sp>
    </p:spTree>
    <p:extLst>
      <p:ext uri="{BB962C8B-B14F-4D97-AF65-F5344CB8AC3E}">
        <p14:creationId xmlns:p14="http://schemas.microsoft.com/office/powerpoint/2010/main" val="3526046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BBA7B85A-4FA6-4B0F-B736-93E42AC7FB6F}"/>
              </a:ext>
            </a:extLst>
          </p:cNvPr>
          <p:cNvSpPr>
            <a:spLocks noGrp="1"/>
          </p:cNvSpPr>
          <p:nvPr>
            <p:ph type="dt" sz="half" idx="10"/>
          </p:nvPr>
        </p:nvSpPr>
        <p:spPr/>
        <p:txBody>
          <a:bodyPr/>
          <a:lstStyle>
            <a:lvl1pPr>
              <a:defRPr/>
            </a:lvl1pPr>
          </a:lstStyle>
          <a:p>
            <a:pPr>
              <a:defRPr/>
            </a:pPr>
            <a:fld id="{929ABBE0-78DB-435D-BC1D-526D0E608D08}" type="datetimeFigureOut">
              <a:rPr lang="en-US"/>
              <a:pPr>
                <a:defRPr/>
              </a:pPr>
              <a:t>10/2/2019</a:t>
            </a:fld>
            <a:endParaRPr lang="en-US" dirty="0"/>
          </a:p>
        </p:txBody>
      </p:sp>
      <p:sp>
        <p:nvSpPr>
          <p:cNvPr id="5" name="Footer Placeholder 21">
            <a:extLst>
              <a:ext uri="{FF2B5EF4-FFF2-40B4-BE49-F238E27FC236}">
                <a16:creationId xmlns:a16="http://schemas.microsoft.com/office/drawing/2014/main" id="{C971282D-5780-4387-81B7-03A0347783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DDB9CA3C-2E28-4B82-B3EB-FE68B0176328}"/>
              </a:ext>
            </a:extLst>
          </p:cNvPr>
          <p:cNvSpPr>
            <a:spLocks noGrp="1"/>
          </p:cNvSpPr>
          <p:nvPr>
            <p:ph type="sldNum" sz="quarter" idx="12"/>
          </p:nvPr>
        </p:nvSpPr>
        <p:spPr/>
        <p:txBody>
          <a:bodyPr/>
          <a:lstStyle>
            <a:lvl1pPr>
              <a:defRPr/>
            </a:lvl1pPr>
          </a:lstStyle>
          <a:p>
            <a:pPr>
              <a:defRPr/>
            </a:pPr>
            <a:fld id="{2E909074-04F5-422C-9639-3819E0204945}" type="slidenum">
              <a:rPr lang="en-US" altLang="en-US"/>
              <a:pPr>
                <a:defRPr/>
              </a:pPr>
              <a:t>‹#›</a:t>
            </a:fld>
            <a:endParaRPr lang="en-US" altLang="en-US"/>
          </a:p>
        </p:txBody>
      </p:sp>
    </p:spTree>
    <p:extLst>
      <p:ext uri="{BB962C8B-B14F-4D97-AF65-F5344CB8AC3E}">
        <p14:creationId xmlns:p14="http://schemas.microsoft.com/office/powerpoint/2010/main" val="2726125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63FB3A1F-4A98-4E1E-B2A0-113D8C655D35}"/>
              </a:ext>
            </a:extLst>
          </p:cNvPr>
          <p:cNvSpPr>
            <a:spLocks noGrp="1"/>
          </p:cNvSpPr>
          <p:nvPr>
            <p:ph type="dt" sz="half" idx="10"/>
          </p:nvPr>
        </p:nvSpPr>
        <p:spPr/>
        <p:txBody>
          <a:bodyPr/>
          <a:lstStyle>
            <a:lvl1pPr>
              <a:defRPr/>
            </a:lvl1pPr>
          </a:lstStyle>
          <a:p>
            <a:pPr>
              <a:defRPr/>
            </a:pPr>
            <a:fld id="{CE567352-F3C4-4DDA-9D90-7721358532D9}" type="datetimeFigureOut">
              <a:rPr lang="en-US"/>
              <a:pPr>
                <a:defRPr/>
              </a:pPr>
              <a:t>10/2/2019</a:t>
            </a:fld>
            <a:endParaRPr lang="en-US" dirty="0"/>
          </a:p>
        </p:txBody>
      </p:sp>
      <p:sp>
        <p:nvSpPr>
          <p:cNvPr id="5" name="Footer Placeholder 21">
            <a:extLst>
              <a:ext uri="{FF2B5EF4-FFF2-40B4-BE49-F238E27FC236}">
                <a16:creationId xmlns:a16="http://schemas.microsoft.com/office/drawing/2014/main" id="{74FE86EC-20E8-48B1-85B0-871B637DCE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22F76748-FF0D-4D93-96A9-F2CD7A7A96F2}"/>
              </a:ext>
            </a:extLst>
          </p:cNvPr>
          <p:cNvSpPr>
            <a:spLocks noGrp="1"/>
          </p:cNvSpPr>
          <p:nvPr>
            <p:ph type="sldNum" sz="quarter" idx="12"/>
          </p:nvPr>
        </p:nvSpPr>
        <p:spPr/>
        <p:txBody>
          <a:bodyPr/>
          <a:lstStyle>
            <a:lvl1pPr>
              <a:defRPr/>
            </a:lvl1pPr>
          </a:lstStyle>
          <a:p>
            <a:pPr>
              <a:defRPr/>
            </a:pPr>
            <a:fld id="{F3623D18-A0C4-47E3-971F-39A2B1415CD6}" type="slidenum">
              <a:rPr lang="en-US" altLang="en-US"/>
              <a:pPr>
                <a:defRPr/>
              </a:pPr>
              <a:t>‹#›</a:t>
            </a:fld>
            <a:endParaRPr lang="en-US" altLang="en-US"/>
          </a:p>
        </p:txBody>
      </p:sp>
    </p:spTree>
    <p:extLst>
      <p:ext uri="{BB962C8B-B14F-4D97-AF65-F5344CB8AC3E}">
        <p14:creationId xmlns:p14="http://schemas.microsoft.com/office/powerpoint/2010/main" val="561858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10957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D3F9A61D-10C6-4AC0-9BC2-BDB55B06C1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0F901B-A96E-41A5-8590-94508920A8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38A941-7186-4FFE-8CBC-E2AB8C29AB01}"/>
              </a:ext>
            </a:extLst>
          </p:cNvPr>
          <p:cNvSpPr>
            <a:spLocks noGrp="1" noChangeArrowheads="1"/>
          </p:cNvSpPr>
          <p:nvPr>
            <p:ph type="sldNum" sz="quarter" idx="12"/>
          </p:nvPr>
        </p:nvSpPr>
        <p:spPr>
          <a:ln/>
        </p:spPr>
        <p:txBody>
          <a:bodyPr/>
          <a:lstStyle>
            <a:lvl1pPr>
              <a:defRPr/>
            </a:lvl1pPr>
          </a:lstStyle>
          <a:p>
            <a:pPr>
              <a:defRPr/>
            </a:pPr>
            <a:fld id="{A8215D67-1A98-45D5-8723-ADD1E1120B17}" type="slidenum">
              <a:rPr lang="en-US" altLang="en-US"/>
              <a:pPr>
                <a:defRPr/>
              </a:pPr>
              <a:t>‹#›</a:t>
            </a:fld>
            <a:endParaRPr lang="en-US" altLang="en-US"/>
          </a:p>
        </p:txBody>
      </p:sp>
    </p:spTree>
    <p:extLst>
      <p:ext uri="{BB962C8B-B14F-4D97-AF65-F5344CB8AC3E}">
        <p14:creationId xmlns:p14="http://schemas.microsoft.com/office/powerpoint/2010/main" val="3236598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292E57-067F-42EA-8C66-E2562249C0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44F85D-CB0E-42C3-9D65-7746192941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78B2B0-4541-4724-8D1A-A4A50FAB019B}"/>
              </a:ext>
            </a:extLst>
          </p:cNvPr>
          <p:cNvSpPr>
            <a:spLocks noGrp="1" noChangeArrowheads="1"/>
          </p:cNvSpPr>
          <p:nvPr>
            <p:ph type="sldNum" sz="quarter" idx="12"/>
          </p:nvPr>
        </p:nvSpPr>
        <p:spPr>
          <a:ln/>
        </p:spPr>
        <p:txBody>
          <a:bodyPr/>
          <a:lstStyle>
            <a:lvl1pPr>
              <a:defRPr/>
            </a:lvl1pPr>
          </a:lstStyle>
          <a:p>
            <a:pPr>
              <a:defRPr/>
            </a:pPr>
            <a:fld id="{3EEE728B-B261-4460-AB76-02F12341AABF}" type="slidenum">
              <a:rPr lang="en-US" altLang="en-US"/>
              <a:pPr>
                <a:defRPr/>
              </a:pPr>
              <a:t>‹#›</a:t>
            </a:fld>
            <a:endParaRPr lang="en-US" altLang="en-US"/>
          </a:p>
        </p:txBody>
      </p:sp>
    </p:spTree>
    <p:extLst>
      <p:ext uri="{BB962C8B-B14F-4D97-AF65-F5344CB8AC3E}">
        <p14:creationId xmlns:p14="http://schemas.microsoft.com/office/powerpoint/2010/main" val="80124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D696A82-A3B9-4BA4-A632-5128658F5E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20C4FB-DAC4-42D4-ACE4-576F279C0E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060BF2-3614-4E31-837E-9D1FBD5CD064}"/>
              </a:ext>
            </a:extLst>
          </p:cNvPr>
          <p:cNvSpPr>
            <a:spLocks noGrp="1" noChangeArrowheads="1"/>
          </p:cNvSpPr>
          <p:nvPr>
            <p:ph type="sldNum" sz="quarter" idx="12"/>
          </p:nvPr>
        </p:nvSpPr>
        <p:spPr>
          <a:ln/>
        </p:spPr>
        <p:txBody>
          <a:bodyPr/>
          <a:lstStyle>
            <a:lvl1pPr>
              <a:defRPr/>
            </a:lvl1pPr>
          </a:lstStyle>
          <a:p>
            <a:pPr>
              <a:defRPr/>
            </a:pPr>
            <a:fld id="{FD7C7039-880F-4D53-BE08-D429168B71A2}" type="slidenum">
              <a:rPr lang="en-US" altLang="en-US"/>
              <a:pPr>
                <a:defRPr/>
              </a:pPr>
              <a:t>‹#›</a:t>
            </a:fld>
            <a:endParaRPr lang="en-US" altLang="en-US"/>
          </a:p>
        </p:txBody>
      </p:sp>
    </p:spTree>
    <p:extLst>
      <p:ext uri="{BB962C8B-B14F-4D97-AF65-F5344CB8AC3E}">
        <p14:creationId xmlns:p14="http://schemas.microsoft.com/office/powerpoint/2010/main" val="2392461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C2639E-58C3-4776-AC8D-C2C5CA9FC0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49C2AE-8BC2-48C1-A8A8-595956EC25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47BE49-2577-4C32-AE81-8744D4CFE38F}"/>
              </a:ext>
            </a:extLst>
          </p:cNvPr>
          <p:cNvSpPr>
            <a:spLocks noGrp="1" noChangeArrowheads="1"/>
          </p:cNvSpPr>
          <p:nvPr>
            <p:ph type="sldNum" sz="quarter" idx="12"/>
          </p:nvPr>
        </p:nvSpPr>
        <p:spPr>
          <a:ln/>
        </p:spPr>
        <p:txBody>
          <a:bodyPr/>
          <a:lstStyle>
            <a:lvl1pPr>
              <a:defRPr/>
            </a:lvl1pPr>
          </a:lstStyle>
          <a:p>
            <a:pPr>
              <a:defRPr/>
            </a:pPr>
            <a:fld id="{1B899CDF-7F98-49D7-9D1D-DCA548D0C077}" type="slidenum">
              <a:rPr lang="en-US" altLang="en-US"/>
              <a:pPr>
                <a:defRPr/>
              </a:pPr>
              <a:t>‹#›</a:t>
            </a:fld>
            <a:endParaRPr lang="en-US" altLang="en-US"/>
          </a:p>
        </p:txBody>
      </p:sp>
    </p:spTree>
    <p:extLst>
      <p:ext uri="{BB962C8B-B14F-4D97-AF65-F5344CB8AC3E}">
        <p14:creationId xmlns:p14="http://schemas.microsoft.com/office/powerpoint/2010/main" val="229704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A1D580B-20B2-4D8B-951F-39FD4AF905B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932113-7E4F-49A0-A515-DEA440052D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4F81357-1645-47B3-B0F4-806E05E06212}"/>
              </a:ext>
            </a:extLst>
          </p:cNvPr>
          <p:cNvSpPr>
            <a:spLocks noGrp="1" noChangeArrowheads="1"/>
          </p:cNvSpPr>
          <p:nvPr>
            <p:ph type="sldNum" sz="quarter" idx="12"/>
          </p:nvPr>
        </p:nvSpPr>
        <p:spPr>
          <a:ln/>
        </p:spPr>
        <p:txBody>
          <a:bodyPr/>
          <a:lstStyle>
            <a:lvl1pPr>
              <a:defRPr/>
            </a:lvl1pPr>
          </a:lstStyle>
          <a:p>
            <a:pPr>
              <a:defRPr/>
            </a:pPr>
            <a:fld id="{36D06FDF-43BF-448B-8F8A-299C58172D87}" type="slidenum">
              <a:rPr lang="en-US" altLang="en-US"/>
              <a:pPr>
                <a:defRPr/>
              </a:pPr>
              <a:t>‹#›</a:t>
            </a:fld>
            <a:endParaRPr lang="en-US" altLang="en-US"/>
          </a:p>
        </p:txBody>
      </p:sp>
    </p:spTree>
    <p:extLst>
      <p:ext uri="{BB962C8B-B14F-4D97-AF65-F5344CB8AC3E}">
        <p14:creationId xmlns:p14="http://schemas.microsoft.com/office/powerpoint/2010/main" val="339662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2D6230-78DE-4934-8076-CDB8F651557E}" type="slidenum">
              <a:rPr lang="en-US"/>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1912A12-A24E-48E3-8026-6F4C3C7211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59A60C6-4B27-4957-9188-15F8915C15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27CC59-6EE5-4675-8ECD-9E9B97BAEF13}"/>
              </a:ext>
            </a:extLst>
          </p:cNvPr>
          <p:cNvSpPr>
            <a:spLocks noGrp="1" noChangeArrowheads="1"/>
          </p:cNvSpPr>
          <p:nvPr>
            <p:ph type="sldNum" sz="quarter" idx="12"/>
          </p:nvPr>
        </p:nvSpPr>
        <p:spPr>
          <a:ln/>
        </p:spPr>
        <p:txBody>
          <a:bodyPr/>
          <a:lstStyle>
            <a:lvl1pPr>
              <a:defRPr/>
            </a:lvl1pPr>
          </a:lstStyle>
          <a:p>
            <a:pPr>
              <a:defRPr/>
            </a:pPr>
            <a:fld id="{0FFF5941-102F-4D54-86E7-BB26BEB46B64}" type="slidenum">
              <a:rPr lang="en-US" altLang="en-US"/>
              <a:pPr>
                <a:defRPr/>
              </a:pPr>
              <a:t>‹#›</a:t>
            </a:fld>
            <a:endParaRPr lang="en-US" altLang="en-US"/>
          </a:p>
        </p:txBody>
      </p:sp>
    </p:spTree>
    <p:extLst>
      <p:ext uri="{BB962C8B-B14F-4D97-AF65-F5344CB8AC3E}">
        <p14:creationId xmlns:p14="http://schemas.microsoft.com/office/powerpoint/2010/main" val="1384740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8170CF-7ABE-422E-A8CF-1B6F6EA2245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41F6A7-41F0-463C-AD3C-0012F2A8A2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969F7D-2AD6-4AB8-AF04-3AC0013C2AB2}"/>
              </a:ext>
            </a:extLst>
          </p:cNvPr>
          <p:cNvSpPr>
            <a:spLocks noGrp="1" noChangeArrowheads="1"/>
          </p:cNvSpPr>
          <p:nvPr>
            <p:ph type="sldNum" sz="quarter" idx="12"/>
          </p:nvPr>
        </p:nvSpPr>
        <p:spPr>
          <a:ln/>
        </p:spPr>
        <p:txBody>
          <a:bodyPr/>
          <a:lstStyle>
            <a:lvl1pPr>
              <a:defRPr/>
            </a:lvl1pPr>
          </a:lstStyle>
          <a:p>
            <a:pPr>
              <a:defRPr/>
            </a:pPr>
            <a:fld id="{25A2C2BF-E148-490D-BB9F-ACC28B95052D}" type="slidenum">
              <a:rPr lang="en-US" altLang="en-US"/>
              <a:pPr>
                <a:defRPr/>
              </a:pPr>
              <a:t>‹#›</a:t>
            </a:fld>
            <a:endParaRPr lang="en-US" altLang="en-US"/>
          </a:p>
        </p:txBody>
      </p:sp>
    </p:spTree>
    <p:extLst>
      <p:ext uri="{BB962C8B-B14F-4D97-AF65-F5344CB8AC3E}">
        <p14:creationId xmlns:p14="http://schemas.microsoft.com/office/powerpoint/2010/main" val="3089553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4FD7DB-6A94-4631-A6AC-92FE386792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78B1EC-A733-4AC3-8C44-B8CAC04E4C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86FAAB-B388-48DA-9EE5-71930B2D3510}"/>
              </a:ext>
            </a:extLst>
          </p:cNvPr>
          <p:cNvSpPr>
            <a:spLocks noGrp="1" noChangeArrowheads="1"/>
          </p:cNvSpPr>
          <p:nvPr>
            <p:ph type="sldNum" sz="quarter" idx="12"/>
          </p:nvPr>
        </p:nvSpPr>
        <p:spPr>
          <a:ln/>
        </p:spPr>
        <p:txBody>
          <a:bodyPr/>
          <a:lstStyle>
            <a:lvl1pPr>
              <a:defRPr/>
            </a:lvl1pPr>
          </a:lstStyle>
          <a:p>
            <a:pPr>
              <a:defRPr/>
            </a:pPr>
            <a:fld id="{58D100BF-8FFB-4CD9-B278-7F40216F065D}" type="slidenum">
              <a:rPr lang="en-US" altLang="en-US"/>
              <a:pPr>
                <a:defRPr/>
              </a:pPr>
              <a:t>‹#›</a:t>
            </a:fld>
            <a:endParaRPr lang="en-US" altLang="en-US"/>
          </a:p>
        </p:txBody>
      </p:sp>
    </p:spTree>
    <p:extLst>
      <p:ext uri="{BB962C8B-B14F-4D97-AF65-F5344CB8AC3E}">
        <p14:creationId xmlns:p14="http://schemas.microsoft.com/office/powerpoint/2010/main" val="4232392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20DAC2-E620-413B-BCFB-66BA0AD435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5C8399-0D8B-4D09-8B16-702BA00E02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DA3C3A-444B-449E-8868-BC146B508DB6}"/>
              </a:ext>
            </a:extLst>
          </p:cNvPr>
          <p:cNvSpPr>
            <a:spLocks noGrp="1" noChangeArrowheads="1"/>
          </p:cNvSpPr>
          <p:nvPr>
            <p:ph type="sldNum" sz="quarter" idx="12"/>
          </p:nvPr>
        </p:nvSpPr>
        <p:spPr>
          <a:ln/>
        </p:spPr>
        <p:txBody>
          <a:bodyPr/>
          <a:lstStyle>
            <a:lvl1pPr>
              <a:defRPr/>
            </a:lvl1pPr>
          </a:lstStyle>
          <a:p>
            <a:pPr>
              <a:defRPr/>
            </a:pPr>
            <a:fld id="{8B6E8422-64C0-43B3-8DE0-9D46F6ECAAE6}" type="slidenum">
              <a:rPr lang="en-US" altLang="en-US"/>
              <a:pPr>
                <a:defRPr/>
              </a:pPr>
              <a:t>‹#›</a:t>
            </a:fld>
            <a:endParaRPr lang="en-US" altLang="en-US"/>
          </a:p>
        </p:txBody>
      </p:sp>
    </p:spTree>
    <p:extLst>
      <p:ext uri="{BB962C8B-B14F-4D97-AF65-F5344CB8AC3E}">
        <p14:creationId xmlns:p14="http://schemas.microsoft.com/office/powerpoint/2010/main" val="3066946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C09901-64E8-4197-A46D-F86628CAA9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04F930-152A-4024-9F4A-22B3E1FA2D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483AA7-BCC3-4AB9-B5A2-C14FE27D15AC}"/>
              </a:ext>
            </a:extLst>
          </p:cNvPr>
          <p:cNvSpPr>
            <a:spLocks noGrp="1" noChangeArrowheads="1"/>
          </p:cNvSpPr>
          <p:nvPr>
            <p:ph type="sldNum" sz="quarter" idx="12"/>
          </p:nvPr>
        </p:nvSpPr>
        <p:spPr>
          <a:ln/>
        </p:spPr>
        <p:txBody>
          <a:bodyPr/>
          <a:lstStyle>
            <a:lvl1pPr>
              <a:defRPr/>
            </a:lvl1pPr>
          </a:lstStyle>
          <a:p>
            <a:pPr>
              <a:defRPr/>
            </a:pPr>
            <a:fld id="{4BB01049-5E24-4925-9FB8-B5A0B2E75E99}" type="slidenum">
              <a:rPr lang="en-US" altLang="en-US"/>
              <a:pPr>
                <a:defRPr/>
              </a:pPr>
              <a:t>‹#›</a:t>
            </a:fld>
            <a:endParaRPr lang="en-US" altLang="en-US"/>
          </a:p>
        </p:txBody>
      </p:sp>
    </p:spTree>
    <p:extLst>
      <p:ext uri="{BB962C8B-B14F-4D97-AF65-F5344CB8AC3E}">
        <p14:creationId xmlns:p14="http://schemas.microsoft.com/office/powerpoint/2010/main" val="198929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169BCC-8D7F-4A83-A20A-668A2E5CAD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77B50F-6FC9-4000-A220-9BEB27EE69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B86A3D-22EA-450A-A213-BD472996F5ED}"/>
              </a:ext>
            </a:extLst>
          </p:cNvPr>
          <p:cNvSpPr>
            <a:spLocks noGrp="1" noChangeArrowheads="1"/>
          </p:cNvSpPr>
          <p:nvPr>
            <p:ph type="sldNum" sz="quarter" idx="12"/>
          </p:nvPr>
        </p:nvSpPr>
        <p:spPr>
          <a:ln/>
        </p:spPr>
        <p:txBody>
          <a:bodyPr/>
          <a:lstStyle>
            <a:lvl1pPr>
              <a:defRPr/>
            </a:lvl1pPr>
          </a:lstStyle>
          <a:p>
            <a:pPr>
              <a:defRPr/>
            </a:pPr>
            <a:fld id="{B52FE1EF-3E54-4142-955A-A0FA18CE10B2}" type="slidenum">
              <a:rPr lang="en-US" altLang="en-US"/>
              <a:pPr>
                <a:defRPr/>
              </a:pPr>
              <a:t>‹#›</a:t>
            </a:fld>
            <a:endParaRPr lang="en-US" altLang="en-US"/>
          </a:p>
        </p:txBody>
      </p:sp>
    </p:spTree>
    <p:extLst>
      <p:ext uri="{BB962C8B-B14F-4D97-AF65-F5344CB8AC3E}">
        <p14:creationId xmlns:p14="http://schemas.microsoft.com/office/powerpoint/2010/main" val="35478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E1E5831-3BF4-4DF5-BA87-E0ED607DDB96}"/>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93D36A8-AE90-4600-B29C-172D2418FC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6EA7446-942E-4A39-8842-D6307A8137DC}"/>
              </a:ext>
            </a:extLst>
          </p:cNvPr>
          <p:cNvSpPr>
            <a:spLocks noGrp="1" noChangeArrowheads="1"/>
          </p:cNvSpPr>
          <p:nvPr>
            <p:ph type="sldNum" sz="quarter" idx="12"/>
          </p:nvPr>
        </p:nvSpPr>
        <p:spPr>
          <a:ln/>
        </p:spPr>
        <p:txBody>
          <a:bodyPr/>
          <a:lstStyle>
            <a:lvl1pPr>
              <a:defRPr/>
            </a:lvl1pPr>
          </a:lstStyle>
          <a:p>
            <a:pPr>
              <a:defRPr/>
            </a:pPr>
            <a:fld id="{86F6ABEB-920B-4F33-9538-B6271323A720}" type="slidenum">
              <a:rPr lang="en-US" altLang="en-US"/>
              <a:pPr>
                <a:defRPr/>
              </a:pPr>
              <a:t>‹#›</a:t>
            </a:fld>
            <a:endParaRPr lang="en-US" altLang="en-US"/>
          </a:p>
        </p:txBody>
      </p:sp>
    </p:spTree>
    <p:extLst>
      <p:ext uri="{BB962C8B-B14F-4D97-AF65-F5344CB8AC3E}">
        <p14:creationId xmlns:p14="http://schemas.microsoft.com/office/powerpoint/2010/main" val="1025156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10957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5E2D61-17E1-45F8-ACF5-E2F67CF12A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2793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FAE8B8-E1D6-488A-8A78-AFBFD34873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5879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01F769-F6D3-42C4-8DE7-F765CC1A96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85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BAD1B19-49B7-4E03-9A00-8EE46B49BFCE}" type="slidenum">
              <a:rPr lang="en-US"/>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977C95-BE71-4FFC-BD4F-D368404989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717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1C2627-1695-4B73-85A0-60D670BB17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4429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720682-8816-4BC2-BCB5-4AD27BB504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9201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694566-5215-48C0-93C8-F4273D54EF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6841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721474-BD61-47EE-9596-65F8B71282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7648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8C8C4-D5F1-4924-8B0D-F9C7D6FCC4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4775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37200A-1E2B-4F7C-A6A6-AA7F51CEFB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0807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545F2B-26C0-4B1C-8BD2-B374606E55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6062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1DC7AD0-A150-4C0A-9336-CE77F5A769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149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D05EC88-39F5-45A4-A99C-DAC0D14D6613}"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4209770-E611-4835-82E2-8719BBBD0DE5}"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B676F7E-C28F-410E-BD2C-30CBEEE76FEB}"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20FBA5-8622-4755-A36F-532D415BA899}"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9E291C6-43E2-41E9-8BE1-B41CCE8BBA08}"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5000" b="-25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fld id="{411AF2E6-E2FB-45B0-B003-BE472474779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ctr" rtl="0" fontAlgn="base">
        <a:spcBef>
          <a:spcPct val="0"/>
        </a:spcBef>
        <a:spcAft>
          <a:spcPct val="0"/>
        </a:spcAft>
        <a:defRPr sz="4400">
          <a:solidFill>
            <a:schemeClr val="bg2"/>
          </a:solidFill>
          <a:latin typeface="+mj-lt"/>
          <a:ea typeface="+mj-ea"/>
          <a:cs typeface="+mj-cs"/>
        </a:defRPr>
      </a:lvl1pPr>
      <a:lvl2pPr algn="ctr" rtl="0" fontAlgn="base">
        <a:spcBef>
          <a:spcPct val="0"/>
        </a:spcBef>
        <a:spcAft>
          <a:spcPct val="0"/>
        </a:spcAft>
        <a:defRPr sz="4400">
          <a:solidFill>
            <a:schemeClr val="bg2"/>
          </a:solidFill>
          <a:latin typeface="Times New Roman" pitchFamily="18" charset="0"/>
        </a:defRPr>
      </a:lvl2pPr>
      <a:lvl3pPr algn="ctr" rtl="0" fontAlgn="base">
        <a:spcBef>
          <a:spcPct val="0"/>
        </a:spcBef>
        <a:spcAft>
          <a:spcPct val="0"/>
        </a:spcAft>
        <a:defRPr sz="4400">
          <a:solidFill>
            <a:schemeClr val="bg2"/>
          </a:solidFill>
          <a:latin typeface="Times New Roman" pitchFamily="18" charset="0"/>
        </a:defRPr>
      </a:lvl3pPr>
      <a:lvl4pPr algn="ctr" rtl="0" fontAlgn="base">
        <a:spcBef>
          <a:spcPct val="0"/>
        </a:spcBef>
        <a:spcAft>
          <a:spcPct val="0"/>
        </a:spcAft>
        <a:defRPr sz="4400">
          <a:solidFill>
            <a:schemeClr val="bg2"/>
          </a:solidFill>
          <a:latin typeface="Times New Roman" pitchFamily="18" charset="0"/>
        </a:defRPr>
      </a:lvl4pPr>
      <a:lvl5pPr algn="ctr" rtl="0" fontAlgn="base">
        <a:spcBef>
          <a:spcPct val="0"/>
        </a:spcBef>
        <a:spcAft>
          <a:spcPct val="0"/>
        </a:spcAft>
        <a:defRPr sz="4400">
          <a:solidFill>
            <a:schemeClr val="bg2"/>
          </a:solidFill>
          <a:latin typeface="Times New Roman" pitchFamily="18" charset="0"/>
        </a:defRPr>
      </a:lvl5pPr>
      <a:lvl6pPr marL="457200" algn="ctr" rtl="0" fontAlgn="base">
        <a:spcBef>
          <a:spcPct val="0"/>
        </a:spcBef>
        <a:spcAft>
          <a:spcPct val="0"/>
        </a:spcAft>
        <a:defRPr sz="4400">
          <a:solidFill>
            <a:schemeClr val="bg2"/>
          </a:solidFill>
          <a:latin typeface="Times New Roman" pitchFamily="18" charset="0"/>
        </a:defRPr>
      </a:lvl6pPr>
      <a:lvl7pPr marL="914400" algn="ctr" rtl="0" fontAlgn="base">
        <a:spcBef>
          <a:spcPct val="0"/>
        </a:spcBef>
        <a:spcAft>
          <a:spcPct val="0"/>
        </a:spcAft>
        <a:defRPr sz="4400">
          <a:solidFill>
            <a:schemeClr val="bg2"/>
          </a:solidFill>
          <a:latin typeface="Times New Roman" pitchFamily="18" charset="0"/>
        </a:defRPr>
      </a:lvl7pPr>
      <a:lvl8pPr marL="1371600" algn="ctr" rtl="0" fontAlgn="base">
        <a:spcBef>
          <a:spcPct val="0"/>
        </a:spcBef>
        <a:spcAft>
          <a:spcPct val="0"/>
        </a:spcAft>
        <a:defRPr sz="4400">
          <a:solidFill>
            <a:schemeClr val="bg2"/>
          </a:solidFill>
          <a:latin typeface="Times New Roman" pitchFamily="18" charset="0"/>
        </a:defRPr>
      </a:lvl8pPr>
      <a:lvl9pPr marL="1828800" algn="ctr" rtl="0" fontAlgn="base">
        <a:spcBef>
          <a:spcPct val="0"/>
        </a:spcBef>
        <a:spcAft>
          <a:spcPct val="0"/>
        </a:spcAft>
        <a:defRPr sz="4400">
          <a:solidFill>
            <a:schemeClr val="bg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18E0DF4-2DB1-4037-934E-080AC8123236}"/>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8" name="Freeform 7">
            <a:extLst>
              <a:ext uri="{FF2B5EF4-FFF2-40B4-BE49-F238E27FC236}">
                <a16:creationId xmlns:a16="http://schemas.microsoft.com/office/drawing/2014/main" id="{6FD7CC86-AA2A-40F7-B15E-00DC818FA3B5}"/>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028" name="Title Placeholder 8">
            <a:extLst>
              <a:ext uri="{FF2B5EF4-FFF2-40B4-BE49-F238E27FC236}">
                <a16:creationId xmlns:a16="http://schemas.microsoft.com/office/drawing/2014/main" id="{7FAA831B-0B87-4151-A0C0-9FA1BCF2F7CA}"/>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031C7223-627F-47CB-B52D-11827D585A01}"/>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0F13E131-F89A-4AA7-A407-7EAFE08809EC}"/>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B152783A-63F3-4CBB-8E1B-260B71F46EBE}" type="datetimeFigureOut">
              <a:rPr lang="en-US"/>
              <a:pPr>
                <a:defRPr/>
              </a:pPr>
              <a:t>10/2/2019</a:t>
            </a:fld>
            <a:endParaRPr lang="en-US" dirty="0"/>
          </a:p>
        </p:txBody>
      </p:sp>
      <p:sp>
        <p:nvSpPr>
          <p:cNvPr id="22" name="Footer Placeholder 21">
            <a:extLst>
              <a:ext uri="{FF2B5EF4-FFF2-40B4-BE49-F238E27FC236}">
                <a16:creationId xmlns:a16="http://schemas.microsoft.com/office/drawing/2014/main" id="{83634119-35F6-4DEB-8918-D001F9105ADE}"/>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a:extLst>
              <a:ext uri="{FF2B5EF4-FFF2-40B4-BE49-F238E27FC236}">
                <a16:creationId xmlns:a16="http://schemas.microsoft.com/office/drawing/2014/main" id="{5888F5DA-2FD7-488F-88C4-79F69842254B}"/>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defRPr>
            </a:lvl1pPr>
          </a:lstStyle>
          <a:p>
            <a:pPr>
              <a:defRPr/>
            </a:pPr>
            <a:fld id="{239CE5B5-B34B-4001-BA90-24892DA07040}" type="slidenum">
              <a:rPr lang="en-US" altLang="en-US"/>
              <a:pPr>
                <a:defRPr/>
              </a:pPr>
              <a:t>‹#›</a:t>
            </a:fld>
            <a:endParaRPr lang="en-US" altLang="en-US"/>
          </a:p>
        </p:txBody>
      </p:sp>
      <p:grpSp>
        <p:nvGrpSpPr>
          <p:cNvPr id="1033" name="Group 1">
            <a:extLst>
              <a:ext uri="{FF2B5EF4-FFF2-40B4-BE49-F238E27FC236}">
                <a16:creationId xmlns:a16="http://schemas.microsoft.com/office/drawing/2014/main" id="{8015F253-88BE-4C82-93BE-4DF7304D1886}"/>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602A270E-AD0E-41E9-AC76-2BB6A9701FA3}"/>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sp>
          <p:nvSpPr>
            <p:cNvPr id="13" name="Freeform 12">
              <a:extLst>
                <a:ext uri="{FF2B5EF4-FFF2-40B4-BE49-F238E27FC236}">
                  <a16:creationId xmlns:a16="http://schemas.microsoft.com/office/drawing/2014/main" id="{E58E50FF-9541-4232-AFF7-D1CC8D1D067E}"/>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latin typeface="+mn-lt"/>
              </a:endParaRPr>
            </a:p>
          </p:txBody>
        </p:sp>
      </p:grpSp>
    </p:spTree>
    <p:extLst>
      <p:ext uri="{BB962C8B-B14F-4D97-AF65-F5344CB8AC3E}">
        <p14:creationId xmlns:p14="http://schemas.microsoft.com/office/powerpoint/2010/main" val="109773376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B3C76483-D02E-4F21-8451-7410AED3CE61}"/>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47" name="Rectangle 3">
            <a:extLst>
              <a:ext uri="{FF2B5EF4-FFF2-40B4-BE49-F238E27FC236}">
                <a16:creationId xmlns:a16="http://schemas.microsoft.com/office/drawing/2014/main" id="{6FC668B8-A94F-48FF-B122-B1ADC667ACBF}"/>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548" name="Rectangle 4">
            <a:extLst>
              <a:ext uri="{FF2B5EF4-FFF2-40B4-BE49-F238E27FC236}">
                <a16:creationId xmlns:a16="http://schemas.microsoft.com/office/drawing/2014/main" id="{7C86BFE9-16E4-43A2-AA1E-E2480B4CB97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108549" name="Rectangle 5">
            <a:extLst>
              <a:ext uri="{FF2B5EF4-FFF2-40B4-BE49-F238E27FC236}">
                <a16:creationId xmlns:a16="http://schemas.microsoft.com/office/drawing/2014/main" id="{1F0A08A9-791B-4A10-BFC9-41CC401E197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108550" name="Rectangle 6">
            <a:extLst>
              <a:ext uri="{FF2B5EF4-FFF2-40B4-BE49-F238E27FC236}">
                <a16:creationId xmlns:a16="http://schemas.microsoft.com/office/drawing/2014/main" id="{A5B4B632-5207-4770-A707-CAE609D2D8D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B6F222A0-339B-4082-85D7-6445EAD04E99}" type="slidenum">
              <a:rPr lang="en-US" altLang="en-US"/>
              <a:pPr>
                <a:defRPr/>
              </a:pPr>
              <a:t>‹#›</a:t>
            </a:fld>
            <a:endParaRPr lang="en-US" altLang="en-US"/>
          </a:p>
        </p:txBody>
      </p:sp>
    </p:spTree>
    <p:extLst>
      <p:ext uri="{BB962C8B-B14F-4D97-AF65-F5344CB8AC3E}">
        <p14:creationId xmlns:p14="http://schemas.microsoft.com/office/powerpoint/2010/main" val="2036729915"/>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alphaModFix amt="90000"/>
            <a:lum/>
          </a:blip>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solidFill>
                <a:srgbClr val="FFFFFF"/>
              </a:solidFill>
            </a:endParaRPr>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741E20A9-ABC5-4F46-BD46-AC786FEE82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5247915"/>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wmf"/><Relationship Id="rId5" Type="http://schemas.openxmlformats.org/officeDocument/2006/relationships/oleObject" Target="../embeddings/oleObject1.bin"/><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38.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38.xml"/><Relationship Id="rId5" Type="http://schemas.openxmlformats.org/officeDocument/2006/relationships/image" Target="../media/image62.pn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8.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38.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8.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hyperlink" Target="http://zebu.uoregon.edu/~dmason/Mckenzie/bugs/hesperoperla.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8.xml"/><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38.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38.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38.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38.xml"/><Relationship Id="rId4" Type="http://schemas.openxmlformats.org/officeDocument/2006/relationships/image" Target="../media/image119.jpeg"/></Relationships>
</file>

<file path=ppt/slides/_rels/slide5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124.jpeg"/><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CC6B53E-F447-4CE0-A4DA-10A7CFB4E9EE}"/>
              </a:ext>
            </a:extLst>
          </p:cNvPr>
          <p:cNvSpPr>
            <a:spLocks noGrp="1" noChangeArrowheads="1"/>
          </p:cNvSpPr>
          <p:nvPr>
            <p:ph type="ctrTitle"/>
          </p:nvPr>
        </p:nvSpPr>
        <p:spPr>
          <a:xfrm>
            <a:off x="114300" y="1676400"/>
            <a:ext cx="8915400" cy="1828800"/>
          </a:xfrm>
        </p:spPr>
        <p:txBody>
          <a:bodyPr/>
          <a:lstStyle/>
          <a:p>
            <a:pPr eaLnBrk="1" hangingPunct="1">
              <a:defRPr/>
            </a:pPr>
            <a:r>
              <a:rPr lang="en-US" sz="5400" dirty="0">
                <a:solidFill>
                  <a:srgbClr val="FF9900"/>
                </a:solidFill>
                <a:latin typeface="Arial Black" pitchFamily="34" charset="0"/>
              </a:rPr>
              <a:t>Stream Monitoring 101</a:t>
            </a:r>
          </a:p>
        </p:txBody>
      </p:sp>
      <p:pic>
        <p:nvPicPr>
          <p:cNvPr id="2052" name="Picture 4" descr="CRWC Logo">
            <a:extLst>
              <a:ext uri="{FF2B5EF4-FFF2-40B4-BE49-F238E27FC236}">
                <a16:creationId xmlns:a16="http://schemas.microsoft.com/office/drawing/2014/main" id="{9F0014CE-6FB8-4A81-AD71-FBF72D0FC568}"/>
              </a:ext>
            </a:extLst>
          </p:cNvPr>
          <p:cNvPicPr>
            <a:picLocks noChangeAspect="1" noChangeArrowheads="1"/>
          </p:cNvPicPr>
          <p:nvPr/>
        </p:nvPicPr>
        <p:blipFill>
          <a:blip r:embed="rId4">
            <a:clrChange>
              <a:clrFrom>
                <a:srgbClr val="FFFFFF"/>
              </a:clrFrom>
              <a:clrTo>
                <a:srgbClr val="FFFFFF">
                  <a:alpha val="0"/>
                </a:srgbClr>
              </a:clrTo>
            </a:clrChange>
            <a:lum contrast="40000"/>
          </a:blip>
          <a:srcRect/>
          <a:stretch>
            <a:fillRect/>
          </a:stretch>
        </p:blipFill>
        <p:spPr bwMode="auto">
          <a:xfrm>
            <a:off x="5410200" y="3886200"/>
            <a:ext cx="2743200" cy="188346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BE16E83-ABBE-4BC7-8B0C-D91AEB3DD7B0}"/>
              </a:ext>
            </a:extLst>
          </p:cNvPr>
          <p:cNvSpPr txBox="1"/>
          <p:nvPr/>
        </p:nvSpPr>
        <p:spPr>
          <a:xfrm>
            <a:off x="1463675" y="3124200"/>
            <a:ext cx="6216650" cy="461963"/>
          </a:xfrm>
          <a:prstGeom prst="rect">
            <a:avLst/>
          </a:prstGeom>
          <a:solidFill>
            <a:srgbClr val="FFFFFF"/>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Tahoma" panose="020B0604030504040204" pitchFamily="34" charset="0"/>
                <a:ea typeface="+mn-ea"/>
                <a:cs typeface="+mn-cs"/>
              </a:rPr>
              <a:t>with the </a:t>
            </a:r>
            <a:r>
              <a:rPr kumimoji="0" lang="en-US" sz="24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Tahoma" panose="020B0604030504040204" pitchFamily="34" charset="0"/>
                <a:ea typeface="+mn-ea"/>
                <a:cs typeface="+mn-cs"/>
              </a:rPr>
              <a:t>Clinton River Watershed Council</a:t>
            </a:r>
            <a:endParaRPr kumimoji="0" lang="en-US" sz="1800" b="1" i="0" u="none" strike="noStrike" kern="1200" cap="none" spc="0" normalizeH="0" baseline="0" noProof="0" dirty="0">
              <a:ln>
                <a:noFill/>
              </a:ln>
              <a:solidFill>
                <a:srgbClr val="000000">
                  <a:lumMod val="95000"/>
                  <a:lumOff val="5000"/>
                </a:srgbClr>
              </a:solidFill>
              <a:effectLst>
                <a:outerShdw blurRad="38100" dist="38100" dir="2700000" algn="tl">
                  <a:srgbClr val="000000">
                    <a:alpha val="43137"/>
                  </a:srgbClr>
                </a:outerShdw>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739266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000"/>
                                        <p:tgtEl>
                                          <p:spTgt spid="2052"/>
                                        </p:tgtEl>
                                      </p:cBhvr>
                                    </p:animEffect>
                                    <p:anim calcmode="lin" valueType="num">
                                      <p:cBhvr>
                                        <p:cTn id="12" dur="1000" fill="hold"/>
                                        <p:tgtEl>
                                          <p:spTgt spid="2052"/>
                                        </p:tgtEl>
                                        <p:attrNameLst>
                                          <p:attrName>style.rotation</p:attrName>
                                        </p:attrNameLst>
                                      </p:cBhvr>
                                      <p:tavLst>
                                        <p:tav tm="0">
                                          <p:val>
                                            <p:fltVal val="720"/>
                                          </p:val>
                                        </p:tav>
                                        <p:tav tm="100000">
                                          <p:val>
                                            <p:fltVal val="0"/>
                                          </p:val>
                                        </p:tav>
                                      </p:tavLst>
                                    </p:anim>
                                    <p:anim calcmode="lin" valueType="num">
                                      <p:cBhvr>
                                        <p:cTn id="13" dur="1000" fill="hold"/>
                                        <p:tgtEl>
                                          <p:spTgt spid="2052"/>
                                        </p:tgtEl>
                                        <p:attrNameLst>
                                          <p:attrName>ppt_h</p:attrName>
                                        </p:attrNameLst>
                                      </p:cBhvr>
                                      <p:tavLst>
                                        <p:tav tm="0">
                                          <p:val>
                                            <p:fltVal val="0"/>
                                          </p:val>
                                        </p:tav>
                                        <p:tav tm="100000">
                                          <p:val>
                                            <p:strVal val="#ppt_h"/>
                                          </p:val>
                                        </p:tav>
                                      </p:tavLst>
                                    </p:anim>
                                    <p:anim calcmode="lin" valueType="num">
                                      <p:cBhvr>
                                        <p:cTn id="14" dur="1000" fill="hold"/>
                                        <p:tgtEl>
                                          <p:spTgt spid="205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8706" name="Group 2"/>
          <p:cNvGrpSpPr>
            <a:grpSpLocks/>
          </p:cNvGrpSpPr>
          <p:nvPr/>
        </p:nvGrpSpPr>
        <p:grpSpPr bwMode="auto">
          <a:xfrm>
            <a:off x="0" y="0"/>
            <a:ext cx="9486900" cy="6845300"/>
            <a:chOff x="0" y="0"/>
            <a:chExt cx="5928" cy="4312"/>
          </a:xfrm>
        </p:grpSpPr>
        <p:pic>
          <p:nvPicPr>
            <p:cNvPr id="328707" name="Picture 3" descr="clinton_groups_300dpi"/>
            <p:cNvPicPr>
              <a:picLocks noChangeAspect="1" noChangeArrowheads="1"/>
            </p:cNvPicPr>
            <p:nvPr/>
          </p:nvPicPr>
          <p:blipFill>
            <a:blip r:embed="rId3" cstate="print"/>
            <a:srcRect/>
            <a:stretch>
              <a:fillRect/>
            </a:stretch>
          </p:blipFill>
          <p:spPr bwMode="auto">
            <a:xfrm>
              <a:off x="0" y="0"/>
              <a:ext cx="5928" cy="4312"/>
            </a:xfrm>
            <a:prstGeom prst="rect">
              <a:avLst/>
            </a:prstGeom>
            <a:noFill/>
            <a:ln w="38100">
              <a:solidFill>
                <a:srgbClr val="000000"/>
              </a:solidFill>
              <a:miter lim="800000"/>
              <a:headEnd/>
              <a:tailEnd/>
            </a:ln>
          </p:spPr>
        </p:pic>
        <p:sp>
          <p:nvSpPr>
            <p:cNvPr id="328708" name="Text Box 4"/>
            <p:cNvSpPr txBox="1">
              <a:spLocks noChangeArrowheads="1"/>
            </p:cNvSpPr>
            <p:nvPr/>
          </p:nvSpPr>
          <p:spPr bwMode="auto">
            <a:xfrm>
              <a:off x="2304" y="960"/>
              <a:ext cx="697" cy="518"/>
            </a:xfrm>
            <a:prstGeom prst="rect">
              <a:avLst/>
            </a:prstGeom>
            <a:noFill/>
            <a:ln w="9525">
              <a:noFill/>
              <a:miter lim="800000"/>
              <a:headEnd/>
              <a:tailEnd/>
            </a:ln>
            <a:effectLst/>
          </p:spPr>
          <p:txBody>
            <a:bodyPr wrap="none">
              <a:spAutoFit/>
            </a:bodyPr>
            <a:lstStyle/>
            <a:p>
              <a:r>
                <a:rPr lang="en-US" sz="2400" b="1">
                  <a:solidFill>
                    <a:srgbClr val="000000"/>
                  </a:solidFill>
                </a:rPr>
                <a:t>Stony </a:t>
              </a:r>
            </a:p>
            <a:p>
              <a:r>
                <a:rPr lang="en-US" sz="2400" b="1">
                  <a:solidFill>
                    <a:srgbClr val="000000"/>
                  </a:solidFill>
                </a:rPr>
                <a:t>Creek</a:t>
              </a:r>
            </a:p>
          </p:txBody>
        </p:sp>
        <p:sp>
          <p:nvSpPr>
            <p:cNvPr id="328709" name="Text Box 5"/>
            <p:cNvSpPr txBox="1">
              <a:spLocks noChangeArrowheads="1"/>
            </p:cNvSpPr>
            <p:nvPr/>
          </p:nvSpPr>
          <p:spPr bwMode="auto">
            <a:xfrm>
              <a:off x="915" y="1632"/>
              <a:ext cx="769" cy="518"/>
            </a:xfrm>
            <a:prstGeom prst="rect">
              <a:avLst/>
            </a:prstGeom>
            <a:noFill/>
            <a:ln w="9525">
              <a:noFill/>
              <a:miter lim="800000"/>
              <a:headEnd/>
              <a:tailEnd/>
            </a:ln>
            <a:effectLst/>
          </p:spPr>
          <p:txBody>
            <a:bodyPr wrap="none">
              <a:spAutoFit/>
            </a:bodyPr>
            <a:lstStyle/>
            <a:p>
              <a:pPr algn="ctr"/>
              <a:r>
                <a:rPr lang="en-US" sz="2400" b="1">
                  <a:solidFill>
                    <a:srgbClr val="000000"/>
                  </a:solidFill>
                </a:rPr>
                <a:t>Upper </a:t>
              </a:r>
            </a:p>
            <a:p>
              <a:pPr algn="ctr"/>
              <a:r>
                <a:rPr lang="en-US" sz="2400" b="1">
                  <a:solidFill>
                    <a:srgbClr val="000000"/>
                  </a:solidFill>
                </a:rPr>
                <a:t>Clinton</a:t>
              </a:r>
            </a:p>
          </p:txBody>
        </p:sp>
        <p:sp>
          <p:nvSpPr>
            <p:cNvPr id="328710" name="Rectangle 6"/>
            <p:cNvSpPr>
              <a:spLocks noChangeArrowheads="1"/>
            </p:cNvSpPr>
            <p:nvPr/>
          </p:nvSpPr>
          <p:spPr bwMode="auto">
            <a:xfrm>
              <a:off x="1536" y="2112"/>
              <a:ext cx="912" cy="518"/>
            </a:xfrm>
            <a:prstGeom prst="rect">
              <a:avLst/>
            </a:prstGeom>
            <a:noFill/>
            <a:ln w="9525">
              <a:noFill/>
              <a:miter lim="800000"/>
              <a:headEnd/>
              <a:tailEnd/>
            </a:ln>
            <a:effectLst/>
          </p:spPr>
          <p:txBody>
            <a:bodyPr>
              <a:spAutoFit/>
            </a:bodyPr>
            <a:lstStyle/>
            <a:p>
              <a:pPr algn="ctr">
                <a:spcBef>
                  <a:spcPct val="50000"/>
                </a:spcBef>
              </a:pPr>
              <a:r>
                <a:rPr lang="en-US" sz="2400" b="1">
                  <a:solidFill>
                    <a:srgbClr val="000000"/>
                  </a:solidFill>
                </a:rPr>
                <a:t>ClintonMain</a:t>
              </a:r>
            </a:p>
          </p:txBody>
        </p:sp>
        <p:sp>
          <p:nvSpPr>
            <p:cNvPr id="328711" name="Rectangle 7"/>
            <p:cNvSpPr>
              <a:spLocks noChangeArrowheads="1"/>
            </p:cNvSpPr>
            <p:nvPr/>
          </p:nvSpPr>
          <p:spPr bwMode="auto">
            <a:xfrm>
              <a:off x="2640" y="3072"/>
              <a:ext cx="816" cy="518"/>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0000"/>
                  </a:solidFill>
                </a:rPr>
                <a:t>Red Run</a:t>
              </a:r>
            </a:p>
          </p:txBody>
        </p:sp>
        <p:sp>
          <p:nvSpPr>
            <p:cNvPr id="328712" name="Rectangle 8"/>
            <p:cNvSpPr>
              <a:spLocks noChangeArrowheads="1"/>
            </p:cNvSpPr>
            <p:nvPr/>
          </p:nvSpPr>
          <p:spPr bwMode="auto">
            <a:xfrm>
              <a:off x="3648" y="1008"/>
              <a:ext cx="1008" cy="518"/>
            </a:xfrm>
            <a:prstGeom prst="rect">
              <a:avLst/>
            </a:prstGeom>
            <a:noFill/>
            <a:ln w="9525">
              <a:noFill/>
              <a:miter lim="800000"/>
              <a:headEnd/>
              <a:tailEnd/>
            </a:ln>
            <a:effectLst/>
          </p:spPr>
          <p:txBody>
            <a:bodyPr>
              <a:spAutoFit/>
            </a:bodyPr>
            <a:lstStyle/>
            <a:p>
              <a:pPr>
                <a:spcBef>
                  <a:spcPct val="50000"/>
                </a:spcBef>
              </a:pPr>
              <a:r>
                <a:rPr lang="en-US" sz="2400" b="1">
                  <a:solidFill>
                    <a:srgbClr val="000000"/>
                  </a:solidFill>
                </a:rPr>
                <a:t>North Branch</a:t>
              </a:r>
            </a:p>
          </p:txBody>
        </p:sp>
        <p:sp>
          <p:nvSpPr>
            <p:cNvPr id="328713" name="Rectangle 9"/>
            <p:cNvSpPr>
              <a:spLocks noChangeArrowheads="1"/>
            </p:cNvSpPr>
            <p:nvPr/>
          </p:nvSpPr>
          <p:spPr bwMode="auto">
            <a:xfrm>
              <a:off x="3024" y="2064"/>
              <a:ext cx="1152" cy="518"/>
            </a:xfrm>
            <a:prstGeom prst="rect">
              <a:avLst/>
            </a:prstGeom>
            <a:noFill/>
            <a:ln w="9525">
              <a:noFill/>
              <a:miter lim="800000"/>
              <a:headEnd/>
              <a:tailEnd/>
            </a:ln>
            <a:effectLst/>
          </p:spPr>
          <p:txBody>
            <a:bodyPr>
              <a:spAutoFit/>
            </a:bodyPr>
            <a:lstStyle/>
            <a:p>
              <a:pPr>
                <a:spcBef>
                  <a:spcPct val="50000"/>
                </a:spcBef>
              </a:pPr>
              <a:r>
                <a:rPr lang="en-US" sz="2400" b="1">
                  <a:solidFill>
                    <a:srgbClr val="000000"/>
                  </a:solidFill>
                </a:rPr>
                <a:t>Clinton River East</a:t>
              </a:r>
            </a:p>
          </p:txBody>
        </p:sp>
        <p:sp>
          <p:nvSpPr>
            <p:cNvPr id="328714" name="Rectangle 10"/>
            <p:cNvSpPr>
              <a:spLocks noChangeArrowheads="1"/>
            </p:cNvSpPr>
            <p:nvPr/>
          </p:nvSpPr>
          <p:spPr bwMode="auto">
            <a:xfrm>
              <a:off x="1296" y="912"/>
              <a:ext cx="960" cy="518"/>
            </a:xfrm>
            <a:prstGeom prst="rect">
              <a:avLst/>
            </a:prstGeom>
            <a:noFill/>
            <a:ln w="9525">
              <a:noFill/>
              <a:miter lim="800000"/>
              <a:headEnd/>
              <a:tailEnd/>
            </a:ln>
            <a:effectLst/>
          </p:spPr>
          <p:txBody>
            <a:bodyPr>
              <a:spAutoFit/>
            </a:bodyPr>
            <a:lstStyle/>
            <a:p>
              <a:pPr>
                <a:spcBef>
                  <a:spcPct val="50000"/>
                </a:spcBef>
              </a:pPr>
              <a:r>
                <a:rPr lang="en-US" sz="2400" b="1">
                  <a:solidFill>
                    <a:srgbClr val="000000"/>
                  </a:solidFill>
                </a:rPr>
                <a:t>Paint Creek</a:t>
              </a:r>
            </a:p>
          </p:txBody>
        </p:sp>
      </p:grpSp>
      <p:sp>
        <p:nvSpPr>
          <p:cNvPr id="328715" name="Text Box 11"/>
          <p:cNvSpPr txBox="1">
            <a:spLocks noChangeArrowheads="1"/>
          </p:cNvSpPr>
          <p:nvPr/>
        </p:nvSpPr>
        <p:spPr bwMode="auto">
          <a:xfrm>
            <a:off x="838200" y="609600"/>
            <a:ext cx="2555875" cy="376238"/>
          </a:xfrm>
          <a:prstGeom prst="rect">
            <a:avLst/>
          </a:prstGeom>
          <a:solidFill>
            <a:srgbClr val="FFFFFF"/>
          </a:solidFill>
          <a:ln w="9525">
            <a:solidFill>
              <a:srgbClr val="000000"/>
            </a:solidFill>
            <a:miter lim="800000"/>
            <a:headEnd/>
            <a:tailEnd/>
          </a:ln>
          <a:effectLst/>
        </p:spPr>
        <p:txBody>
          <a:bodyPr wrap="none">
            <a:spAutoFit/>
          </a:bodyPr>
          <a:lstStyle/>
          <a:p>
            <a:r>
              <a:rPr lang="en-US" sz="1800" b="1">
                <a:solidFill>
                  <a:srgbClr val="000000"/>
                </a:solidFill>
              </a:rPr>
              <a:t>Major Subwatersheds</a:t>
            </a:r>
          </a:p>
        </p:txBody>
      </p:sp>
      <p:sp>
        <p:nvSpPr>
          <p:cNvPr id="328717" name="Text Box 13"/>
          <p:cNvSpPr txBox="1">
            <a:spLocks noChangeArrowheads="1"/>
          </p:cNvSpPr>
          <p:nvPr/>
        </p:nvSpPr>
        <p:spPr bwMode="auto">
          <a:xfrm>
            <a:off x="1905000" y="4953000"/>
            <a:ext cx="1743075" cy="1187450"/>
          </a:xfrm>
          <a:prstGeom prst="rect">
            <a:avLst/>
          </a:prstGeom>
          <a:noFill/>
          <a:ln w="9525">
            <a:noFill/>
            <a:miter lim="800000"/>
            <a:headEnd/>
            <a:tailEnd/>
          </a:ln>
          <a:effectLst/>
        </p:spPr>
        <p:txBody>
          <a:bodyPr wrap="none">
            <a:spAutoFit/>
          </a:bodyPr>
          <a:lstStyle/>
          <a:p>
            <a:r>
              <a:rPr lang="en-US" sz="2400" b="1">
                <a:solidFill>
                  <a:srgbClr val="000000"/>
                </a:solidFill>
              </a:rPr>
              <a:t>Rouge</a:t>
            </a:r>
          </a:p>
          <a:p>
            <a:r>
              <a:rPr lang="en-US" sz="2400" b="1">
                <a:solidFill>
                  <a:srgbClr val="000000"/>
                </a:solidFill>
              </a:rPr>
              <a:t>River</a:t>
            </a:r>
          </a:p>
          <a:p>
            <a:r>
              <a:rPr lang="en-US" sz="2400" b="1">
                <a:solidFill>
                  <a:srgbClr val="000000"/>
                </a:solidFill>
              </a:rPr>
              <a:t>Watershed</a:t>
            </a:r>
          </a:p>
        </p:txBody>
      </p:sp>
    </p:spTree>
    <p:extLst>
      <p:ext uri="{BB962C8B-B14F-4D97-AF65-F5344CB8AC3E}">
        <p14:creationId xmlns:p14="http://schemas.microsoft.com/office/powerpoint/2010/main" val="347282611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great lakes aerial view"/>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44089" y="2146485"/>
            <a:ext cx="5299911" cy="354464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txBox="1">
            <a:spLocks noChangeArrowheads="1"/>
          </p:cNvSpPr>
          <p:nvPr/>
        </p:nvSpPr>
        <p:spPr>
          <a:xfrm>
            <a:off x="350239" y="2196004"/>
            <a:ext cx="3493850" cy="3176336"/>
          </a:xfrm>
          <a:prstGeom prst="rect">
            <a:avLst/>
          </a:prstGeom>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lnSpc>
                <a:spcPct val="80000"/>
              </a:lnSpc>
              <a:spcBef>
                <a:spcPts val="0"/>
              </a:spcBef>
              <a:spcAft>
                <a:spcPts val="1800"/>
              </a:spcAft>
              <a:buClr>
                <a:schemeClr val="tx1"/>
              </a:buClr>
              <a:buFontTx/>
              <a:buChar char="•"/>
              <a:defRPr/>
            </a:pPr>
            <a:r>
              <a:rPr lang="en-US" sz="1500" dirty="0">
                <a:solidFill>
                  <a:schemeClr val="bg2"/>
                </a:solidFill>
                <a:latin typeface="Arial Black" panose="020B0A04020102020204" pitchFamily="34" charset="0"/>
                <a:cs typeface="Arial" panose="020B0604020202020204" pitchFamily="34" charset="0"/>
              </a:rPr>
              <a:t>Hold estimated 6 quadrillion gallons of water</a:t>
            </a:r>
          </a:p>
          <a:p>
            <a:pPr marL="171450" indent="-171450" defTabSz="685800" fontAlgn="auto">
              <a:lnSpc>
                <a:spcPct val="80000"/>
              </a:lnSpc>
              <a:spcBef>
                <a:spcPts val="0"/>
              </a:spcBef>
              <a:spcAft>
                <a:spcPts val="1800"/>
              </a:spcAft>
              <a:buClr>
                <a:schemeClr val="tx1"/>
              </a:buClr>
              <a:buFontTx/>
              <a:buChar char="•"/>
              <a:defRPr/>
            </a:pPr>
            <a:r>
              <a:rPr lang="en-US" sz="1500" dirty="0">
                <a:solidFill>
                  <a:schemeClr val="bg2"/>
                </a:solidFill>
                <a:latin typeface="Arial Black" panose="020B0A04020102020204" pitchFamily="34" charset="0"/>
                <a:cs typeface="Arial" panose="020B0604020202020204" pitchFamily="34" charset="0"/>
              </a:rPr>
              <a:t>Could cover the contiguous U.S. (48 States) with 9.5 ft. of water</a:t>
            </a:r>
          </a:p>
          <a:p>
            <a:pPr marL="171450" indent="-171450" defTabSz="685800" fontAlgn="auto">
              <a:lnSpc>
                <a:spcPct val="80000"/>
              </a:lnSpc>
              <a:spcBef>
                <a:spcPts val="0"/>
              </a:spcBef>
              <a:spcAft>
                <a:spcPts val="1800"/>
              </a:spcAft>
              <a:buClr>
                <a:schemeClr val="tx1"/>
              </a:buClr>
              <a:buFontTx/>
              <a:buChar char="•"/>
              <a:defRPr/>
            </a:pPr>
            <a:r>
              <a:rPr lang="en-US" sz="1500" dirty="0">
                <a:solidFill>
                  <a:schemeClr val="bg2"/>
                </a:solidFill>
                <a:latin typeface="Arial Black" panose="020B0A04020102020204" pitchFamily="34" charset="0"/>
                <a:cs typeface="Arial" panose="020B0604020202020204" pitchFamily="34" charset="0"/>
              </a:rPr>
              <a:t>Approximately </a:t>
            </a:r>
            <a:r>
              <a:rPr lang="en-US" sz="1500" b="1" dirty="0">
                <a:solidFill>
                  <a:schemeClr val="bg2"/>
                </a:solidFill>
                <a:latin typeface="Arial Black" panose="020B0A04020102020204" pitchFamily="34" charset="0"/>
                <a:cs typeface="Arial" panose="020B0604020202020204" pitchFamily="34" charset="0"/>
              </a:rPr>
              <a:t>one-fifth</a:t>
            </a:r>
            <a:r>
              <a:rPr lang="en-US" sz="1500" dirty="0">
                <a:solidFill>
                  <a:schemeClr val="bg2"/>
                </a:solidFill>
                <a:latin typeface="Arial Black" panose="020B0A04020102020204" pitchFamily="34" charset="0"/>
                <a:cs typeface="Arial" panose="020B0604020202020204" pitchFamily="34" charset="0"/>
              </a:rPr>
              <a:t> of world’s freshwater</a:t>
            </a:r>
          </a:p>
          <a:p>
            <a:pPr marL="171450" indent="-171450" defTabSz="685800" fontAlgn="auto">
              <a:lnSpc>
                <a:spcPct val="80000"/>
              </a:lnSpc>
              <a:spcBef>
                <a:spcPts val="0"/>
              </a:spcBef>
              <a:spcAft>
                <a:spcPts val="1800"/>
              </a:spcAft>
              <a:buClr>
                <a:schemeClr val="tx1"/>
              </a:buClr>
              <a:buFontTx/>
              <a:buChar char="•"/>
              <a:defRPr/>
            </a:pPr>
            <a:r>
              <a:rPr lang="en-US" sz="1500" b="1" dirty="0">
                <a:solidFill>
                  <a:schemeClr val="bg2"/>
                </a:solidFill>
                <a:latin typeface="Arial Black" panose="020B0A04020102020204" pitchFamily="34" charset="0"/>
                <a:cs typeface="Arial" panose="020B0604020202020204" pitchFamily="34" charset="0"/>
              </a:rPr>
              <a:t>90%</a:t>
            </a:r>
            <a:r>
              <a:rPr lang="en-US" sz="1500" dirty="0">
                <a:solidFill>
                  <a:schemeClr val="bg2"/>
                </a:solidFill>
                <a:latin typeface="Arial Black" panose="020B0A04020102020204" pitchFamily="34" charset="0"/>
                <a:cs typeface="Arial" panose="020B0604020202020204" pitchFamily="34" charset="0"/>
              </a:rPr>
              <a:t> of U.S. freshwater</a:t>
            </a:r>
          </a:p>
          <a:p>
            <a:pPr marL="171450" indent="-171450" defTabSz="685800" fontAlgn="auto">
              <a:lnSpc>
                <a:spcPct val="80000"/>
              </a:lnSpc>
              <a:spcBef>
                <a:spcPts val="0"/>
              </a:spcBef>
              <a:spcAft>
                <a:spcPts val="1800"/>
              </a:spcAft>
              <a:buClr>
                <a:schemeClr val="tx1"/>
              </a:buClr>
              <a:buFontTx/>
              <a:buChar char="•"/>
              <a:defRPr/>
            </a:pPr>
            <a:r>
              <a:rPr lang="en-US" sz="1500" dirty="0">
                <a:solidFill>
                  <a:schemeClr val="bg2"/>
                </a:solidFill>
                <a:latin typeface="Arial Black" panose="020B0A04020102020204" pitchFamily="34" charset="0"/>
                <a:cs typeface="Arial" panose="020B0604020202020204" pitchFamily="34" charset="0"/>
              </a:rPr>
              <a:t>3,288 miles of shoreline – more than Florida (1,197) and California (840)</a:t>
            </a:r>
          </a:p>
          <a:p>
            <a:pPr marL="171450" indent="-171450" defTabSz="685800" fontAlgn="auto">
              <a:lnSpc>
                <a:spcPct val="80000"/>
              </a:lnSpc>
              <a:spcBef>
                <a:spcPts val="0"/>
              </a:spcBef>
              <a:spcAft>
                <a:spcPts val="1800"/>
              </a:spcAft>
              <a:buClr>
                <a:schemeClr val="tx1"/>
              </a:buClr>
              <a:buFontTx/>
              <a:buChar char="•"/>
              <a:defRPr/>
            </a:pPr>
            <a:r>
              <a:rPr lang="en-US" sz="1500" dirty="0">
                <a:solidFill>
                  <a:schemeClr val="bg2"/>
                </a:solidFill>
                <a:latin typeface="Arial Black" panose="020B0A04020102020204" pitchFamily="34" charset="0"/>
                <a:cs typeface="Arial" panose="020B0604020202020204" pitchFamily="34" charset="0"/>
              </a:rPr>
              <a:t>94,000 square miles of water, drain twice as much land – </a:t>
            </a:r>
            <a:r>
              <a:rPr lang="en-US" sz="1500" u="sng" dirty="0">
                <a:solidFill>
                  <a:schemeClr val="bg2"/>
                </a:solidFill>
                <a:latin typeface="Arial Black" panose="020B0A04020102020204" pitchFamily="34" charset="0"/>
                <a:cs typeface="Arial" panose="020B0604020202020204" pitchFamily="34" charset="0"/>
              </a:rPr>
              <a:t>Great Lakes Basin</a:t>
            </a:r>
            <a:endParaRPr lang="en-US" sz="1500" dirty="0">
              <a:solidFill>
                <a:schemeClr val="bg2"/>
              </a:solidFill>
              <a:latin typeface="Arial Black" panose="020B0A04020102020204" pitchFamily="34" charset="0"/>
              <a:cs typeface="Arial" panose="020B0604020202020204" pitchFamily="34" charset="0"/>
            </a:endParaRPr>
          </a:p>
          <a:p>
            <a:pPr marL="171450" indent="-171450" defTabSz="685800" fontAlgn="auto">
              <a:lnSpc>
                <a:spcPct val="80000"/>
              </a:lnSpc>
              <a:spcBef>
                <a:spcPts val="0"/>
              </a:spcBef>
              <a:spcAft>
                <a:spcPts val="1800"/>
              </a:spcAft>
              <a:buClr>
                <a:schemeClr val="tx1"/>
              </a:buClr>
              <a:buFontTx/>
              <a:buChar char="•"/>
              <a:defRPr/>
            </a:pPr>
            <a:r>
              <a:rPr lang="en-US" sz="1500" dirty="0">
                <a:solidFill>
                  <a:schemeClr val="bg2"/>
                </a:solidFill>
                <a:latin typeface="Arial Black" panose="020B0A04020102020204" pitchFamily="34" charset="0"/>
                <a:cs typeface="Arial" panose="020B0604020202020204" pitchFamily="34" charset="0"/>
              </a:rPr>
              <a:t>WE ARE CONNECTED</a:t>
            </a:r>
          </a:p>
        </p:txBody>
      </p:sp>
      <p:pic>
        <p:nvPicPr>
          <p:cNvPr id="2054" name="Picture 6" descr="http://www.shiawasseeccd.org/images/watershedmichLG.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28" b="94436" l="3000" r="95600">
                        <a14:foregroundMark x1="24200" y1="32767" x2="24200" y2="32767"/>
                        <a14:foregroundMark x1="74000" y1="34621" x2="74000" y2="34621"/>
                      </a14:backgroundRemoval>
                    </a14:imgEffect>
                  </a14:imgLayer>
                </a14:imgProps>
              </a:ext>
              <a:ext uri="{28A0092B-C50C-407E-A947-70E740481C1C}">
                <a14:useLocalDpi xmlns:a14="http://schemas.microsoft.com/office/drawing/2010/main" val="0"/>
              </a:ext>
            </a:extLst>
          </a:blip>
          <a:srcRect/>
          <a:stretch>
            <a:fillRect/>
          </a:stretch>
        </p:blipFill>
        <p:spPr bwMode="auto">
          <a:xfrm>
            <a:off x="4634402" y="2656207"/>
            <a:ext cx="2405189" cy="311231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92DFEB99-4E0D-4F29-8B48-D2AB7EA2B1BF}"/>
              </a:ext>
            </a:extLst>
          </p:cNvPr>
          <p:cNvSpPr txBox="1">
            <a:spLocks noChangeArrowheads="1"/>
          </p:cNvSpPr>
          <p:nvPr/>
        </p:nvSpPr>
        <p:spPr>
          <a:xfrm>
            <a:off x="228600" y="289966"/>
            <a:ext cx="8686800" cy="886738"/>
          </a:xfrm>
          <a:prstGeom prst="rect">
            <a:avLst/>
          </a:prstGeom>
        </p:spPr>
        <p:txBody>
          <a:bodyPr/>
          <a:lstStyle>
            <a:lvl1pPr algn="ctr" rtl="0" fontAlgn="base">
              <a:spcBef>
                <a:spcPct val="0"/>
              </a:spcBef>
              <a:spcAft>
                <a:spcPct val="0"/>
              </a:spcAft>
              <a:defRPr sz="4400">
                <a:solidFill>
                  <a:schemeClr val="bg2"/>
                </a:solidFill>
                <a:latin typeface="+mj-lt"/>
                <a:ea typeface="+mj-ea"/>
                <a:cs typeface="+mj-cs"/>
              </a:defRPr>
            </a:lvl1pPr>
            <a:lvl2pPr algn="ctr" rtl="0" fontAlgn="base">
              <a:spcBef>
                <a:spcPct val="0"/>
              </a:spcBef>
              <a:spcAft>
                <a:spcPct val="0"/>
              </a:spcAft>
              <a:defRPr sz="4400">
                <a:solidFill>
                  <a:schemeClr val="bg2"/>
                </a:solidFill>
                <a:latin typeface="Times New Roman" pitchFamily="18" charset="0"/>
              </a:defRPr>
            </a:lvl2pPr>
            <a:lvl3pPr algn="ctr" rtl="0" fontAlgn="base">
              <a:spcBef>
                <a:spcPct val="0"/>
              </a:spcBef>
              <a:spcAft>
                <a:spcPct val="0"/>
              </a:spcAft>
              <a:defRPr sz="4400">
                <a:solidFill>
                  <a:schemeClr val="bg2"/>
                </a:solidFill>
                <a:latin typeface="Times New Roman" pitchFamily="18" charset="0"/>
              </a:defRPr>
            </a:lvl3pPr>
            <a:lvl4pPr algn="ctr" rtl="0" fontAlgn="base">
              <a:spcBef>
                <a:spcPct val="0"/>
              </a:spcBef>
              <a:spcAft>
                <a:spcPct val="0"/>
              </a:spcAft>
              <a:defRPr sz="4400">
                <a:solidFill>
                  <a:schemeClr val="bg2"/>
                </a:solidFill>
                <a:latin typeface="Times New Roman" pitchFamily="18" charset="0"/>
              </a:defRPr>
            </a:lvl4pPr>
            <a:lvl5pPr algn="ctr" rtl="0" fontAlgn="base">
              <a:spcBef>
                <a:spcPct val="0"/>
              </a:spcBef>
              <a:spcAft>
                <a:spcPct val="0"/>
              </a:spcAft>
              <a:defRPr sz="4400">
                <a:solidFill>
                  <a:schemeClr val="bg2"/>
                </a:solidFill>
                <a:latin typeface="Times New Roman" pitchFamily="18" charset="0"/>
              </a:defRPr>
            </a:lvl5pPr>
            <a:lvl6pPr marL="457200" algn="ctr" rtl="0" fontAlgn="base">
              <a:spcBef>
                <a:spcPct val="0"/>
              </a:spcBef>
              <a:spcAft>
                <a:spcPct val="0"/>
              </a:spcAft>
              <a:defRPr sz="4400">
                <a:solidFill>
                  <a:schemeClr val="bg2"/>
                </a:solidFill>
                <a:latin typeface="Times New Roman" pitchFamily="18" charset="0"/>
              </a:defRPr>
            </a:lvl6pPr>
            <a:lvl7pPr marL="914400" algn="ctr" rtl="0" fontAlgn="base">
              <a:spcBef>
                <a:spcPct val="0"/>
              </a:spcBef>
              <a:spcAft>
                <a:spcPct val="0"/>
              </a:spcAft>
              <a:defRPr sz="4400">
                <a:solidFill>
                  <a:schemeClr val="bg2"/>
                </a:solidFill>
                <a:latin typeface="Times New Roman" pitchFamily="18" charset="0"/>
              </a:defRPr>
            </a:lvl7pPr>
            <a:lvl8pPr marL="1371600" algn="ctr" rtl="0" fontAlgn="base">
              <a:spcBef>
                <a:spcPct val="0"/>
              </a:spcBef>
              <a:spcAft>
                <a:spcPct val="0"/>
              </a:spcAft>
              <a:defRPr sz="4400">
                <a:solidFill>
                  <a:schemeClr val="bg2"/>
                </a:solidFill>
                <a:latin typeface="Times New Roman" pitchFamily="18" charset="0"/>
              </a:defRPr>
            </a:lvl8pPr>
            <a:lvl9pPr marL="1828800" algn="ctr" rtl="0" fontAlgn="base">
              <a:spcBef>
                <a:spcPct val="0"/>
              </a:spcBef>
              <a:spcAft>
                <a:spcPct val="0"/>
              </a:spcAft>
              <a:defRPr sz="4400">
                <a:solidFill>
                  <a:schemeClr val="bg2"/>
                </a:solidFill>
                <a:latin typeface="Times New Roman" pitchFamily="18" charset="0"/>
              </a:defRPr>
            </a:lvl9pPr>
          </a:lstStyle>
          <a:p>
            <a:r>
              <a:rPr lang="en-US" sz="4000" kern="0" dirty="0">
                <a:effectLst>
                  <a:glow rad="228600">
                    <a:srgbClr val="AAF2FC"/>
                  </a:glow>
                </a:effectLst>
                <a:latin typeface="Gotham" panose="02000804030000020004" pitchFamily="50" charset="0"/>
              </a:rPr>
              <a:t>About the Great Lakes Region</a:t>
            </a:r>
          </a:p>
          <a:p>
            <a:r>
              <a:rPr lang="en-US" sz="2400" i="1" kern="0" dirty="0">
                <a:effectLst>
                  <a:glow rad="228600">
                    <a:srgbClr val="AAF2FC"/>
                  </a:glow>
                </a:effectLst>
                <a:latin typeface="Gotham" panose="02000804030000020004" pitchFamily="50" charset="0"/>
              </a:rPr>
              <a:t>We are surrounded by precious fresh water</a:t>
            </a:r>
          </a:p>
        </p:txBody>
      </p:sp>
    </p:spTree>
    <p:extLst>
      <p:ext uri="{BB962C8B-B14F-4D97-AF65-F5344CB8AC3E}">
        <p14:creationId xmlns:p14="http://schemas.microsoft.com/office/powerpoint/2010/main" val="2492876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8" name="Picture 4" descr="glsp163"/>
          <p:cNvPicPr>
            <a:picLocks noChangeAspect="1" noChangeArrowheads="1"/>
          </p:cNvPicPr>
          <p:nvPr/>
        </p:nvPicPr>
        <p:blipFill>
          <a:blip r:embed="rId3" cstate="print"/>
          <a:srcRect/>
          <a:stretch>
            <a:fillRect/>
          </a:stretch>
        </p:blipFill>
        <p:spPr bwMode="auto">
          <a:xfrm>
            <a:off x="1202532" y="2133600"/>
            <a:ext cx="6738937" cy="4500562"/>
          </a:xfrm>
          <a:prstGeom prst="rect">
            <a:avLst/>
          </a:prstGeom>
          <a:ln>
            <a:noFill/>
          </a:ln>
          <a:effectLst>
            <a:outerShdw blurRad="292100" dist="139700" dir="2700000" algn="tl" rotWithShape="0">
              <a:srgbClr val="333333">
                <a:alpha val="65000"/>
              </a:srgbClr>
            </a:outerShdw>
          </a:effectLst>
        </p:spPr>
      </p:pic>
      <p:sp>
        <p:nvSpPr>
          <p:cNvPr id="4" name="Rectangle 2">
            <a:extLst>
              <a:ext uri="{FF2B5EF4-FFF2-40B4-BE49-F238E27FC236}">
                <a16:creationId xmlns:a16="http://schemas.microsoft.com/office/drawing/2014/main" id="{E63DD888-ABDB-40CF-8917-3DD7456C5436}"/>
              </a:ext>
            </a:extLst>
          </p:cNvPr>
          <p:cNvSpPr txBox="1">
            <a:spLocks noChangeArrowheads="1"/>
          </p:cNvSpPr>
          <p:nvPr/>
        </p:nvSpPr>
        <p:spPr>
          <a:xfrm>
            <a:off x="304800" y="253335"/>
            <a:ext cx="8686800" cy="886738"/>
          </a:xfrm>
          <a:prstGeom prst="rect">
            <a:avLst/>
          </a:prstGeom>
        </p:spPr>
        <p:txBody>
          <a:bodyPr/>
          <a:lstStyle>
            <a:lvl1pPr algn="ctr" rtl="0" fontAlgn="base">
              <a:spcBef>
                <a:spcPct val="0"/>
              </a:spcBef>
              <a:spcAft>
                <a:spcPct val="0"/>
              </a:spcAft>
              <a:defRPr sz="4400">
                <a:solidFill>
                  <a:schemeClr val="bg2"/>
                </a:solidFill>
                <a:latin typeface="+mj-lt"/>
                <a:ea typeface="+mj-ea"/>
                <a:cs typeface="+mj-cs"/>
              </a:defRPr>
            </a:lvl1pPr>
            <a:lvl2pPr algn="ctr" rtl="0" fontAlgn="base">
              <a:spcBef>
                <a:spcPct val="0"/>
              </a:spcBef>
              <a:spcAft>
                <a:spcPct val="0"/>
              </a:spcAft>
              <a:defRPr sz="4400">
                <a:solidFill>
                  <a:schemeClr val="bg2"/>
                </a:solidFill>
                <a:latin typeface="Times New Roman" pitchFamily="18" charset="0"/>
              </a:defRPr>
            </a:lvl2pPr>
            <a:lvl3pPr algn="ctr" rtl="0" fontAlgn="base">
              <a:spcBef>
                <a:spcPct val="0"/>
              </a:spcBef>
              <a:spcAft>
                <a:spcPct val="0"/>
              </a:spcAft>
              <a:defRPr sz="4400">
                <a:solidFill>
                  <a:schemeClr val="bg2"/>
                </a:solidFill>
                <a:latin typeface="Times New Roman" pitchFamily="18" charset="0"/>
              </a:defRPr>
            </a:lvl3pPr>
            <a:lvl4pPr algn="ctr" rtl="0" fontAlgn="base">
              <a:spcBef>
                <a:spcPct val="0"/>
              </a:spcBef>
              <a:spcAft>
                <a:spcPct val="0"/>
              </a:spcAft>
              <a:defRPr sz="4400">
                <a:solidFill>
                  <a:schemeClr val="bg2"/>
                </a:solidFill>
                <a:latin typeface="Times New Roman" pitchFamily="18" charset="0"/>
              </a:defRPr>
            </a:lvl4pPr>
            <a:lvl5pPr algn="ctr" rtl="0" fontAlgn="base">
              <a:spcBef>
                <a:spcPct val="0"/>
              </a:spcBef>
              <a:spcAft>
                <a:spcPct val="0"/>
              </a:spcAft>
              <a:defRPr sz="4400">
                <a:solidFill>
                  <a:schemeClr val="bg2"/>
                </a:solidFill>
                <a:latin typeface="Times New Roman" pitchFamily="18" charset="0"/>
              </a:defRPr>
            </a:lvl5pPr>
            <a:lvl6pPr marL="457200" algn="ctr" rtl="0" fontAlgn="base">
              <a:spcBef>
                <a:spcPct val="0"/>
              </a:spcBef>
              <a:spcAft>
                <a:spcPct val="0"/>
              </a:spcAft>
              <a:defRPr sz="4400">
                <a:solidFill>
                  <a:schemeClr val="bg2"/>
                </a:solidFill>
                <a:latin typeface="Times New Roman" pitchFamily="18" charset="0"/>
              </a:defRPr>
            </a:lvl6pPr>
            <a:lvl7pPr marL="914400" algn="ctr" rtl="0" fontAlgn="base">
              <a:spcBef>
                <a:spcPct val="0"/>
              </a:spcBef>
              <a:spcAft>
                <a:spcPct val="0"/>
              </a:spcAft>
              <a:defRPr sz="4400">
                <a:solidFill>
                  <a:schemeClr val="bg2"/>
                </a:solidFill>
                <a:latin typeface="Times New Roman" pitchFamily="18" charset="0"/>
              </a:defRPr>
            </a:lvl7pPr>
            <a:lvl8pPr marL="1371600" algn="ctr" rtl="0" fontAlgn="base">
              <a:spcBef>
                <a:spcPct val="0"/>
              </a:spcBef>
              <a:spcAft>
                <a:spcPct val="0"/>
              </a:spcAft>
              <a:defRPr sz="4400">
                <a:solidFill>
                  <a:schemeClr val="bg2"/>
                </a:solidFill>
                <a:latin typeface="Times New Roman" pitchFamily="18" charset="0"/>
              </a:defRPr>
            </a:lvl8pPr>
            <a:lvl9pPr marL="1828800" algn="ctr" rtl="0" fontAlgn="base">
              <a:spcBef>
                <a:spcPct val="0"/>
              </a:spcBef>
              <a:spcAft>
                <a:spcPct val="0"/>
              </a:spcAft>
              <a:defRPr sz="4400">
                <a:solidFill>
                  <a:schemeClr val="bg2"/>
                </a:solidFill>
                <a:latin typeface="Times New Roman" pitchFamily="18" charset="0"/>
              </a:defRPr>
            </a:lvl9pPr>
          </a:lstStyle>
          <a:p>
            <a:r>
              <a:rPr lang="en-US" sz="4000" kern="0" dirty="0">
                <a:effectLst>
                  <a:glow rad="228600">
                    <a:srgbClr val="AAF2FC"/>
                  </a:glow>
                </a:effectLst>
                <a:latin typeface="Gotham" panose="02000804030000020004" pitchFamily="50" charset="0"/>
              </a:rPr>
              <a:t>Why do we care about the health of our rivers?</a:t>
            </a:r>
          </a:p>
        </p:txBody>
      </p:sp>
    </p:spTree>
    <p:extLst>
      <p:ext uri="{BB962C8B-B14F-4D97-AF65-F5344CB8AC3E}">
        <p14:creationId xmlns:p14="http://schemas.microsoft.com/office/powerpoint/2010/main" val="191966907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ext Box 2"/>
          <p:cNvSpPr txBox="1">
            <a:spLocks noChangeArrowheads="1"/>
          </p:cNvSpPr>
          <p:nvPr/>
        </p:nvSpPr>
        <p:spPr bwMode="auto">
          <a:xfrm>
            <a:off x="152400" y="396656"/>
            <a:ext cx="4191000" cy="6217087"/>
          </a:xfrm>
          <a:prstGeom prst="rect">
            <a:avLst/>
          </a:prstGeom>
          <a:solidFill>
            <a:schemeClr val="tx1">
              <a:alpha val="50000"/>
            </a:schemeClr>
          </a:solidFill>
          <a:ln w="9525">
            <a:noFill/>
            <a:miter lim="800000"/>
            <a:headEnd/>
            <a:tailEnd/>
          </a:ln>
          <a:effectLst/>
        </p:spPr>
        <p:txBody>
          <a:bodyPr>
            <a:spAutoFit/>
          </a:bodyPr>
          <a:lstStyle/>
          <a:p>
            <a:pPr>
              <a:buFontTx/>
              <a:buChar char="•"/>
            </a:pPr>
            <a:r>
              <a:rPr lang="en-US" sz="2400" b="1" dirty="0">
                <a:latin typeface="Gotham" panose="02000804030000020004" pitchFamily="50" charset="0"/>
              </a:rPr>
              <a:t>Drinking Water</a:t>
            </a:r>
          </a:p>
          <a:p>
            <a:endParaRPr lang="en-US" sz="1000" b="1" dirty="0">
              <a:latin typeface="Gotham" panose="02000804030000020004" pitchFamily="50" charset="0"/>
            </a:endParaRPr>
          </a:p>
          <a:p>
            <a:pPr>
              <a:buFontTx/>
              <a:buChar char="•"/>
            </a:pPr>
            <a:r>
              <a:rPr lang="en-US" sz="2400" b="1" dirty="0">
                <a:latin typeface="Gotham" panose="02000804030000020004" pitchFamily="50" charset="0"/>
              </a:rPr>
              <a:t> Recreation – 3</a:t>
            </a:r>
            <a:r>
              <a:rPr lang="en-US" sz="2400" b="1" baseline="30000" dirty="0">
                <a:latin typeface="Gotham" panose="02000804030000020004" pitchFamily="50" charset="0"/>
              </a:rPr>
              <a:t>rd</a:t>
            </a:r>
            <a:r>
              <a:rPr lang="en-US" sz="2400" b="1" dirty="0">
                <a:latin typeface="Gotham" panose="02000804030000020004" pitchFamily="50" charset="0"/>
              </a:rPr>
              <a:t> largest marine industry</a:t>
            </a:r>
          </a:p>
          <a:p>
            <a:pPr>
              <a:buFontTx/>
              <a:buChar char="•"/>
            </a:pPr>
            <a:r>
              <a:rPr lang="en-US" sz="2400" b="1" dirty="0">
                <a:latin typeface="Gotham" panose="02000804030000020004" pitchFamily="50" charset="0"/>
              </a:rPr>
              <a:t>Economics – fishing, boating</a:t>
            </a:r>
            <a:r>
              <a:rPr lang="en-US" sz="2400" b="1">
                <a:latin typeface="Gotham" panose="02000804030000020004" pitchFamily="50" charset="0"/>
              </a:rPr>
              <a:t>, tourism</a:t>
            </a:r>
            <a:endParaRPr lang="en-US" sz="2400" b="1" dirty="0">
              <a:latin typeface="Gotham" panose="02000804030000020004" pitchFamily="50" charset="0"/>
            </a:endParaRPr>
          </a:p>
          <a:p>
            <a:endParaRPr lang="en-US" sz="1000" b="1" dirty="0">
              <a:latin typeface="Gotham" panose="02000804030000020004" pitchFamily="50" charset="0"/>
            </a:endParaRPr>
          </a:p>
          <a:p>
            <a:pPr>
              <a:buFontTx/>
              <a:buChar char="•"/>
            </a:pPr>
            <a:r>
              <a:rPr lang="en-US" sz="2400" b="1" dirty="0">
                <a:latin typeface="Gotham" panose="02000804030000020004" pitchFamily="50" charset="0"/>
              </a:rPr>
              <a:t>Major local rivers – Huron, Rouge, Clinton</a:t>
            </a:r>
          </a:p>
          <a:p>
            <a:endParaRPr lang="en-US" sz="1000" b="1" dirty="0">
              <a:latin typeface="Gotham" panose="02000804030000020004" pitchFamily="50" charset="0"/>
            </a:endParaRPr>
          </a:p>
          <a:p>
            <a:pPr>
              <a:buFontTx/>
              <a:buChar char="•"/>
            </a:pPr>
            <a:r>
              <a:rPr lang="en-US" sz="2400" b="1" dirty="0">
                <a:latin typeface="Gotham" panose="02000804030000020004" pitchFamily="50" charset="0"/>
              </a:rPr>
              <a:t>Steelhead Fishery </a:t>
            </a:r>
            <a:endParaRPr lang="en-US" sz="1000" b="1" dirty="0">
              <a:latin typeface="Gotham" panose="02000804030000020004" pitchFamily="50" charset="0"/>
            </a:endParaRPr>
          </a:p>
          <a:p>
            <a:pPr>
              <a:buFontTx/>
              <a:buChar char="•"/>
            </a:pPr>
            <a:r>
              <a:rPr lang="en-US" sz="2400" b="1" dirty="0">
                <a:latin typeface="Gotham" panose="02000804030000020004" pitchFamily="50" charset="0"/>
              </a:rPr>
              <a:t>Scenic River Trails &amp; Vistas</a:t>
            </a:r>
          </a:p>
          <a:p>
            <a:endParaRPr lang="en-US" sz="1000" b="1" dirty="0">
              <a:latin typeface="Gotham" panose="02000804030000020004" pitchFamily="50" charset="0"/>
            </a:endParaRPr>
          </a:p>
          <a:p>
            <a:pPr>
              <a:buFontTx/>
              <a:buChar char="•"/>
            </a:pPr>
            <a:r>
              <a:rPr lang="en-US" sz="2400" b="1" dirty="0">
                <a:latin typeface="Gotham" panose="02000804030000020004" pitchFamily="50" charset="0"/>
              </a:rPr>
              <a:t>Local History</a:t>
            </a:r>
          </a:p>
          <a:p>
            <a:endParaRPr lang="en-US" sz="1000" b="1" dirty="0">
              <a:latin typeface="Gotham" panose="02000804030000020004" pitchFamily="50" charset="0"/>
            </a:endParaRPr>
          </a:p>
          <a:p>
            <a:pPr>
              <a:buFontTx/>
              <a:buChar char="•"/>
            </a:pPr>
            <a:r>
              <a:rPr lang="en-US" sz="2400" b="1" dirty="0">
                <a:latin typeface="Gotham" panose="02000804030000020004" pitchFamily="50" charset="0"/>
              </a:rPr>
              <a:t>Place We Call Home</a:t>
            </a:r>
          </a:p>
          <a:p>
            <a:pPr>
              <a:buFontTx/>
              <a:buChar char="•"/>
            </a:pPr>
            <a:endParaRPr lang="en-US" sz="2400" b="1" dirty="0">
              <a:solidFill>
                <a:srgbClr val="006666"/>
              </a:solidFill>
              <a:effectLst>
                <a:outerShdw blurRad="38100" dist="38100" dir="2700000" algn="tl">
                  <a:srgbClr val="000000"/>
                </a:outerShdw>
              </a:effectLst>
            </a:endParaRPr>
          </a:p>
          <a:p>
            <a:pPr>
              <a:buFontTx/>
              <a:buChar char="•"/>
            </a:pPr>
            <a:endParaRPr lang="en-US" b="1" dirty="0">
              <a:solidFill>
                <a:srgbClr val="006666"/>
              </a:solidFill>
              <a:effectLst>
                <a:outerShdw blurRad="38100" dist="38100" dir="2700000" algn="tl">
                  <a:srgbClr val="000000"/>
                </a:outerShdw>
              </a:effectLst>
            </a:endParaRPr>
          </a:p>
        </p:txBody>
      </p:sp>
      <p:sp>
        <p:nvSpPr>
          <p:cNvPr id="336900" name="Rectangle 4"/>
          <p:cNvSpPr>
            <a:spLocks noChangeArrowheads="1"/>
          </p:cNvSpPr>
          <p:nvPr/>
        </p:nvSpPr>
        <p:spPr bwMode="auto">
          <a:xfrm>
            <a:off x="2620963" y="1736725"/>
            <a:ext cx="9144000" cy="0"/>
          </a:xfrm>
          <a:prstGeom prst="rect">
            <a:avLst/>
          </a:prstGeom>
          <a:noFill/>
          <a:ln w="9525">
            <a:noFill/>
            <a:miter lim="800000"/>
            <a:headEnd/>
            <a:tailEnd/>
          </a:ln>
          <a:effectLst/>
        </p:spPr>
        <p:txBody>
          <a:bodyPr>
            <a:spAutoFit/>
          </a:bodyPr>
          <a:lstStyle/>
          <a:p>
            <a:endParaRPr lang="en-US"/>
          </a:p>
        </p:txBody>
      </p:sp>
      <p:pic>
        <p:nvPicPr>
          <p:cNvPr id="336901" name="Picture 5" descr="River Woods Park Kayaker"/>
          <p:cNvPicPr>
            <a:picLocks noChangeAspect="1" noChangeArrowheads="1"/>
          </p:cNvPicPr>
          <p:nvPr/>
        </p:nvPicPr>
        <p:blipFill>
          <a:blip r:embed="rId3" cstate="print"/>
          <a:srcRect l="8565" t="11092" b="5461"/>
          <a:stretch>
            <a:fillRect/>
          </a:stretch>
        </p:blipFill>
        <p:spPr bwMode="auto">
          <a:xfrm>
            <a:off x="6553200" y="2438400"/>
            <a:ext cx="1539875" cy="2133600"/>
          </a:xfrm>
          <a:prstGeom prst="rect">
            <a:avLst/>
          </a:prstGeom>
          <a:ln>
            <a:noFill/>
          </a:ln>
          <a:effectLst>
            <a:outerShdw blurRad="292100" dist="139700" dir="2700000" algn="tl" rotWithShape="0">
              <a:srgbClr val="333333">
                <a:alpha val="65000"/>
              </a:srgbClr>
            </a:outerShdw>
          </a:effectLst>
        </p:spPr>
      </p:pic>
      <p:pic>
        <p:nvPicPr>
          <p:cNvPr id="336902" name="Picture 6" descr="kiddie_tourney_018"/>
          <p:cNvPicPr>
            <a:picLocks noChangeAspect="1" noChangeArrowheads="1"/>
          </p:cNvPicPr>
          <p:nvPr/>
        </p:nvPicPr>
        <p:blipFill>
          <a:blip r:embed="rId4" cstate="print"/>
          <a:srcRect/>
          <a:stretch>
            <a:fillRect/>
          </a:stretch>
        </p:blipFill>
        <p:spPr bwMode="auto">
          <a:xfrm>
            <a:off x="4419600" y="2514600"/>
            <a:ext cx="1485900" cy="1981200"/>
          </a:xfrm>
          <a:prstGeom prst="rect">
            <a:avLst/>
          </a:prstGeom>
          <a:ln>
            <a:noFill/>
          </a:ln>
          <a:effectLst>
            <a:outerShdw blurRad="292100" dist="139700" dir="2700000" algn="tl" rotWithShape="0">
              <a:srgbClr val="333333">
                <a:alpha val="65000"/>
              </a:srgbClr>
            </a:outerShdw>
          </a:effectLst>
        </p:spPr>
      </p:pic>
      <p:pic>
        <p:nvPicPr>
          <p:cNvPr id="336903" name="Picture 7" descr="joepye"/>
          <p:cNvPicPr>
            <a:picLocks noChangeAspect="1" noChangeArrowheads="1"/>
          </p:cNvPicPr>
          <p:nvPr/>
        </p:nvPicPr>
        <p:blipFill>
          <a:blip r:embed="rId5" cstate="print"/>
          <a:srcRect/>
          <a:stretch>
            <a:fillRect/>
          </a:stretch>
        </p:blipFill>
        <p:spPr bwMode="auto">
          <a:xfrm>
            <a:off x="4313903" y="635000"/>
            <a:ext cx="1435100" cy="1498600"/>
          </a:xfrm>
          <a:prstGeom prst="rect">
            <a:avLst/>
          </a:prstGeom>
          <a:ln>
            <a:noFill/>
          </a:ln>
          <a:effectLst>
            <a:outerShdw blurRad="292100" dist="139700" dir="2700000" algn="tl" rotWithShape="0">
              <a:srgbClr val="333333">
                <a:alpha val="65000"/>
              </a:srgbClr>
            </a:outerShdw>
          </a:effectLst>
        </p:spPr>
      </p:pic>
      <p:pic>
        <p:nvPicPr>
          <p:cNvPr id="336904" name="Picture 8" descr="Buffer and seawall"/>
          <p:cNvPicPr>
            <a:picLocks noChangeAspect="1" noChangeArrowheads="1"/>
          </p:cNvPicPr>
          <p:nvPr/>
        </p:nvPicPr>
        <p:blipFill>
          <a:blip r:embed="rId6" cstate="print"/>
          <a:srcRect/>
          <a:stretch>
            <a:fillRect/>
          </a:stretch>
        </p:blipFill>
        <p:spPr bwMode="auto">
          <a:xfrm>
            <a:off x="4191000" y="4876800"/>
            <a:ext cx="2057400" cy="1371600"/>
          </a:xfrm>
          <a:prstGeom prst="rect">
            <a:avLst/>
          </a:prstGeom>
          <a:ln>
            <a:noFill/>
          </a:ln>
          <a:effectLst>
            <a:outerShdw blurRad="292100" dist="139700" dir="2700000" algn="tl" rotWithShape="0">
              <a:srgbClr val="333333">
                <a:alpha val="65000"/>
              </a:srgbClr>
            </a:outerShdw>
          </a:effectLst>
        </p:spPr>
      </p:pic>
      <p:pic>
        <p:nvPicPr>
          <p:cNvPr id="336905" name="Picture 9" descr="Steelhead 2-28-04 004"/>
          <p:cNvPicPr>
            <a:picLocks noChangeAspect="1" noChangeArrowheads="1"/>
          </p:cNvPicPr>
          <p:nvPr/>
        </p:nvPicPr>
        <p:blipFill>
          <a:blip r:embed="rId7" cstate="print"/>
          <a:srcRect/>
          <a:stretch>
            <a:fillRect/>
          </a:stretch>
        </p:blipFill>
        <p:spPr bwMode="auto">
          <a:xfrm>
            <a:off x="6705600" y="4876800"/>
            <a:ext cx="1905000" cy="1438275"/>
          </a:xfrm>
          <a:prstGeom prst="rect">
            <a:avLst/>
          </a:prstGeom>
          <a:ln>
            <a:noFill/>
          </a:ln>
          <a:effectLst>
            <a:outerShdw blurRad="292100" dist="139700" dir="2700000" algn="tl" rotWithShape="0">
              <a:srgbClr val="333333">
                <a:alpha val="65000"/>
              </a:srgbClr>
            </a:outerShdw>
          </a:effectLst>
        </p:spPr>
      </p:pic>
      <p:sp>
        <p:nvSpPr>
          <p:cNvPr id="336906" name="Text Box 10"/>
          <p:cNvSpPr txBox="1">
            <a:spLocks noChangeArrowheads="1"/>
          </p:cNvSpPr>
          <p:nvPr/>
        </p:nvSpPr>
        <p:spPr bwMode="auto">
          <a:xfrm>
            <a:off x="152400" y="5867400"/>
            <a:ext cx="3465308" cy="523220"/>
          </a:xfrm>
          <a:prstGeom prst="rect">
            <a:avLst/>
          </a:prstGeom>
          <a:noFill/>
          <a:ln w="9525">
            <a:noFill/>
            <a:miter lim="800000"/>
            <a:headEnd/>
            <a:tailEnd/>
          </a:ln>
          <a:effectLst/>
        </p:spPr>
        <p:txBody>
          <a:bodyPr wrap="none">
            <a:spAutoFit/>
          </a:bodyPr>
          <a:lstStyle/>
          <a:p>
            <a:r>
              <a:rPr lang="en-US" sz="2800" dirty="0">
                <a:solidFill>
                  <a:srgbClr val="CC0000"/>
                </a:solidFill>
                <a:latin typeface="Gotham" panose="02000804030000020004" pitchFamily="50" charset="0"/>
              </a:rPr>
              <a:t>But threats exist…</a:t>
            </a:r>
          </a:p>
        </p:txBody>
      </p:sp>
      <p:pic>
        <p:nvPicPr>
          <p:cNvPr id="336910" name="Picture 14" descr="http://media.nbcwashington.com/images/1200*851/tap-water.jpg"/>
          <p:cNvPicPr>
            <a:picLocks noChangeAspect="1" noChangeArrowheads="1"/>
          </p:cNvPicPr>
          <p:nvPr/>
        </p:nvPicPr>
        <p:blipFill>
          <a:blip r:embed="rId8" cstate="print"/>
          <a:srcRect/>
          <a:stretch>
            <a:fillRect/>
          </a:stretch>
        </p:blipFill>
        <p:spPr bwMode="auto">
          <a:xfrm>
            <a:off x="5980011" y="228600"/>
            <a:ext cx="2686252"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4023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336898"/>
                                        </p:tgtEl>
                                        <p:attrNameLst>
                                          <p:attrName>style.visibility</p:attrName>
                                        </p:attrNameLst>
                                      </p:cBhvr>
                                      <p:to>
                                        <p:strVal val="visible"/>
                                      </p:to>
                                    </p:set>
                                    <p:anim calcmode="lin" valueType="num">
                                      <p:cBhvr additive="base">
                                        <p:cTn id="7" dur="500" fill="hold"/>
                                        <p:tgtEl>
                                          <p:spTgt spid="336898"/>
                                        </p:tgtEl>
                                        <p:attrNameLst>
                                          <p:attrName>ppt_x</p:attrName>
                                        </p:attrNameLst>
                                      </p:cBhvr>
                                      <p:tavLst>
                                        <p:tav tm="0">
                                          <p:val>
                                            <p:strVal val="#ppt_x"/>
                                          </p:val>
                                        </p:tav>
                                        <p:tav tm="100000">
                                          <p:val>
                                            <p:strVal val="#ppt_x"/>
                                          </p:val>
                                        </p:tav>
                                      </p:tavLst>
                                    </p:anim>
                                    <p:anim calcmode="lin" valueType="num">
                                      <p:cBhvr additive="base">
                                        <p:cTn id="8" dur="500" fill="hold"/>
                                        <p:tgtEl>
                                          <p:spTgt spid="3368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36906"/>
                                        </p:tgtEl>
                                        <p:attrNameLst>
                                          <p:attrName>style.visibility</p:attrName>
                                        </p:attrNameLst>
                                      </p:cBhvr>
                                      <p:to>
                                        <p:strVal val="visible"/>
                                      </p:to>
                                    </p:set>
                                    <p:anim calcmode="lin" valueType="num">
                                      <p:cBhvr additive="base">
                                        <p:cTn id="13" dur="500" fill="hold"/>
                                        <p:tgtEl>
                                          <p:spTgt spid="336906"/>
                                        </p:tgtEl>
                                        <p:attrNameLst>
                                          <p:attrName>ppt_x</p:attrName>
                                        </p:attrNameLst>
                                      </p:cBhvr>
                                      <p:tavLst>
                                        <p:tav tm="0">
                                          <p:val>
                                            <p:strVal val="#ppt_x"/>
                                          </p:val>
                                        </p:tav>
                                        <p:tav tm="100000">
                                          <p:val>
                                            <p:strVal val="#ppt_x"/>
                                          </p:val>
                                        </p:tav>
                                      </p:tavLst>
                                    </p:anim>
                                    <p:anim calcmode="lin" valueType="num">
                                      <p:cBhvr additive="base">
                                        <p:cTn id="14" dur="500" fill="hold"/>
                                        <p:tgtEl>
                                          <p:spTgt spid="3369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8" grpId="0" animBg="1"/>
      <p:bldP spid="33690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bwMode="auto">
          <a:xfrm>
            <a:off x="685800" y="2667000"/>
            <a:ext cx="7772400" cy="3429000"/>
          </a:xfrm>
          <a:noFill/>
          <a:ln>
            <a:miter lim="800000"/>
            <a:headEnd/>
            <a:tailEnd/>
          </a:ln>
        </p:spPr>
        <p:txBody>
          <a:bodyPr vert="horz" wrap="square" lIns="92075" tIns="46038" rIns="92075" bIns="46038" numCol="1" anchor="t" anchorCtr="0" compatLnSpc="1">
            <a:prstTxWarp prst="textNoShape">
              <a:avLst/>
            </a:prstTxWarp>
          </a:bodyPr>
          <a:lstStyle/>
          <a:p>
            <a:pPr marL="457200" indent="-457200" algn="ctr"/>
            <a:r>
              <a:rPr lang="en-US" sz="4000" dirty="0">
                <a:solidFill>
                  <a:schemeClr val="bg2"/>
                </a:solidFill>
                <a:latin typeface="Gotham" panose="02000804030000020004" pitchFamily="50" charset="0"/>
              </a:rPr>
              <a:t>Industry?</a:t>
            </a:r>
          </a:p>
          <a:p>
            <a:pPr marL="457200" indent="-457200" algn="ctr"/>
            <a:r>
              <a:rPr lang="en-US" sz="4000" dirty="0">
                <a:solidFill>
                  <a:schemeClr val="bg2"/>
                </a:solidFill>
                <a:latin typeface="Gotham" panose="02000804030000020004" pitchFamily="50" charset="0"/>
              </a:rPr>
              <a:t>Individuals ?</a:t>
            </a:r>
          </a:p>
          <a:p>
            <a:pPr marL="457200" indent="-457200"/>
            <a:endParaRPr lang="en-US" sz="4000" dirty="0">
              <a:solidFill>
                <a:schemeClr val="bg2"/>
              </a:solidFill>
              <a:latin typeface="Arial" charset="0"/>
            </a:endParaRPr>
          </a:p>
        </p:txBody>
      </p:sp>
      <p:sp>
        <p:nvSpPr>
          <p:cNvPr id="4" name="TextBox 3">
            <a:extLst>
              <a:ext uri="{FF2B5EF4-FFF2-40B4-BE49-F238E27FC236}">
                <a16:creationId xmlns:a16="http://schemas.microsoft.com/office/drawing/2014/main" id="{A223DEEE-4582-472E-83A3-E87543C6285D}"/>
              </a:ext>
            </a:extLst>
          </p:cNvPr>
          <p:cNvSpPr txBox="1">
            <a:spLocks noChangeArrowheads="1"/>
          </p:cNvSpPr>
          <p:nvPr/>
        </p:nvSpPr>
        <p:spPr>
          <a:xfrm>
            <a:off x="228600" y="737731"/>
            <a:ext cx="8686800" cy="886738"/>
          </a:xfrm>
          <a:prstGeom prst="rect">
            <a:avLst/>
          </a:prstGeom>
        </p:spPr>
        <p:txBody>
          <a:bodyPr/>
          <a:lstStyle>
            <a:defPPr>
              <a:defRPr lang="en-US"/>
            </a:defPPr>
            <a:lvl1pPr algn="l" rtl="0" fontAlgn="base">
              <a:spcBef>
                <a:spcPct val="0"/>
              </a:spcBef>
              <a:spcAft>
                <a:spcPct val="0"/>
              </a:spcAft>
              <a:defRPr sz="3600" kern="1200">
                <a:solidFill>
                  <a:schemeClr val="bg2"/>
                </a:solidFill>
                <a:latin typeface="Arial" charset="0"/>
                <a:ea typeface="+mn-ea"/>
                <a:cs typeface="+mn-cs"/>
              </a:defRPr>
            </a:lvl1pPr>
            <a:lvl2pPr marL="457200" algn="l" rtl="0" fontAlgn="base">
              <a:spcBef>
                <a:spcPct val="0"/>
              </a:spcBef>
              <a:spcAft>
                <a:spcPct val="0"/>
              </a:spcAft>
              <a:defRPr sz="3600" kern="1200">
                <a:solidFill>
                  <a:schemeClr val="bg2"/>
                </a:solidFill>
                <a:latin typeface="Arial" charset="0"/>
                <a:ea typeface="+mn-ea"/>
                <a:cs typeface="+mn-cs"/>
              </a:defRPr>
            </a:lvl2pPr>
            <a:lvl3pPr marL="914400" algn="l" rtl="0" fontAlgn="base">
              <a:spcBef>
                <a:spcPct val="0"/>
              </a:spcBef>
              <a:spcAft>
                <a:spcPct val="0"/>
              </a:spcAft>
              <a:defRPr sz="3600" kern="1200">
                <a:solidFill>
                  <a:schemeClr val="bg2"/>
                </a:solidFill>
                <a:latin typeface="Arial" charset="0"/>
                <a:ea typeface="+mn-ea"/>
                <a:cs typeface="+mn-cs"/>
              </a:defRPr>
            </a:lvl3pPr>
            <a:lvl4pPr marL="1371600" algn="l" rtl="0" fontAlgn="base">
              <a:spcBef>
                <a:spcPct val="0"/>
              </a:spcBef>
              <a:spcAft>
                <a:spcPct val="0"/>
              </a:spcAft>
              <a:defRPr sz="3600" kern="1200">
                <a:solidFill>
                  <a:schemeClr val="bg2"/>
                </a:solidFill>
                <a:latin typeface="Arial" charset="0"/>
                <a:ea typeface="+mn-ea"/>
                <a:cs typeface="+mn-cs"/>
              </a:defRPr>
            </a:lvl4pPr>
            <a:lvl5pPr marL="1828800" algn="l" rtl="0" fontAlgn="base">
              <a:spcBef>
                <a:spcPct val="0"/>
              </a:spcBef>
              <a:spcAft>
                <a:spcPct val="0"/>
              </a:spcAft>
              <a:defRPr sz="3600" kern="1200">
                <a:solidFill>
                  <a:schemeClr val="bg2"/>
                </a:solidFill>
                <a:latin typeface="Arial" charset="0"/>
                <a:ea typeface="+mn-ea"/>
                <a:cs typeface="+mn-cs"/>
              </a:defRPr>
            </a:lvl5pPr>
            <a:lvl6pPr marL="2286000" algn="l" defTabSz="914400" rtl="0" eaLnBrk="1" latinLnBrk="0" hangingPunct="1">
              <a:defRPr sz="3600" kern="1200">
                <a:solidFill>
                  <a:schemeClr val="bg2"/>
                </a:solidFill>
                <a:latin typeface="Arial" charset="0"/>
                <a:ea typeface="+mn-ea"/>
                <a:cs typeface="+mn-cs"/>
              </a:defRPr>
            </a:lvl6pPr>
            <a:lvl7pPr marL="2743200" algn="l" defTabSz="914400" rtl="0" eaLnBrk="1" latinLnBrk="0" hangingPunct="1">
              <a:defRPr sz="3600" kern="1200">
                <a:solidFill>
                  <a:schemeClr val="bg2"/>
                </a:solidFill>
                <a:latin typeface="Arial" charset="0"/>
                <a:ea typeface="+mn-ea"/>
                <a:cs typeface="+mn-cs"/>
              </a:defRPr>
            </a:lvl7pPr>
            <a:lvl8pPr marL="3200400" algn="l" defTabSz="914400" rtl="0" eaLnBrk="1" latinLnBrk="0" hangingPunct="1">
              <a:defRPr sz="3600" kern="1200">
                <a:solidFill>
                  <a:schemeClr val="bg2"/>
                </a:solidFill>
                <a:latin typeface="Arial" charset="0"/>
                <a:ea typeface="+mn-ea"/>
                <a:cs typeface="+mn-cs"/>
              </a:defRPr>
            </a:lvl8pPr>
            <a:lvl9pPr marL="3657600" algn="l" defTabSz="914400" rtl="0" eaLnBrk="1" latinLnBrk="0" hangingPunct="1">
              <a:defRPr sz="3600" kern="1200">
                <a:solidFill>
                  <a:schemeClr val="bg2"/>
                </a:solidFill>
                <a:latin typeface="Arial" charset="0"/>
                <a:ea typeface="+mn-ea"/>
                <a:cs typeface="+mn-cs"/>
              </a:defRPr>
            </a:lvl9pPr>
          </a:lstStyle>
          <a:p>
            <a:pPr algn="ctr"/>
            <a:r>
              <a:rPr lang="en-US" sz="4600" kern="0" dirty="0">
                <a:effectLst>
                  <a:glow rad="228600">
                    <a:srgbClr val="AAF2FC"/>
                  </a:glow>
                </a:effectLst>
                <a:latin typeface="Gotham" panose="02000804030000020004" pitchFamily="50" charset="0"/>
              </a:rPr>
              <a:t>Who affects the health of the river?</a:t>
            </a:r>
          </a:p>
        </p:txBody>
      </p:sp>
    </p:spTree>
    <p:extLst>
      <p:ext uri="{BB962C8B-B14F-4D97-AF65-F5344CB8AC3E}">
        <p14:creationId xmlns:p14="http://schemas.microsoft.com/office/powerpoint/2010/main" val="1615741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 calcmode="lin" valueType="num">
                                      <p:cBhvr additive="base">
                                        <p:cTn id="7" dur="500" fill="hold"/>
                                        <p:tgtEl>
                                          <p:spTgt spid="131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1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1075">
                                            <p:txEl>
                                              <p:pRg st="1" end="1"/>
                                            </p:txEl>
                                          </p:spTgt>
                                        </p:tgtEl>
                                        <p:attrNameLst>
                                          <p:attrName>style.visibility</p:attrName>
                                        </p:attrNameLst>
                                      </p:cBhvr>
                                      <p:to>
                                        <p:strVal val="visible"/>
                                      </p:to>
                                    </p:set>
                                    <p:anim calcmode="lin" valueType="num">
                                      <p:cBhvr additive="base">
                                        <p:cTn id="13" dur="500" fill="hold"/>
                                        <p:tgtEl>
                                          <p:spTgt spid="131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107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1732" name="Picture 4" descr="pointsource"/>
          <p:cNvPicPr>
            <a:picLocks noChangeAspect="1" noChangeArrowheads="1"/>
          </p:cNvPicPr>
          <p:nvPr/>
        </p:nvPicPr>
        <p:blipFill>
          <a:blip r:embed="rId3" cstate="print"/>
          <a:srcRect t="15204"/>
          <a:stretch>
            <a:fillRect/>
          </a:stretch>
        </p:blipFill>
        <p:spPr bwMode="auto">
          <a:xfrm>
            <a:off x="457200" y="2209800"/>
            <a:ext cx="7772400" cy="424973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0E20D2C-06F0-46CA-A908-17033555C7C0}"/>
              </a:ext>
            </a:extLst>
          </p:cNvPr>
          <p:cNvSpPr txBox="1"/>
          <p:nvPr/>
        </p:nvSpPr>
        <p:spPr>
          <a:xfrm>
            <a:off x="1066800" y="1736695"/>
            <a:ext cx="2133600" cy="400110"/>
          </a:xfrm>
          <a:prstGeom prst="rect">
            <a:avLst/>
          </a:prstGeom>
          <a:noFill/>
        </p:spPr>
        <p:txBody>
          <a:bodyPr wrap="square" rtlCol="0">
            <a:spAutoFit/>
          </a:bodyPr>
          <a:lstStyle/>
          <a:p>
            <a:r>
              <a:rPr lang="en-US" sz="2000" dirty="0">
                <a:latin typeface="Gotham" panose="02000804030000020004" pitchFamily="50" charset="0"/>
              </a:rPr>
              <a:t>CWA - 1972</a:t>
            </a:r>
          </a:p>
        </p:txBody>
      </p:sp>
      <p:sp>
        <p:nvSpPr>
          <p:cNvPr id="6" name="TextBox 5">
            <a:extLst>
              <a:ext uri="{FF2B5EF4-FFF2-40B4-BE49-F238E27FC236}">
                <a16:creationId xmlns:a16="http://schemas.microsoft.com/office/drawing/2014/main" id="{234FA9F9-7FCB-47AD-A927-514F30B961DA}"/>
              </a:ext>
            </a:extLst>
          </p:cNvPr>
          <p:cNvSpPr txBox="1">
            <a:spLocks noChangeArrowheads="1"/>
          </p:cNvSpPr>
          <p:nvPr/>
        </p:nvSpPr>
        <p:spPr>
          <a:xfrm>
            <a:off x="228600" y="-34707"/>
            <a:ext cx="8686800" cy="886738"/>
          </a:xfrm>
          <a:prstGeom prst="rect">
            <a:avLst/>
          </a:prstGeom>
        </p:spPr>
        <p:txBody>
          <a:bodyPr/>
          <a:lstStyle>
            <a:defPPr>
              <a:defRPr lang="en-US"/>
            </a:defPPr>
            <a:lvl1pPr algn="l" rtl="0" fontAlgn="base">
              <a:spcBef>
                <a:spcPct val="0"/>
              </a:spcBef>
              <a:spcAft>
                <a:spcPct val="0"/>
              </a:spcAft>
              <a:defRPr sz="3600" kern="1200">
                <a:solidFill>
                  <a:schemeClr val="bg2"/>
                </a:solidFill>
                <a:latin typeface="Arial" charset="0"/>
                <a:ea typeface="+mn-ea"/>
                <a:cs typeface="+mn-cs"/>
              </a:defRPr>
            </a:lvl1pPr>
            <a:lvl2pPr marL="457200" algn="l" rtl="0" fontAlgn="base">
              <a:spcBef>
                <a:spcPct val="0"/>
              </a:spcBef>
              <a:spcAft>
                <a:spcPct val="0"/>
              </a:spcAft>
              <a:defRPr sz="3600" kern="1200">
                <a:solidFill>
                  <a:schemeClr val="bg2"/>
                </a:solidFill>
                <a:latin typeface="Arial" charset="0"/>
                <a:ea typeface="+mn-ea"/>
                <a:cs typeface="+mn-cs"/>
              </a:defRPr>
            </a:lvl2pPr>
            <a:lvl3pPr marL="914400" algn="l" rtl="0" fontAlgn="base">
              <a:spcBef>
                <a:spcPct val="0"/>
              </a:spcBef>
              <a:spcAft>
                <a:spcPct val="0"/>
              </a:spcAft>
              <a:defRPr sz="3600" kern="1200">
                <a:solidFill>
                  <a:schemeClr val="bg2"/>
                </a:solidFill>
                <a:latin typeface="Arial" charset="0"/>
                <a:ea typeface="+mn-ea"/>
                <a:cs typeface="+mn-cs"/>
              </a:defRPr>
            </a:lvl3pPr>
            <a:lvl4pPr marL="1371600" algn="l" rtl="0" fontAlgn="base">
              <a:spcBef>
                <a:spcPct val="0"/>
              </a:spcBef>
              <a:spcAft>
                <a:spcPct val="0"/>
              </a:spcAft>
              <a:defRPr sz="3600" kern="1200">
                <a:solidFill>
                  <a:schemeClr val="bg2"/>
                </a:solidFill>
                <a:latin typeface="Arial" charset="0"/>
                <a:ea typeface="+mn-ea"/>
                <a:cs typeface="+mn-cs"/>
              </a:defRPr>
            </a:lvl4pPr>
            <a:lvl5pPr marL="1828800" algn="l" rtl="0" fontAlgn="base">
              <a:spcBef>
                <a:spcPct val="0"/>
              </a:spcBef>
              <a:spcAft>
                <a:spcPct val="0"/>
              </a:spcAft>
              <a:defRPr sz="3600" kern="1200">
                <a:solidFill>
                  <a:schemeClr val="bg2"/>
                </a:solidFill>
                <a:latin typeface="Arial" charset="0"/>
                <a:ea typeface="+mn-ea"/>
                <a:cs typeface="+mn-cs"/>
              </a:defRPr>
            </a:lvl5pPr>
            <a:lvl6pPr marL="2286000" algn="l" defTabSz="914400" rtl="0" eaLnBrk="1" latinLnBrk="0" hangingPunct="1">
              <a:defRPr sz="3600" kern="1200">
                <a:solidFill>
                  <a:schemeClr val="bg2"/>
                </a:solidFill>
                <a:latin typeface="Arial" charset="0"/>
                <a:ea typeface="+mn-ea"/>
                <a:cs typeface="+mn-cs"/>
              </a:defRPr>
            </a:lvl6pPr>
            <a:lvl7pPr marL="2743200" algn="l" defTabSz="914400" rtl="0" eaLnBrk="1" latinLnBrk="0" hangingPunct="1">
              <a:defRPr sz="3600" kern="1200">
                <a:solidFill>
                  <a:schemeClr val="bg2"/>
                </a:solidFill>
                <a:latin typeface="Arial" charset="0"/>
                <a:ea typeface="+mn-ea"/>
                <a:cs typeface="+mn-cs"/>
              </a:defRPr>
            </a:lvl7pPr>
            <a:lvl8pPr marL="3200400" algn="l" defTabSz="914400" rtl="0" eaLnBrk="1" latinLnBrk="0" hangingPunct="1">
              <a:defRPr sz="3600" kern="1200">
                <a:solidFill>
                  <a:schemeClr val="bg2"/>
                </a:solidFill>
                <a:latin typeface="Arial" charset="0"/>
                <a:ea typeface="+mn-ea"/>
                <a:cs typeface="+mn-cs"/>
              </a:defRPr>
            </a:lvl8pPr>
            <a:lvl9pPr marL="3657600" algn="l" defTabSz="914400" rtl="0" eaLnBrk="1" latinLnBrk="0" hangingPunct="1">
              <a:defRPr sz="3600" kern="1200">
                <a:solidFill>
                  <a:schemeClr val="bg2"/>
                </a:solidFill>
                <a:latin typeface="Arial" charset="0"/>
                <a:ea typeface="+mn-ea"/>
                <a:cs typeface="+mn-cs"/>
              </a:defRPr>
            </a:lvl9pPr>
          </a:lstStyle>
          <a:p>
            <a:r>
              <a:rPr lang="en-US" kern="0" dirty="0">
                <a:effectLst>
                  <a:glow rad="228600">
                    <a:srgbClr val="AAF2FC"/>
                  </a:glow>
                </a:effectLst>
                <a:latin typeface="Gotham" panose="02000804030000020004" pitchFamily="50" charset="0"/>
              </a:rPr>
              <a:t>Point source pollution can be traced back to a specific location, such as a pipe or disposal site.</a:t>
            </a:r>
          </a:p>
        </p:txBody>
      </p:sp>
    </p:spTree>
    <p:extLst>
      <p:ext uri="{BB962C8B-B14F-4D97-AF65-F5344CB8AC3E}">
        <p14:creationId xmlns:p14="http://schemas.microsoft.com/office/powerpoint/2010/main" val="1275108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1732"/>
                                        </p:tgtEl>
                                        <p:attrNameLst>
                                          <p:attrName>style.visibility</p:attrName>
                                        </p:attrNameLst>
                                      </p:cBhvr>
                                      <p:to>
                                        <p:strVal val="visible"/>
                                      </p:to>
                                    </p:set>
                                    <p:anim calcmode="lin" valueType="num">
                                      <p:cBhvr additive="base">
                                        <p:cTn id="7" dur="500" fill="hold"/>
                                        <p:tgtEl>
                                          <p:spTgt spid="201732"/>
                                        </p:tgtEl>
                                        <p:attrNameLst>
                                          <p:attrName>ppt_x</p:attrName>
                                        </p:attrNameLst>
                                      </p:cBhvr>
                                      <p:tavLst>
                                        <p:tav tm="0">
                                          <p:val>
                                            <p:strVal val="0-#ppt_w/2"/>
                                          </p:val>
                                        </p:tav>
                                        <p:tav tm="100000">
                                          <p:val>
                                            <p:strVal val="#ppt_x"/>
                                          </p:val>
                                        </p:tav>
                                      </p:tavLst>
                                    </p:anim>
                                    <p:anim calcmode="lin" valueType="num">
                                      <p:cBhvr additive="base">
                                        <p:cTn id="8" dur="500" fill="hold"/>
                                        <p:tgtEl>
                                          <p:spTgt spid="2017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6850" name="Picture 2" descr="55 Street Storm Drain 2"/>
          <p:cNvPicPr>
            <a:picLocks noGrp="1" noChangeAspect="1" noChangeArrowheads="1"/>
          </p:cNvPicPr>
          <p:nvPr>
            <p:ph type="clipArt" sz="half" idx="1"/>
          </p:nvPr>
        </p:nvPicPr>
        <p:blipFill>
          <a:blip r:embed="rId3" cstate="print"/>
          <a:srcRect l="16842" r="16842"/>
          <a:stretch>
            <a:fillRect/>
          </a:stretch>
        </p:blipFill>
        <p:spPr bwMode="auto">
          <a:xfrm>
            <a:off x="152400" y="1651080"/>
            <a:ext cx="4267200" cy="467423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BA4ABBD3-5061-47BD-B131-7FF7A21D7EEB}"/>
              </a:ext>
            </a:extLst>
          </p:cNvPr>
          <p:cNvSpPr txBox="1">
            <a:spLocks noChangeArrowheads="1"/>
          </p:cNvSpPr>
          <p:nvPr/>
        </p:nvSpPr>
        <p:spPr>
          <a:xfrm>
            <a:off x="228600" y="381000"/>
            <a:ext cx="8686800" cy="886738"/>
          </a:xfrm>
          <a:prstGeom prst="rect">
            <a:avLst/>
          </a:prstGeom>
        </p:spPr>
        <p:txBody>
          <a:bodyPr/>
          <a:lstStyle>
            <a:defPPr>
              <a:defRPr lang="en-US"/>
            </a:defPPr>
            <a:lvl1pPr algn="l" rtl="0" fontAlgn="base">
              <a:spcBef>
                <a:spcPct val="0"/>
              </a:spcBef>
              <a:spcAft>
                <a:spcPct val="0"/>
              </a:spcAft>
              <a:defRPr sz="3600" kern="1200">
                <a:solidFill>
                  <a:schemeClr val="bg2"/>
                </a:solidFill>
                <a:latin typeface="Arial" charset="0"/>
                <a:ea typeface="+mn-ea"/>
                <a:cs typeface="+mn-cs"/>
              </a:defRPr>
            </a:lvl1pPr>
            <a:lvl2pPr marL="457200" algn="l" rtl="0" fontAlgn="base">
              <a:spcBef>
                <a:spcPct val="0"/>
              </a:spcBef>
              <a:spcAft>
                <a:spcPct val="0"/>
              </a:spcAft>
              <a:defRPr sz="3600" kern="1200">
                <a:solidFill>
                  <a:schemeClr val="bg2"/>
                </a:solidFill>
                <a:latin typeface="Arial" charset="0"/>
                <a:ea typeface="+mn-ea"/>
                <a:cs typeface="+mn-cs"/>
              </a:defRPr>
            </a:lvl2pPr>
            <a:lvl3pPr marL="914400" algn="l" rtl="0" fontAlgn="base">
              <a:spcBef>
                <a:spcPct val="0"/>
              </a:spcBef>
              <a:spcAft>
                <a:spcPct val="0"/>
              </a:spcAft>
              <a:defRPr sz="3600" kern="1200">
                <a:solidFill>
                  <a:schemeClr val="bg2"/>
                </a:solidFill>
                <a:latin typeface="Arial" charset="0"/>
                <a:ea typeface="+mn-ea"/>
                <a:cs typeface="+mn-cs"/>
              </a:defRPr>
            </a:lvl3pPr>
            <a:lvl4pPr marL="1371600" algn="l" rtl="0" fontAlgn="base">
              <a:spcBef>
                <a:spcPct val="0"/>
              </a:spcBef>
              <a:spcAft>
                <a:spcPct val="0"/>
              </a:spcAft>
              <a:defRPr sz="3600" kern="1200">
                <a:solidFill>
                  <a:schemeClr val="bg2"/>
                </a:solidFill>
                <a:latin typeface="Arial" charset="0"/>
                <a:ea typeface="+mn-ea"/>
                <a:cs typeface="+mn-cs"/>
              </a:defRPr>
            </a:lvl4pPr>
            <a:lvl5pPr marL="1828800" algn="l" rtl="0" fontAlgn="base">
              <a:spcBef>
                <a:spcPct val="0"/>
              </a:spcBef>
              <a:spcAft>
                <a:spcPct val="0"/>
              </a:spcAft>
              <a:defRPr sz="3600" kern="1200">
                <a:solidFill>
                  <a:schemeClr val="bg2"/>
                </a:solidFill>
                <a:latin typeface="Arial" charset="0"/>
                <a:ea typeface="+mn-ea"/>
                <a:cs typeface="+mn-cs"/>
              </a:defRPr>
            </a:lvl5pPr>
            <a:lvl6pPr marL="2286000" algn="l" defTabSz="914400" rtl="0" eaLnBrk="1" latinLnBrk="0" hangingPunct="1">
              <a:defRPr sz="3600" kern="1200">
                <a:solidFill>
                  <a:schemeClr val="bg2"/>
                </a:solidFill>
                <a:latin typeface="Arial" charset="0"/>
                <a:ea typeface="+mn-ea"/>
                <a:cs typeface="+mn-cs"/>
              </a:defRPr>
            </a:lvl6pPr>
            <a:lvl7pPr marL="2743200" algn="l" defTabSz="914400" rtl="0" eaLnBrk="1" latinLnBrk="0" hangingPunct="1">
              <a:defRPr sz="3600" kern="1200">
                <a:solidFill>
                  <a:schemeClr val="bg2"/>
                </a:solidFill>
                <a:latin typeface="Arial" charset="0"/>
                <a:ea typeface="+mn-ea"/>
                <a:cs typeface="+mn-cs"/>
              </a:defRPr>
            </a:lvl7pPr>
            <a:lvl8pPr marL="3200400" algn="l" defTabSz="914400" rtl="0" eaLnBrk="1" latinLnBrk="0" hangingPunct="1">
              <a:defRPr sz="3600" kern="1200">
                <a:solidFill>
                  <a:schemeClr val="bg2"/>
                </a:solidFill>
                <a:latin typeface="Arial" charset="0"/>
                <a:ea typeface="+mn-ea"/>
                <a:cs typeface="+mn-cs"/>
              </a:defRPr>
            </a:lvl8pPr>
            <a:lvl9pPr marL="3657600" algn="l" defTabSz="914400" rtl="0" eaLnBrk="1" latinLnBrk="0" hangingPunct="1">
              <a:defRPr sz="3600" kern="1200">
                <a:solidFill>
                  <a:schemeClr val="bg2"/>
                </a:solidFill>
                <a:latin typeface="Arial" charset="0"/>
                <a:ea typeface="+mn-ea"/>
                <a:cs typeface="+mn-cs"/>
              </a:defRPr>
            </a:lvl9pPr>
          </a:lstStyle>
          <a:p>
            <a:r>
              <a:rPr lang="en-US" kern="0" dirty="0">
                <a:effectLst>
                  <a:glow rad="228600">
                    <a:srgbClr val="AAF2FC"/>
                  </a:glow>
                </a:effectLst>
                <a:latin typeface="Gotham" panose="02000804030000020004" pitchFamily="50" charset="0"/>
              </a:rPr>
              <a:t>Non-point source pollution is harder to trace.</a:t>
            </a:r>
          </a:p>
        </p:txBody>
      </p:sp>
      <p:pic>
        <p:nvPicPr>
          <p:cNvPr id="8" name="Picture 13" descr="http://plantandsoil.unl.edu/Image/siteImages/P11LG.gif">
            <a:extLst>
              <a:ext uri="{FF2B5EF4-FFF2-40B4-BE49-F238E27FC236}">
                <a16:creationId xmlns:a16="http://schemas.microsoft.com/office/drawing/2014/main" id="{C2D8476D-3B0E-494C-A46E-343C5DC5DB0C}"/>
              </a:ext>
            </a:extLst>
          </p:cNvPr>
          <p:cNvPicPr>
            <a:picLocks noChangeAspect="1" noChangeArrowheads="1"/>
          </p:cNvPicPr>
          <p:nvPr/>
        </p:nvPicPr>
        <p:blipFill>
          <a:blip r:embed="rId4" cstate="print"/>
          <a:srcRect/>
          <a:stretch>
            <a:fillRect/>
          </a:stretch>
        </p:blipFill>
        <p:spPr bwMode="auto">
          <a:xfrm>
            <a:off x="4859479" y="1468627"/>
            <a:ext cx="3900488" cy="4953000"/>
          </a:xfrm>
          <a:prstGeom prst="rect">
            <a:avLst/>
          </a:prstGeom>
          <a:ln>
            <a:noFill/>
          </a:ln>
          <a:effectLst>
            <a:outerShdw blurRad="292100" dist="139700" dir="2700000" algn="tl" rotWithShape="0">
              <a:srgbClr val="333333">
                <a:alpha val="65000"/>
              </a:srgbClr>
            </a:outerShdw>
          </a:effectLst>
        </p:spPr>
      </p:pic>
      <p:pic>
        <p:nvPicPr>
          <p:cNvPr id="4" name="Picture 7" descr="http://animalblawg.files.wordpress.com/2010/08/nonpointsources2.jpg">
            <a:extLst>
              <a:ext uri="{FF2B5EF4-FFF2-40B4-BE49-F238E27FC236}">
                <a16:creationId xmlns:a16="http://schemas.microsoft.com/office/drawing/2014/main" id="{E4C0FFA3-F2AB-4AFC-81A4-90E6AAB20E06}"/>
              </a:ext>
            </a:extLst>
          </p:cNvPr>
          <p:cNvPicPr>
            <a:picLocks noChangeAspect="1" noChangeArrowheads="1"/>
          </p:cNvPicPr>
          <p:nvPr/>
        </p:nvPicPr>
        <p:blipFill>
          <a:blip r:embed="rId5" cstate="print"/>
          <a:srcRect/>
          <a:stretch>
            <a:fillRect/>
          </a:stretch>
        </p:blipFill>
        <p:spPr bwMode="auto">
          <a:xfrm>
            <a:off x="830912" y="2266668"/>
            <a:ext cx="7177375" cy="3356918"/>
          </a:xfrm>
          <a:prstGeom prst="rect">
            <a:avLst/>
          </a:prstGeom>
          <a:noFill/>
        </p:spPr>
      </p:pic>
    </p:spTree>
    <p:extLst>
      <p:ext uri="{BB962C8B-B14F-4D97-AF65-F5344CB8AC3E}">
        <p14:creationId xmlns:p14="http://schemas.microsoft.com/office/powerpoint/2010/main" val="3038366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6850"/>
                                        </p:tgtEl>
                                        <p:attrNameLst>
                                          <p:attrName>style.visibility</p:attrName>
                                        </p:attrNameLst>
                                      </p:cBhvr>
                                      <p:to>
                                        <p:strVal val="visible"/>
                                      </p:to>
                                    </p:set>
                                    <p:animEffect transition="in" filter="circle(in)">
                                      <p:cBhvr>
                                        <p:cTn id="7" dur="2000"/>
                                        <p:tgtEl>
                                          <p:spTgt spid="2068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8946" name="Picture 2" descr="secondary_pages"/>
          <p:cNvPicPr>
            <a:picLocks noChangeAspect="1" noChangeArrowheads="1"/>
          </p:cNvPicPr>
          <p:nvPr/>
        </p:nvPicPr>
        <p:blipFill>
          <a:blip r:embed="rId3" cstate="print"/>
          <a:srcRect/>
          <a:stretch>
            <a:fillRect/>
          </a:stretch>
        </p:blipFill>
        <p:spPr bwMode="auto">
          <a:xfrm>
            <a:off x="6705600" y="2286000"/>
            <a:ext cx="2232025" cy="3101975"/>
          </a:xfrm>
          <a:prstGeom prst="rect">
            <a:avLst/>
          </a:prstGeom>
          <a:noFill/>
        </p:spPr>
      </p:pic>
      <p:sp>
        <p:nvSpPr>
          <p:cNvPr id="338947" name="Rectangle 3"/>
          <p:cNvSpPr>
            <a:spLocks noGrp="1" noChangeArrowheads="1"/>
          </p:cNvSpPr>
          <p:nvPr>
            <p:ph type="title"/>
          </p:nvPr>
        </p:nvSpPr>
        <p:spPr>
          <a:xfrm>
            <a:off x="0" y="228600"/>
            <a:ext cx="9144000" cy="1143000"/>
          </a:xfrm>
        </p:spPr>
        <p:txBody>
          <a:bodyPr/>
          <a:lstStyle/>
          <a:p>
            <a:r>
              <a:rPr lang="en-US" b="1" dirty="0">
                <a:effectLst>
                  <a:outerShdw blurRad="38100" dist="38100" dir="2700000" algn="tl">
                    <a:srgbClr val="000000">
                      <a:alpha val="43137"/>
                    </a:srgbClr>
                  </a:outerShdw>
                </a:effectLst>
                <a:latin typeface="Gotham" panose="02000804030000020004" pitchFamily="50" charset="0"/>
              </a:rPr>
              <a:t>River </a:t>
            </a:r>
            <a:br>
              <a:rPr lang="en-US" b="1" dirty="0">
                <a:effectLst>
                  <a:outerShdw blurRad="38100" dist="38100" dir="2700000" algn="tl">
                    <a:srgbClr val="000000">
                      <a:alpha val="43137"/>
                    </a:srgbClr>
                  </a:outerShdw>
                </a:effectLst>
                <a:latin typeface="Gotham" panose="02000804030000020004" pitchFamily="50" charset="0"/>
              </a:rPr>
            </a:br>
            <a:r>
              <a:rPr lang="en-US" b="1" dirty="0">
                <a:effectLst>
                  <a:outerShdw blurRad="38100" dist="38100" dir="2700000" algn="tl">
                    <a:srgbClr val="000000">
                      <a:alpha val="43137"/>
                    </a:srgbClr>
                  </a:outerShdw>
                </a:effectLst>
                <a:latin typeface="Gotham" panose="02000804030000020004" pitchFamily="50" charset="0"/>
              </a:rPr>
              <a:t>Water Quality</a:t>
            </a:r>
          </a:p>
        </p:txBody>
      </p:sp>
      <p:sp>
        <p:nvSpPr>
          <p:cNvPr id="338948" name="Rectangle 4"/>
          <p:cNvSpPr>
            <a:spLocks noGrp="1" noChangeArrowheads="1"/>
          </p:cNvSpPr>
          <p:nvPr>
            <p:ph type="body" idx="1"/>
          </p:nvPr>
        </p:nvSpPr>
        <p:spPr bwMode="auto">
          <a:xfrm>
            <a:off x="304800" y="2057400"/>
            <a:ext cx="6553200" cy="4953000"/>
          </a:xfrm>
          <a:noFill/>
          <a:ln>
            <a:miter lim="800000"/>
            <a:headEnd/>
            <a:tailEnd/>
          </a:ln>
        </p:spPr>
        <p:txBody>
          <a:bodyPr vert="horz" wrap="square" lIns="91440" tIns="45720" rIns="91440" bIns="45720" numCol="1" anchor="t" anchorCtr="0" compatLnSpc="1">
            <a:prstTxWarp prst="textNoShape">
              <a:avLst/>
            </a:prstTxWarp>
          </a:bodyPr>
          <a:lstStyle/>
          <a:p>
            <a:r>
              <a:rPr lang="en-US" sz="2400" b="1" dirty="0">
                <a:solidFill>
                  <a:schemeClr val="bg2"/>
                </a:solidFill>
                <a:latin typeface="Gotham" panose="02000804030000020004" pitchFamily="50" charset="0"/>
              </a:rPr>
              <a:t>Historical Water Quality Problems:</a:t>
            </a:r>
          </a:p>
          <a:p>
            <a:pPr lvl="1"/>
            <a:r>
              <a:rPr lang="en-US" sz="2000" b="1" dirty="0">
                <a:solidFill>
                  <a:schemeClr val="bg2"/>
                </a:solidFill>
                <a:latin typeface="Gotham" panose="02000804030000020004" pitchFamily="50" charset="0"/>
              </a:rPr>
              <a:t>Contaminated sediments</a:t>
            </a:r>
          </a:p>
          <a:p>
            <a:pPr lvl="1"/>
            <a:r>
              <a:rPr lang="en-US" sz="2000" b="1" dirty="0">
                <a:solidFill>
                  <a:schemeClr val="bg2"/>
                </a:solidFill>
                <a:latin typeface="Gotham" panose="02000804030000020004" pitchFamily="50" charset="0"/>
              </a:rPr>
              <a:t>Industrial &amp; municipal discharges</a:t>
            </a:r>
          </a:p>
          <a:p>
            <a:pPr lvl="1"/>
            <a:r>
              <a:rPr lang="en-US" sz="2000" b="1" dirty="0">
                <a:solidFill>
                  <a:schemeClr val="bg2"/>
                </a:solidFill>
                <a:latin typeface="Gotham" panose="02000804030000020004" pitchFamily="50" charset="0"/>
              </a:rPr>
              <a:t>Flooding</a:t>
            </a:r>
          </a:p>
          <a:p>
            <a:pPr lvl="1">
              <a:buFontTx/>
              <a:buNone/>
            </a:pPr>
            <a:endParaRPr lang="en-US" sz="2000" b="1" dirty="0">
              <a:solidFill>
                <a:schemeClr val="bg2"/>
              </a:solidFill>
              <a:latin typeface="Gotham" panose="02000804030000020004" pitchFamily="50" charset="0"/>
            </a:endParaRPr>
          </a:p>
          <a:p>
            <a:r>
              <a:rPr lang="en-US" sz="2400" b="1" dirty="0">
                <a:solidFill>
                  <a:schemeClr val="bg2"/>
                </a:solidFill>
                <a:latin typeface="Gotham" panose="02000804030000020004" pitchFamily="50" charset="0"/>
              </a:rPr>
              <a:t>Current Water Quality Problems:</a:t>
            </a:r>
          </a:p>
          <a:p>
            <a:pPr lvl="1"/>
            <a:r>
              <a:rPr lang="en-US" sz="2000" b="1" dirty="0">
                <a:solidFill>
                  <a:schemeClr val="bg2"/>
                </a:solidFill>
                <a:latin typeface="Gotham" panose="02000804030000020004" pitchFamily="50" charset="0"/>
              </a:rPr>
              <a:t>Bacterial contamination from sewer overflows and failing septic systems</a:t>
            </a:r>
          </a:p>
          <a:p>
            <a:pPr lvl="1"/>
            <a:r>
              <a:rPr lang="en-US" sz="2000" b="1" dirty="0">
                <a:solidFill>
                  <a:schemeClr val="bg2"/>
                </a:solidFill>
                <a:latin typeface="Gotham" panose="02000804030000020004" pitchFamily="50" charset="0"/>
              </a:rPr>
              <a:t>Contaminated sediments persist</a:t>
            </a:r>
          </a:p>
          <a:p>
            <a:pPr lvl="1"/>
            <a:r>
              <a:rPr lang="en-US" sz="2000" b="1" dirty="0">
                <a:solidFill>
                  <a:schemeClr val="bg2"/>
                </a:solidFill>
                <a:latin typeface="Gotham" panose="02000804030000020004" pitchFamily="50" charset="0"/>
              </a:rPr>
              <a:t>But what is the single greatest source of impairments in the our local major rivers? </a:t>
            </a:r>
          </a:p>
        </p:txBody>
      </p:sp>
      <p:sp>
        <p:nvSpPr>
          <p:cNvPr id="338949" name="WordArt 5"/>
          <p:cNvSpPr>
            <a:spLocks noChangeArrowheads="1" noChangeShapeType="1" noTextEdit="1"/>
          </p:cNvSpPr>
          <p:nvPr/>
        </p:nvSpPr>
        <p:spPr bwMode="auto">
          <a:xfrm>
            <a:off x="685800" y="1752600"/>
            <a:ext cx="7543800" cy="3886200"/>
          </a:xfrm>
          <a:prstGeom prst="rect">
            <a:avLst/>
          </a:prstGeom>
        </p:spPr>
        <p:txBody>
          <a:bodyPr wrap="none" fromWordArt="1">
            <a:prstTxWarp prst="textSlantUp">
              <a:avLst>
                <a:gd name="adj" fmla="val 32944"/>
              </a:avLst>
            </a:prstTxWarp>
          </a:bodyPr>
          <a:lstStyle/>
          <a:p>
            <a:pPr algn="ctr"/>
            <a:r>
              <a:rPr lang="en-US" kern="10" dirty="0">
                <a:ln w="9525">
                  <a:solidFill>
                    <a:srgbClr val="000000"/>
                  </a:solidFill>
                  <a:round/>
                  <a:headEnd/>
                  <a:tailEnd/>
                </a:ln>
                <a:solidFill>
                  <a:srgbClr val="FF0000"/>
                </a:solidFill>
                <a:latin typeface="Arial Black" pitchFamily="34" charset="0"/>
              </a:rPr>
              <a:t>STORMWATER</a:t>
            </a:r>
          </a:p>
          <a:p>
            <a:pPr algn="ctr"/>
            <a:r>
              <a:rPr lang="en-US" kern="10" dirty="0">
                <a:ln w="9525">
                  <a:solidFill>
                    <a:srgbClr val="000000"/>
                  </a:solidFill>
                  <a:round/>
                  <a:headEnd/>
                  <a:tailEnd/>
                </a:ln>
                <a:solidFill>
                  <a:srgbClr val="FF0000"/>
                </a:solidFill>
                <a:latin typeface="Arial Black" pitchFamily="34" charset="0"/>
              </a:rPr>
              <a:t>POLLUTION</a:t>
            </a:r>
          </a:p>
        </p:txBody>
      </p:sp>
    </p:spTree>
    <p:extLst>
      <p:ext uri="{BB962C8B-B14F-4D97-AF65-F5344CB8AC3E}">
        <p14:creationId xmlns:p14="http://schemas.microsoft.com/office/powerpoint/2010/main" val="2080116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894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3894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3894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3894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3894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33894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38948">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33894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38946"/>
                                        </p:tgtEl>
                                        <p:attrNameLst>
                                          <p:attrName>style.visibility</p:attrName>
                                        </p:attrNameLst>
                                      </p:cBhvr>
                                      <p:to>
                                        <p:strVal val="visible"/>
                                      </p:to>
                                    </p:set>
                                    <p:anim calcmode="lin" valueType="num">
                                      <p:cBhvr additive="base">
                                        <p:cTn id="27" dur="500" fill="hold"/>
                                        <p:tgtEl>
                                          <p:spTgt spid="338946"/>
                                        </p:tgtEl>
                                        <p:attrNameLst>
                                          <p:attrName>ppt_x</p:attrName>
                                        </p:attrNameLst>
                                      </p:cBhvr>
                                      <p:tavLst>
                                        <p:tav tm="0">
                                          <p:val>
                                            <p:strVal val="0-#ppt_w/2"/>
                                          </p:val>
                                        </p:tav>
                                        <p:tav tm="100000">
                                          <p:val>
                                            <p:strVal val="#ppt_x"/>
                                          </p:val>
                                        </p:tav>
                                      </p:tavLst>
                                    </p:anim>
                                    <p:anim calcmode="lin" valueType="num">
                                      <p:cBhvr additive="base">
                                        <p:cTn id="28" dur="500" fill="hold"/>
                                        <p:tgtEl>
                                          <p:spTgt spid="33894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338949"/>
                                        </p:tgtEl>
                                        <p:attrNameLst>
                                          <p:attrName>style.visibility</p:attrName>
                                        </p:attrNameLst>
                                      </p:cBhvr>
                                      <p:to>
                                        <p:strVal val="visible"/>
                                      </p:to>
                                    </p:set>
                                    <p:anim calcmode="lin" valueType="num">
                                      <p:cBhvr>
                                        <p:cTn id="33" dur="500" fill="hold"/>
                                        <p:tgtEl>
                                          <p:spTgt spid="338949"/>
                                        </p:tgtEl>
                                        <p:attrNameLst>
                                          <p:attrName>ppt_w</p:attrName>
                                        </p:attrNameLst>
                                      </p:cBhvr>
                                      <p:tavLst>
                                        <p:tav tm="0">
                                          <p:val>
                                            <p:fltVal val="0"/>
                                          </p:val>
                                        </p:tav>
                                        <p:tav tm="100000">
                                          <p:val>
                                            <p:strVal val="#ppt_w"/>
                                          </p:val>
                                        </p:tav>
                                      </p:tavLst>
                                    </p:anim>
                                    <p:anim calcmode="lin" valueType="num">
                                      <p:cBhvr>
                                        <p:cTn id="34" dur="500" fill="hold"/>
                                        <p:tgtEl>
                                          <p:spTgt spid="3389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8" grpId="0" build="p" autoUpdateAnimBg="0"/>
      <p:bldP spid="3389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ChangeArrowheads="1"/>
          </p:cNvSpPr>
          <p:nvPr/>
        </p:nvSpPr>
        <p:spPr bwMode="auto">
          <a:xfrm>
            <a:off x="190500" y="228600"/>
            <a:ext cx="8763000" cy="701675"/>
          </a:xfrm>
          <a:prstGeom prst="rect">
            <a:avLst/>
          </a:prstGeom>
          <a:noFill/>
          <a:ln w="9525">
            <a:noFill/>
            <a:miter lim="800000"/>
            <a:headEnd/>
            <a:tailEnd/>
          </a:ln>
          <a:effectLst/>
        </p:spPr>
        <p:txBody>
          <a:bodyPr anchor="b">
            <a:spAutoFit/>
          </a:bodyPr>
          <a:lstStyle/>
          <a:p>
            <a:r>
              <a:rPr lang="en-US" sz="4000" b="1" dirty="0">
                <a:effectLst>
                  <a:outerShdw blurRad="38100" dist="38100" dir="2700000" algn="tl">
                    <a:srgbClr val="000000">
                      <a:alpha val="43137"/>
                    </a:srgbClr>
                  </a:outerShdw>
                </a:effectLst>
                <a:latin typeface="Gotham" panose="02000804030000020004" pitchFamily="50" charset="0"/>
              </a:rPr>
              <a:t>Why is stormwater a problem?</a:t>
            </a:r>
          </a:p>
        </p:txBody>
      </p:sp>
      <p:sp>
        <p:nvSpPr>
          <p:cNvPr id="343043" name="Line 3"/>
          <p:cNvSpPr>
            <a:spLocks noChangeShapeType="1"/>
          </p:cNvSpPr>
          <p:nvPr/>
        </p:nvSpPr>
        <p:spPr bwMode="auto">
          <a:xfrm>
            <a:off x="1828800" y="4038600"/>
            <a:ext cx="838200" cy="0"/>
          </a:xfrm>
          <a:prstGeom prst="line">
            <a:avLst/>
          </a:prstGeom>
          <a:noFill/>
          <a:ln w="76200">
            <a:solidFill>
              <a:schemeClr val="tx1"/>
            </a:solidFill>
            <a:miter lim="800000"/>
            <a:headEnd/>
            <a:tailEnd type="triangle" w="med" len="med"/>
          </a:ln>
          <a:effectLst/>
        </p:spPr>
        <p:txBody>
          <a:bodyPr wrap="none"/>
          <a:lstStyle/>
          <a:p>
            <a:endParaRPr lang="en-US"/>
          </a:p>
        </p:txBody>
      </p:sp>
      <p:pic>
        <p:nvPicPr>
          <p:cNvPr id="343044" name="Picture 4" descr="Drain"/>
          <p:cNvPicPr>
            <a:picLocks noChangeAspect="1" noChangeArrowheads="1"/>
          </p:cNvPicPr>
          <p:nvPr/>
        </p:nvPicPr>
        <p:blipFill>
          <a:blip r:embed="rId3" cstate="print">
            <a:lum bright="12000" contrast="12000"/>
          </a:blip>
          <a:srcRect t="16394" r="15460"/>
          <a:stretch>
            <a:fillRect/>
          </a:stretch>
        </p:blipFill>
        <p:spPr bwMode="auto">
          <a:xfrm>
            <a:off x="2895600" y="3200400"/>
            <a:ext cx="1371600" cy="2019300"/>
          </a:xfrm>
          <a:prstGeom prst="rect">
            <a:avLst/>
          </a:prstGeom>
          <a:noFill/>
          <a:ln w="6350">
            <a:solidFill>
              <a:schemeClr val="bg2"/>
            </a:solidFill>
            <a:miter lim="800000"/>
            <a:headEnd/>
            <a:tailEnd/>
          </a:ln>
        </p:spPr>
      </p:pic>
      <p:sp>
        <p:nvSpPr>
          <p:cNvPr id="343045" name="Text Box 5"/>
          <p:cNvSpPr txBox="1">
            <a:spLocks noChangeArrowheads="1"/>
          </p:cNvSpPr>
          <p:nvPr/>
        </p:nvSpPr>
        <p:spPr bwMode="auto">
          <a:xfrm>
            <a:off x="2819400" y="2438400"/>
            <a:ext cx="1981200" cy="615553"/>
          </a:xfrm>
          <a:prstGeom prst="rect">
            <a:avLst/>
          </a:prstGeom>
          <a:noFill/>
          <a:ln w="9525">
            <a:noFill/>
            <a:miter lim="800000"/>
            <a:headEnd/>
            <a:tailEnd/>
          </a:ln>
          <a:effectLst/>
        </p:spPr>
        <p:txBody>
          <a:bodyPr>
            <a:spAutoFit/>
          </a:bodyPr>
          <a:lstStyle/>
          <a:p>
            <a:pPr>
              <a:spcBef>
                <a:spcPct val="50000"/>
              </a:spcBef>
            </a:pPr>
            <a:r>
              <a:rPr lang="en-US" sz="1600" dirty="0">
                <a:solidFill>
                  <a:srgbClr val="003399"/>
                </a:solidFill>
                <a:latin typeface="Arial Black" pitchFamily="34" charset="0"/>
              </a:rPr>
              <a:t>Runoff enters storm drain…</a:t>
            </a:r>
            <a:r>
              <a:rPr lang="en-US" sz="1800" dirty="0">
                <a:solidFill>
                  <a:srgbClr val="003399"/>
                </a:solidFill>
                <a:latin typeface="Arial Black" pitchFamily="34" charset="0"/>
              </a:rPr>
              <a:t> </a:t>
            </a:r>
          </a:p>
        </p:txBody>
      </p:sp>
      <p:sp>
        <p:nvSpPr>
          <p:cNvPr id="343046" name="Line 6"/>
          <p:cNvSpPr>
            <a:spLocks noChangeShapeType="1"/>
          </p:cNvSpPr>
          <p:nvPr/>
        </p:nvSpPr>
        <p:spPr bwMode="auto">
          <a:xfrm>
            <a:off x="4343400" y="4038600"/>
            <a:ext cx="457200" cy="0"/>
          </a:xfrm>
          <a:prstGeom prst="line">
            <a:avLst/>
          </a:prstGeom>
          <a:noFill/>
          <a:ln w="76200">
            <a:solidFill>
              <a:schemeClr val="tx1"/>
            </a:solidFill>
            <a:miter lim="800000"/>
            <a:headEnd/>
            <a:tailEnd type="triangle" w="med" len="med"/>
          </a:ln>
          <a:effectLst/>
        </p:spPr>
        <p:txBody>
          <a:bodyPr wrap="none"/>
          <a:lstStyle/>
          <a:p>
            <a:endParaRPr lang="en-US"/>
          </a:p>
        </p:txBody>
      </p:sp>
      <p:sp>
        <p:nvSpPr>
          <p:cNvPr id="343047" name="Line 7"/>
          <p:cNvSpPr>
            <a:spLocks noChangeShapeType="1"/>
          </p:cNvSpPr>
          <p:nvPr/>
        </p:nvSpPr>
        <p:spPr bwMode="auto">
          <a:xfrm>
            <a:off x="6553200" y="4038600"/>
            <a:ext cx="457200" cy="0"/>
          </a:xfrm>
          <a:prstGeom prst="line">
            <a:avLst/>
          </a:prstGeom>
          <a:noFill/>
          <a:ln w="76200">
            <a:solidFill>
              <a:schemeClr val="tx1"/>
            </a:solidFill>
            <a:miter lim="800000"/>
            <a:headEnd/>
            <a:tailEnd type="triangle" w="med" len="med"/>
          </a:ln>
          <a:effectLst/>
        </p:spPr>
        <p:txBody>
          <a:bodyPr wrap="none"/>
          <a:lstStyle/>
          <a:p>
            <a:endParaRPr lang="en-US"/>
          </a:p>
        </p:txBody>
      </p:sp>
      <p:sp>
        <p:nvSpPr>
          <p:cNvPr id="343048" name="Text Box 8"/>
          <p:cNvSpPr txBox="1">
            <a:spLocks noChangeArrowheads="1"/>
          </p:cNvSpPr>
          <p:nvPr/>
        </p:nvSpPr>
        <p:spPr bwMode="auto">
          <a:xfrm>
            <a:off x="4800600" y="2133600"/>
            <a:ext cx="2057400" cy="830997"/>
          </a:xfrm>
          <a:prstGeom prst="rect">
            <a:avLst/>
          </a:prstGeom>
          <a:noFill/>
          <a:ln w="9525">
            <a:noFill/>
            <a:miter lim="800000"/>
            <a:headEnd/>
            <a:tailEnd/>
          </a:ln>
          <a:effectLst/>
        </p:spPr>
        <p:txBody>
          <a:bodyPr>
            <a:spAutoFit/>
          </a:bodyPr>
          <a:lstStyle/>
          <a:p>
            <a:pPr>
              <a:spcBef>
                <a:spcPct val="50000"/>
              </a:spcBef>
            </a:pPr>
            <a:r>
              <a:rPr lang="en-US" sz="1600" dirty="0">
                <a:solidFill>
                  <a:srgbClr val="003399"/>
                </a:solidFill>
                <a:latin typeface="Arial Black" pitchFamily="34" charset="0"/>
              </a:rPr>
              <a:t>Storm drain discharges to waterway… </a:t>
            </a:r>
          </a:p>
        </p:txBody>
      </p:sp>
      <p:pic>
        <p:nvPicPr>
          <p:cNvPr id="343049" name="Picture 9" descr="oil rainbow"/>
          <p:cNvPicPr>
            <a:picLocks noChangeAspect="1" noChangeArrowheads="1"/>
          </p:cNvPicPr>
          <p:nvPr/>
        </p:nvPicPr>
        <p:blipFill>
          <a:blip r:embed="rId4" cstate="print">
            <a:lum contrast="6000"/>
          </a:blip>
          <a:srcRect/>
          <a:stretch>
            <a:fillRect/>
          </a:stretch>
        </p:blipFill>
        <p:spPr bwMode="auto">
          <a:xfrm>
            <a:off x="381000" y="2590800"/>
            <a:ext cx="1076325" cy="1625600"/>
          </a:xfrm>
          <a:prstGeom prst="rect">
            <a:avLst/>
          </a:prstGeom>
          <a:noFill/>
          <a:ln w="6350">
            <a:solidFill>
              <a:schemeClr val="bg2"/>
            </a:solidFill>
            <a:miter lim="800000"/>
            <a:headEnd/>
            <a:tailEnd/>
          </a:ln>
        </p:spPr>
      </p:pic>
      <p:sp>
        <p:nvSpPr>
          <p:cNvPr id="343050" name="Text Box 10"/>
          <p:cNvSpPr txBox="1">
            <a:spLocks noChangeArrowheads="1"/>
          </p:cNvSpPr>
          <p:nvPr/>
        </p:nvSpPr>
        <p:spPr bwMode="auto">
          <a:xfrm>
            <a:off x="304800" y="1600200"/>
            <a:ext cx="2209800" cy="830997"/>
          </a:xfrm>
          <a:prstGeom prst="rect">
            <a:avLst/>
          </a:prstGeom>
          <a:noFill/>
          <a:ln w="9525">
            <a:noFill/>
            <a:miter lim="800000"/>
            <a:headEnd/>
            <a:tailEnd/>
          </a:ln>
          <a:effectLst/>
        </p:spPr>
        <p:txBody>
          <a:bodyPr>
            <a:spAutoFit/>
          </a:bodyPr>
          <a:lstStyle/>
          <a:p>
            <a:pPr>
              <a:spcBef>
                <a:spcPct val="50000"/>
              </a:spcBef>
            </a:pPr>
            <a:r>
              <a:rPr lang="en-US" sz="1600" dirty="0">
                <a:solidFill>
                  <a:srgbClr val="003399"/>
                </a:solidFill>
                <a:latin typeface="Arial Black" pitchFamily="34" charset="0"/>
              </a:rPr>
              <a:t>Pollutants fall on paved surfaces &amp; lawns…</a:t>
            </a:r>
          </a:p>
        </p:txBody>
      </p:sp>
      <p:sp>
        <p:nvSpPr>
          <p:cNvPr id="343051" name="Text Box 11"/>
          <p:cNvSpPr txBox="1">
            <a:spLocks noChangeArrowheads="1"/>
          </p:cNvSpPr>
          <p:nvPr/>
        </p:nvSpPr>
        <p:spPr bwMode="auto">
          <a:xfrm>
            <a:off x="1524000" y="2743200"/>
            <a:ext cx="1219200" cy="825500"/>
          </a:xfrm>
          <a:prstGeom prst="rect">
            <a:avLst/>
          </a:prstGeom>
          <a:noFill/>
          <a:ln w="9525">
            <a:noFill/>
            <a:miter lim="800000"/>
            <a:headEnd/>
            <a:tailEnd/>
          </a:ln>
          <a:effectLst/>
        </p:spPr>
        <p:txBody>
          <a:bodyPr>
            <a:spAutoFit/>
          </a:bodyPr>
          <a:lstStyle/>
          <a:p>
            <a:pPr>
              <a:spcBef>
                <a:spcPct val="50000"/>
              </a:spcBef>
            </a:pPr>
            <a:r>
              <a:rPr lang="en-US" sz="1600" dirty="0">
                <a:solidFill>
                  <a:srgbClr val="003399"/>
                </a:solidFill>
                <a:latin typeface="Arial Black" pitchFamily="34" charset="0"/>
              </a:rPr>
              <a:t>Dirt, oils, metals, salts</a:t>
            </a:r>
          </a:p>
        </p:txBody>
      </p:sp>
      <p:pic>
        <p:nvPicPr>
          <p:cNvPr id="343052" name="Picture 12" descr="Soil erosion"/>
          <p:cNvPicPr>
            <a:picLocks noChangeAspect="1" noChangeArrowheads="1"/>
          </p:cNvPicPr>
          <p:nvPr/>
        </p:nvPicPr>
        <p:blipFill>
          <a:blip r:embed="rId5" cstate="print">
            <a:lum bright="6000" contrast="6000"/>
          </a:blip>
          <a:srcRect l="15384" r="7692"/>
          <a:stretch>
            <a:fillRect/>
          </a:stretch>
        </p:blipFill>
        <p:spPr bwMode="auto">
          <a:xfrm>
            <a:off x="1371600" y="5334000"/>
            <a:ext cx="1524000" cy="1320800"/>
          </a:xfrm>
          <a:prstGeom prst="rect">
            <a:avLst/>
          </a:prstGeom>
          <a:noFill/>
          <a:ln w="6350">
            <a:solidFill>
              <a:schemeClr val="bg2"/>
            </a:solidFill>
            <a:miter lim="800000"/>
            <a:headEnd/>
            <a:tailEnd/>
          </a:ln>
        </p:spPr>
      </p:pic>
      <p:sp>
        <p:nvSpPr>
          <p:cNvPr id="343053" name="Text Box 13"/>
          <p:cNvSpPr txBox="1">
            <a:spLocks noChangeArrowheads="1"/>
          </p:cNvSpPr>
          <p:nvPr/>
        </p:nvSpPr>
        <p:spPr bwMode="auto">
          <a:xfrm>
            <a:off x="2895600" y="5791200"/>
            <a:ext cx="1752600" cy="825500"/>
          </a:xfrm>
          <a:prstGeom prst="rect">
            <a:avLst/>
          </a:prstGeom>
          <a:noFill/>
          <a:ln w="9525">
            <a:noFill/>
            <a:miter lim="800000"/>
            <a:headEnd/>
            <a:tailEnd/>
          </a:ln>
          <a:effectLst/>
        </p:spPr>
        <p:txBody>
          <a:bodyPr wrap="square">
            <a:spAutoFit/>
          </a:bodyPr>
          <a:lstStyle/>
          <a:p>
            <a:pPr>
              <a:spcBef>
                <a:spcPct val="50000"/>
              </a:spcBef>
            </a:pPr>
            <a:r>
              <a:rPr lang="en-US" sz="1600" dirty="0">
                <a:solidFill>
                  <a:srgbClr val="003399"/>
                </a:solidFill>
                <a:latin typeface="Arial Black" pitchFamily="34" charset="0"/>
              </a:rPr>
              <a:t>Dirt from construction sites</a:t>
            </a:r>
          </a:p>
        </p:txBody>
      </p:sp>
      <p:sp>
        <p:nvSpPr>
          <p:cNvPr id="343054" name="Text Box 14"/>
          <p:cNvSpPr txBox="1">
            <a:spLocks noChangeArrowheads="1"/>
          </p:cNvSpPr>
          <p:nvPr/>
        </p:nvSpPr>
        <p:spPr bwMode="auto">
          <a:xfrm>
            <a:off x="7010400" y="2209800"/>
            <a:ext cx="1905000" cy="830997"/>
          </a:xfrm>
          <a:prstGeom prst="rect">
            <a:avLst/>
          </a:prstGeom>
          <a:noFill/>
          <a:ln w="9525">
            <a:noFill/>
            <a:miter lim="800000"/>
            <a:headEnd/>
            <a:tailEnd/>
          </a:ln>
          <a:effectLst/>
        </p:spPr>
        <p:txBody>
          <a:bodyPr>
            <a:spAutoFit/>
          </a:bodyPr>
          <a:lstStyle/>
          <a:p>
            <a:pPr>
              <a:spcBef>
                <a:spcPct val="50000"/>
              </a:spcBef>
            </a:pPr>
            <a:r>
              <a:rPr lang="en-US" sz="1600" dirty="0">
                <a:solidFill>
                  <a:srgbClr val="003399"/>
                </a:solidFill>
                <a:latin typeface="Arial Black" pitchFamily="34" charset="0"/>
              </a:rPr>
              <a:t>…resulting in water quality problems…</a:t>
            </a:r>
          </a:p>
        </p:txBody>
      </p:sp>
      <p:pic>
        <p:nvPicPr>
          <p:cNvPr id="343055" name="Picture 15" descr="low baseflow downstream"/>
          <p:cNvPicPr>
            <a:picLocks noChangeAspect="1" noChangeArrowheads="1"/>
          </p:cNvPicPr>
          <p:nvPr/>
        </p:nvPicPr>
        <p:blipFill>
          <a:blip r:embed="rId6" cstate="print"/>
          <a:srcRect l="39473" t="8804" r="19760" b="15782"/>
          <a:stretch>
            <a:fillRect/>
          </a:stretch>
        </p:blipFill>
        <p:spPr bwMode="auto">
          <a:xfrm>
            <a:off x="4953000" y="3124200"/>
            <a:ext cx="1479550" cy="2054225"/>
          </a:xfrm>
          <a:prstGeom prst="rect">
            <a:avLst/>
          </a:prstGeom>
          <a:noFill/>
          <a:ln w="9525">
            <a:solidFill>
              <a:schemeClr val="tx1"/>
            </a:solidFill>
            <a:miter lim="800000"/>
            <a:headEnd/>
            <a:tailEnd/>
          </a:ln>
        </p:spPr>
      </p:pic>
      <p:pic>
        <p:nvPicPr>
          <p:cNvPr id="343056" name="Picture 16" descr="2004_0622RHFlood0032"/>
          <p:cNvPicPr>
            <a:picLocks noChangeAspect="1" noChangeArrowheads="1"/>
          </p:cNvPicPr>
          <p:nvPr/>
        </p:nvPicPr>
        <p:blipFill>
          <a:blip r:embed="rId7" cstate="print"/>
          <a:srcRect l="37930" t="9792" r="8633" b="5156"/>
          <a:stretch>
            <a:fillRect/>
          </a:stretch>
        </p:blipFill>
        <p:spPr bwMode="auto">
          <a:xfrm>
            <a:off x="7086600" y="3200400"/>
            <a:ext cx="1851025" cy="2209800"/>
          </a:xfrm>
          <a:prstGeom prst="rect">
            <a:avLst/>
          </a:prstGeom>
          <a:noFill/>
          <a:ln w="9525">
            <a:solidFill>
              <a:schemeClr val="tx1"/>
            </a:solidFill>
            <a:miter lim="800000"/>
            <a:headEnd/>
            <a:tailEnd/>
          </a:ln>
        </p:spPr>
      </p:pic>
      <p:pic>
        <p:nvPicPr>
          <p:cNvPr id="343057" name="Picture 17" descr="Bad_Wetland_Geese"/>
          <p:cNvPicPr>
            <a:picLocks noChangeAspect="1" noChangeArrowheads="1"/>
          </p:cNvPicPr>
          <p:nvPr/>
        </p:nvPicPr>
        <p:blipFill>
          <a:blip r:embed="rId8" cstate="print">
            <a:lum bright="24000" contrast="18000"/>
          </a:blip>
          <a:srcRect/>
          <a:stretch>
            <a:fillRect/>
          </a:stretch>
        </p:blipFill>
        <p:spPr bwMode="auto">
          <a:xfrm>
            <a:off x="228600" y="4267200"/>
            <a:ext cx="1676400" cy="1257300"/>
          </a:xfrm>
          <a:prstGeom prst="rect">
            <a:avLst/>
          </a:prstGeom>
          <a:noFill/>
          <a:ln w="9525">
            <a:solidFill>
              <a:schemeClr val="tx1"/>
            </a:solidFill>
            <a:miter lim="800000"/>
            <a:headEnd/>
            <a:tailEnd/>
          </a:ln>
        </p:spPr>
      </p:pic>
      <p:sp>
        <p:nvSpPr>
          <p:cNvPr id="343058" name="Text Box 18"/>
          <p:cNvSpPr txBox="1">
            <a:spLocks noChangeArrowheads="1"/>
          </p:cNvSpPr>
          <p:nvPr/>
        </p:nvSpPr>
        <p:spPr bwMode="auto">
          <a:xfrm>
            <a:off x="60325" y="5451475"/>
            <a:ext cx="184150" cy="457200"/>
          </a:xfrm>
          <a:prstGeom prst="rect">
            <a:avLst/>
          </a:prstGeom>
          <a:noFill/>
          <a:ln w="9525">
            <a:noFill/>
            <a:miter lim="800000"/>
            <a:headEnd/>
            <a:tailEnd/>
          </a:ln>
          <a:effectLst/>
        </p:spPr>
        <p:txBody>
          <a:bodyPr wrap="none">
            <a:spAutoFit/>
          </a:bodyPr>
          <a:lstStyle/>
          <a:p>
            <a:endParaRPr lang="en-US" sz="2400" i="1">
              <a:solidFill>
                <a:schemeClr val="tx1"/>
              </a:solidFill>
              <a:latin typeface="Times New Roman" pitchFamily="18" charset="0"/>
            </a:endParaRPr>
          </a:p>
        </p:txBody>
      </p:sp>
      <p:sp>
        <p:nvSpPr>
          <p:cNvPr id="343059" name="Text Box 19"/>
          <p:cNvSpPr txBox="1">
            <a:spLocks noChangeArrowheads="1"/>
          </p:cNvSpPr>
          <p:nvPr/>
        </p:nvSpPr>
        <p:spPr bwMode="auto">
          <a:xfrm>
            <a:off x="0" y="5638800"/>
            <a:ext cx="1295400" cy="954107"/>
          </a:xfrm>
          <a:prstGeom prst="rect">
            <a:avLst/>
          </a:prstGeom>
          <a:noFill/>
          <a:ln w="9525">
            <a:noFill/>
            <a:miter lim="800000"/>
            <a:headEnd/>
            <a:tailEnd/>
          </a:ln>
          <a:effectLst/>
        </p:spPr>
        <p:txBody>
          <a:bodyPr>
            <a:spAutoFit/>
          </a:bodyPr>
          <a:lstStyle/>
          <a:p>
            <a:r>
              <a:rPr lang="en-US" sz="1400" dirty="0">
                <a:solidFill>
                  <a:srgbClr val="003399"/>
                </a:solidFill>
                <a:latin typeface="Arial Black" pitchFamily="34" charset="0"/>
              </a:rPr>
              <a:t>Animal waste, fertilizers, pesticides</a:t>
            </a:r>
          </a:p>
        </p:txBody>
      </p:sp>
      <p:sp>
        <p:nvSpPr>
          <p:cNvPr id="343060" name="Rectangle 20"/>
          <p:cNvSpPr>
            <a:spLocks noChangeArrowheads="1"/>
          </p:cNvSpPr>
          <p:nvPr/>
        </p:nvSpPr>
        <p:spPr bwMode="auto">
          <a:xfrm>
            <a:off x="6934200" y="5392738"/>
            <a:ext cx="2209800" cy="1077218"/>
          </a:xfrm>
          <a:prstGeom prst="rect">
            <a:avLst/>
          </a:prstGeom>
          <a:noFill/>
          <a:ln w="9525">
            <a:noFill/>
            <a:miter lim="800000"/>
            <a:headEnd/>
            <a:tailEnd/>
          </a:ln>
          <a:effectLst/>
        </p:spPr>
        <p:txBody>
          <a:bodyPr>
            <a:spAutoFit/>
          </a:bodyPr>
          <a:lstStyle/>
          <a:p>
            <a:r>
              <a:rPr lang="en-US" sz="1600" dirty="0">
                <a:solidFill>
                  <a:srgbClr val="003399"/>
                </a:solidFill>
                <a:latin typeface="Arial Black" pitchFamily="34" charset="0"/>
              </a:rPr>
              <a:t>…and impairment of aesthetic &amp; recreational values</a:t>
            </a:r>
          </a:p>
        </p:txBody>
      </p:sp>
    </p:spTree>
    <p:extLst>
      <p:ext uri="{BB962C8B-B14F-4D97-AF65-F5344CB8AC3E}">
        <p14:creationId xmlns:p14="http://schemas.microsoft.com/office/powerpoint/2010/main" val="1474833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3050"/>
                                        </p:tgtEl>
                                        <p:attrNameLst>
                                          <p:attrName>style.visibility</p:attrName>
                                        </p:attrNameLst>
                                      </p:cBhvr>
                                      <p:to>
                                        <p:strVal val="visible"/>
                                      </p:to>
                                    </p:set>
                                    <p:animEffect transition="in" filter="dissolve">
                                      <p:cBhvr>
                                        <p:cTn id="7" dur="500"/>
                                        <p:tgtEl>
                                          <p:spTgt spid="34305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43049"/>
                                        </p:tgtEl>
                                        <p:attrNameLst>
                                          <p:attrName>style.visibility</p:attrName>
                                        </p:attrNameLst>
                                      </p:cBhvr>
                                      <p:to>
                                        <p:strVal val="visible"/>
                                      </p:to>
                                    </p:set>
                                    <p:animEffect transition="in" filter="dissolve">
                                      <p:cBhvr>
                                        <p:cTn id="11" dur="500"/>
                                        <p:tgtEl>
                                          <p:spTgt spid="343049"/>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43051"/>
                                        </p:tgtEl>
                                        <p:attrNameLst>
                                          <p:attrName>style.visibility</p:attrName>
                                        </p:attrNameLst>
                                      </p:cBhvr>
                                      <p:to>
                                        <p:strVal val="visible"/>
                                      </p:to>
                                    </p:set>
                                    <p:animEffect transition="in" filter="dissolve">
                                      <p:cBhvr>
                                        <p:cTn id="15" dur="500"/>
                                        <p:tgtEl>
                                          <p:spTgt spid="34305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43057"/>
                                        </p:tgtEl>
                                        <p:attrNameLst>
                                          <p:attrName>style.visibility</p:attrName>
                                        </p:attrNameLst>
                                      </p:cBhvr>
                                      <p:to>
                                        <p:strVal val="visible"/>
                                      </p:to>
                                    </p:set>
                                    <p:animEffect transition="in" filter="dissolve">
                                      <p:cBhvr>
                                        <p:cTn id="19" dur="500"/>
                                        <p:tgtEl>
                                          <p:spTgt spid="34305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43059"/>
                                        </p:tgtEl>
                                        <p:attrNameLst>
                                          <p:attrName>style.visibility</p:attrName>
                                        </p:attrNameLst>
                                      </p:cBhvr>
                                      <p:to>
                                        <p:strVal val="visible"/>
                                      </p:to>
                                    </p:set>
                                    <p:animEffect transition="in" filter="dissolve">
                                      <p:cBhvr>
                                        <p:cTn id="23" dur="500"/>
                                        <p:tgtEl>
                                          <p:spTgt spid="343059"/>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43052"/>
                                        </p:tgtEl>
                                        <p:attrNameLst>
                                          <p:attrName>style.visibility</p:attrName>
                                        </p:attrNameLst>
                                      </p:cBhvr>
                                      <p:to>
                                        <p:strVal val="visible"/>
                                      </p:to>
                                    </p:set>
                                    <p:animEffect transition="in" filter="dissolve">
                                      <p:cBhvr>
                                        <p:cTn id="27" dur="500"/>
                                        <p:tgtEl>
                                          <p:spTgt spid="343052"/>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43053"/>
                                        </p:tgtEl>
                                        <p:attrNameLst>
                                          <p:attrName>style.visibility</p:attrName>
                                        </p:attrNameLst>
                                      </p:cBhvr>
                                      <p:to>
                                        <p:strVal val="visible"/>
                                      </p:to>
                                    </p:set>
                                    <p:animEffect transition="in" filter="dissolve">
                                      <p:cBhvr>
                                        <p:cTn id="31" dur="500"/>
                                        <p:tgtEl>
                                          <p:spTgt spid="3430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3043"/>
                                        </p:tgtEl>
                                        <p:attrNameLst>
                                          <p:attrName>style.visibility</p:attrName>
                                        </p:attrNameLst>
                                      </p:cBhvr>
                                      <p:to>
                                        <p:strVal val="visible"/>
                                      </p:to>
                                    </p:set>
                                    <p:animEffect transition="in" filter="wipe(left)">
                                      <p:cBhvr>
                                        <p:cTn id="36" dur="500"/>
                                        <p:tgtEl>
                                          <p:spTgt spid="343043"/>
                                        </p:tgtEl>
                                      </p:cBhvr>
                                    </p:animEffect>
                                  </p:childTnLst>
                                </p:cTn>
                              </p:par>
                            </p:childTnLst>
                          </p:cTn>
                        </p:par>
                        <p:par>
                          <p:cTn id="37" fill="hold">
                            <p:stCondLst>
                              <p:cond delay="500"/>
                            </p:stCondLst>
                            <p:childTnLst>
                              <p:par>
                                <p:cTn id="38" presetID="9" presetClass="entr" presetSubtype="0" fill="hold" grpId="0" nodeType="afterEffect">
                                  <p:stCondLst>
                                    <p:cond delay="0"/>
                                  </p:stCondLst>
                                  <p:childTnLst>
                                    <p:set>
                                      <p:cBhvr>
                                        <p:cTn id="39" dur="1" fill="hold">
                                          <p:stCondLst>
                                            <p:cond delay="0"/>
                                          </p:stCondLst>
                                        </p:cTn>
                                        <p:tgtEl>
                                          <p:spTgt spid="343045"/>
                                        </p:tgtEl>
                                        <p:attrNameLst>
                                          <p:attrName>style.visibility</p:attrName>
                                        </p:attrNameLst>
                                      </p:cBhvr>
                                      <p:to>
                                        <p:strVal val="visible"/>
                                      </p:to>
                                    </p:set>
                                    <p:animEffect transition="in" filter="dissolve">
                                      <p:cBhvr>
                                        <p:cTn id="40" dur="500"/>
                                        <p:tgtEl>
                                          <p:spTgt spid="343045"/>
                                        </p:tgtEl>
                                      </p:cBhvr>
                                    </p:animEffect>
                                  </p:childTnLst>
                                </p:cTn>
                              </p:par>
                            </p:childTnLst>
                          </p:cTn>
                        </p:par>
                        <p:par>
                          <p:cTn id="41" fill="hold">
                            <p:stCondLst>
                              <p:cond delay="1000"/>
                            </p:stCondLst>
                            <p:childTnLst>
                              <p:par>
                                <p:cTn id="42" presetID="9" presetClass="entr" presetSubtype="0" fill="hold" nodeType="afterEffect">
                                  <p:stCondLst>
                                    <p:cond delay="0"/>
                                  </p:stCondLst>
                                  <p:childTnLst>
                                    <p:set>
                                      <p:cBhvr>
                                        <p:cTn id="43" dur="1" fill="hold">
                                          <p:stCondLst>
                                            <p:cond delay="0"/>
                                          </p:stCondLst>
                                        </p:cTn>
                                        <p:tgtEl>
                                          <p:spTgt spid="343044"/>
                                        </p:tgtEl>
                                        <p:attrNameLst>
                                          <p:attrName>style.visibility</p:attrName>
                                        </p:attrNameLst>
                                      </p:cBhvr>
                                      <p:to>
                                        <p:strVal val="visible"/>
                                      </p:to>
                                    </p:set>
                                    <p:animEffect transition="in" filter="dissolve">
                                      <p:cBhvr>
                                        <p:cTn id="44" dur="500"/>
                                        <p:tgtEl>
                                          <p:spTgt spid="34304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43046"/>
                                        </p:tgtEl>
                                        <p:attrNameLst>
                                          <p:attrName>style.visibility</p:attrName>
                                        </p:attrNameLst>
                                      </p:cBhvr>
                                      <p:to>
                                        <p:strVal val="visible"/>
                                      </p:to>
                                    </p:set>
                                    <p:animEffect transition="in" filter="wipe(left)">
                                      <p:cBhvr>
                                        <p:cTn id="49" dur="500"/>
                                        <p:tgtEl>
                                          <p:spTgt spid="343046"/>
                                        </p:tgtEl>
                                      </p:cBhvr>
                                    </p:animEffect>
                                  </p:child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343048"/>
                                        </p:tgtEl>
                                        <p:attrNameLst>
                                          <p:attrName>style.visibility</p:attrName>
                                        </p:attrNameLst>
                                      </p:cBhvr>
                                      <p:to>
                                        <p:strVal val="visible"/>
                                      </p:to>
                                    </p:set>
                                    <p:animEffect transition="in" filter="dissolve">
                                      <p:cBhvr>
                                        <p:cTn id="53" dur="500"/>
                                        <p:tgtEl>
                                          <p:spTgt spid="343048"/>
                                        </p:tgtEl>
                                      </p:cBhvr>
                                    </p:animEffect>
                                  </p:childTnLst>
                                </p:cTn>
                              </p:par>
                            </p:childTnLst>
                          </p:cTn>
                        </p:par>
                        <p:par>
                          <p:cTn id="54" fill="hold">
                            <p:stCondLst>
                              <p:cond delay="1000"/>
                            </p:stCondLst>
                            <p:childTnLst>
                              <p:par>
                                <p:cTn id="55" presetID="9" presetClass="entr" presetSubtype="0" fill="hold" nodeType="afterEffect">
                                  <p:stCondLst>
                                    <p:cond delay="0"/>
                                  </p:stCondLst>
                                  <p:childTnLst>
                                    <p:set>
                                      <p:cBhvr>
                                        <p:cTn id="56" dur="1" fill="hold">
                                          <p:stCondLst>
                                            <p:cond delay="0"/>
                                          </p:stCondLst>
                                        </p:cTn>
                                        <p:tgtEl>
                                          <p:spTgt spid="343055"/>
                                        </p:tgtEl>
                                        <p:attrNameLst>
                                          <p:attrName>style.visibility</p:attrName>
                                        </p:attrNameLst>
                                      </p:cBhvr>
                                      <p:to>
                                        <p:strVal val="visible"/>
                                      </p:to>
                                    </p:set>
                                    <p:animEffect transition="in" filter="dissolve">
                                      <p:cBhvr>
                                        <p:cTn id="57" dur="500"/>
                                        <p:tgtEl>
                                          <p:spTgt spid="34305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43047"/>
                                        </p:tgtEl>
                                        <p:attrNameLst>
                                          <p:attrName>style.visibility</p:attrName>
                                        </p:attrNameLst>
                                      </p:cBhvr>
                                      <p:to>
                                        <p:strVal val="visible"/>
                                      </p:to>
                                    </p:set>
                                    <p:animEffect transition="in" filter="wipe(left)">
                                      <p:cBhvr>
                                        <p:cTn id="62" dur="500"/>
                                        <p:tgtEl>
                                          <p:spTgt spid="343047"/>
                                        </p:tgtEl>
                                      </p:cBhvr>
                                    </p:animEffec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343054"/>
                                        </p:tgtEl>
                                        <p:attrNameLst>
                                          <p:attrName>style.visibility</p:attrName>
                                        </p:attrNameLst>
                                      </p:cBhvr>
                                      <p:to>
                                        <p:strVal val="visible"/>
                                      </p:to>
                                    </p:set>
                                    <p:animEffect transition="in" filter="dissolve">
                                      <p:cBhvr>
                                        <p:cTn id="66" dur="500"/>
                                        <p:tgtEl>
                                          <p:spTgt spid="343054"/>
                                        </p:tgtEl>
                                      </p:cBhvr>
                                    </p:animEffect>
                                  </p:childTnLst>
                                </p:cTn>
                              </p:par>
                            </p:childTnLst>
                          </p:cTn>
                        </p:par>
                        <p:par>
                          <p:cTn id="67" fill="hold">
                            <p:stCondLst>
                              <p:cond delay="1000"/>
                            </p:stCondLst>
                            <p:childTnLst>
                              <p:par>
                                <p:cTn id="68" presetID="9" presetClass="entr" presetSubtype="0" fill="hold" nodeType="afterEffect">
                                  <p:stCondLst>
                                    <p:cond delay="0"/>
                                  </p:stCondLst>
                                  <p:childTnLst>
                                    <p:set>
                                      <p:cBhvr>
                                        <p:cTn id="69" dur="1" fill="hold">
                                          <p:stCondLst>
                                            <p:cond delay="0"/>
                                          </p:stCondLst>
                                        </p:cTn>
                                        <p:tgtEl>
                                          <p:spTgt spid="343056"/>
                                        </p:tgtEl>
                                        <p:attrNameLst>
                                          <p:attrName>style.visibility</p:attrName>
                                        </p:attrNameLst>
                                      </p:cBhvr>
                                      <p:to>
                                        <p:strVal val="visible"/>
                                      </p:to>
                                    </p:set>
                                    <p:animEffect transition="in" filter="dissolve">
                                      <p:cBhvr>
                                        <p:cTn id="70" dur="500"/>
                                        <p:tgtEl>
                                          <p:spTgt spid="343056"/>
                                        </p:tgtEl>
                                      </p:cBhvr>
                                    </p:animEffect>
                                  </p:childTnLst>
                                </p:cTn>
                              </p:par>
                            </p:childTnLst>
                          </p:cTn>
                        </p:par>
                        <p:par>
                          <p:cTn id="71" fill="hold">
                            <p:stCondLst>
                              <p:cond delay="1500"/>
                            </p:stCondLst>
                            <p:childTnLst>
                              <p:par>
                                <p:cTn id="72" presetID="9" presetClass="entr" presetSubtype="0" fill="hold" grpId="0" nodeType="afterEffect">
                                  <p:stCondLst>
                                    <p:cond delay="0"/>
                                  </p:stCondLst>
                                  <p:childTnLst>
                                    <p:set>
                                      <p:cBhvr>
                                        <p:cTn id="73" dur="1" fill="hold">
                                          <p:stCondLst>
                                            <p:cond delay="0"/>
                                          </p:stCondLst>
                                        </p:cTn>
                                        <p:tgtEl>
                                          <p:spTgt spid="343060"/>
                                        </p:tgtEl>
                                        <p:attrNameLst>
                                          <p:attrName>style.visibility</p:attrName>
                                        </p:attrNameLst>
                                      </p:cBhvr>
                                      <p:to>
                                        <p:strVal val="visible"/>
                                      </p:to>
                                    </p:set>
                                    <p:animEffect transition="in" filter="dissolve">
                                      <p:cBhvr>
                                        <p:cTn id="74" dur="500"/>
                                        <p:tgtEl>
                                          <p:spTgt spid="343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3" grpId="0" animBg="1"/>
      <p:bldP spid="343045" grpId="0" autoUpdateAnimBg="0"/>
      <p:bldP spid="343046" grpId="0" animBg="1"/>
      <p:bldP spid="343047" grpId="0" animBg="1"/>
      <p:bldP spid="343048" grpId="0" autoUpdateAnimBg="0"/>
      <p:bldP spid="343050" grpId="0" autoUpdateAnimBg="0"/>
      <p:bldP spid="343051" grpId="0" autoUpdateAnimBg="0"/>
      <p:bldP spid="343053" grpId="0" autoUpdateAnimBg="0"/>
      <p:bldP spid="343054" grpId="0" autoUpdateAnimBg="0"/>
      <p:bldP spid="343059" grpId="0" autoUpdateAnimBg="0"/>
      <p:bldP spid="34306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100-0008_IMG"/>
          <p:cNvPicPr>
            <a:picLocks noChangeAspect="1" noChangeArrowheads="1"/>
          </p:cNvPicPr>
          <p:nvPr/>
        </p:nvPicPr>
        <p:blipFill>
          <a:blip r:embed="rId3" cstate="print"/>
          <a:srcRect/>
          <a:stretch>
            <a:fillRect/>
          </a:stretch>
        </p:blipFill>
        <p:spPr bwMode="auto">
          <a:xfrm>
            <a:off x="5105400" y="457200"/>
            <a:ext cx="3505200" cy="2628900"/>
          </a:xfrm>
          <a:prstGeom prst="rect">
            <a:avLst/>
          </a:prstGeom>
          <a:noFill/>
        </p:spPr>
      </p:pic>
      <p:pic>
        <p:nvPicPr>
          <p:cNvPr id="345091" name="Picture 3" descr="Bad_Wetland_Geese copy"/>
          <p:cNvPicPr>
            <a:picLocks noChangeAspect="1" noChangeArrowheads="1"/>
          </p:cNvPicPr>
          <p:nvPr/>
        </p:nvPicPr>
        <p:blipFill>
          <a:blip r:embed="rId4" cstate="print">
            <a:lum bright="12000" contrast="18000"/>
          </a:blip>
          <a:srcRect l="6250" b="8333"/>
          <a:stretch>
            <a:fillRect/>
          </a:stretch>
        </p:blipFill>
        <p:spPr bwMode="auto">
          <a:xfrm>
            <a:off x="4648200" y="3505200"/>
            <a:ext cx="4038600" cy="2962275"/>
          </a:xfrm>
          <a:prstGeom prst="rect">
            <a:avLst/>
          </a:prstGeom>
          <a:noFill/>
        </p:spPr>
      </p:pic>
      <p:pic>
        <p:nvPicPr>
          <p:cNvPr id="345092" name="Picture 4" descr="low baseflow downstream"/>
          <p:cNvPicPr>
            <a:picLocks noChangeAspect="1" noChangeArrowheads="1"/>
          </p:cNvPicPr>
          <p:nvPr/>
        </p:nvPicPr>
        <p:blipFill>
          <a:blip r:embed="rId5" cstate="print"/>
          <a:srcRect/>
          <a:stretch>
            <a:fillRect/>
          </a:stretch>
        </p:blipFill>
        <p:spPr bwMode="auto">
          <a:xfrm>
            <a:off x="431800" y="304800"/>
            <a:ext cx="3835400" cy="2876550"/>
          </a:xfrm>
          <a:prstGeom prst="rect">
            <a:avLst/>
          </a:prstGeom>
          <a:noFill/>
        </p:spPr>
      </p:pic>
      <p:sp>
        <p:nvSpPr>
          <p:cNvPr id="345093" name="Text Box 5"/>
          <p:cNvSpPr txBox="1">
            <a:spLocks noChangeArrowheads="1"/>
          </p:cNvSpPr>
          <p:nvPr/>
        </p:nvSpPr>
        <p:spPr bwMode="auto">
          <a:xfrm>
            <a:off x="762000" y="2057400"/>
            <a:ext cx="3352800" cy="1200329"/>
          </a:xfrm>
          <a:prstGeom prst="rect">
            <a:avLst/>
          </a:prstGeom>
          <a:noFill/>
          <a:ln w="9525">
            <a:noFill/>
            <a:miter lim="800000"/>
            <a:headEnd/>
            <a:tailEnd/>
          </a:ln>
          <a:effectLst/>
        </p:spPr>
        <p:txBody>
          <a:bodyPr wrap="square">
            <a:spAutoFit/>
          </a:bodyPr>
          <a:lstStyle/>
          <a:p>
            <a:pPr algn="r"/>
            <a:r>
              <a:rPr lang="en-US" sz="2400" dirty="0">
                <a:solidFill>
                  <a:srgbClr val="FFFFFF"/>
                </a:solidFill>
                <a:latin typeface="Arial Black" pitchFamily="34" charset="0"/>
              </a:rPr>
              <a:t>The many faces of </a:t>
            </a:r>
          </a:p>
          <a:p>
            <a:pPr algn="r"/>
            <a:r>
              <a:rPr lang="en-US" sz="2400" dirty="0">
                <a:solidFill>
                  <a:srgbClr val="FFFFFF"/>
                </a:solidFill>
                <a:latin typeface="Arial Black" pitchFamily="34" charset="0"/>
              </a:rPr>
              <a:t>stormwater pollution…</a:t>
            </a:r>
          </a:p>
        </p:txBody>
      </p:sp>
      <p:pic>
        <p:nvPicPr>
          <p:cNvPr id="345094" name="Picture 6" descr="oil rainbow"/>
          <p:cNvPicPr>
            <a:picLocks noChangeAspect="1" noChangeArrowheads="1"/>
          </p:cNvPicPr>
          <p:nvPr/>
        </p:nvPicPr>
        <p:blipFill>
          <a:blip r:embed="rId6" cstate="print"/>
          <a:srcRect/>
          <a:stretch>
            <a:fillRect/>
          </a:stretch>
        </p:blipFill>
        <p:spPr bwMode="auto">
          <a:xfrm>
            <a:off x="1066800" y="3276600"/>
            <a:ext cx="2787650" cy="3403600"/>
          </a:xfrm>
          <a:prstGeom prst="rect">
            <a:avLst/>
          </a:prstGeom>
          <a:noFill/>
          <a:ln w="6350">
            <a:noFill/>
            <a:miter lim="800000"/>
            <a:headEnd/>
            <a:tailEnd/>
          </a:ln>
        </p:spPr>
      </p:pic>
      <p:sp>
        <p:nvSpPr>
          <p:cNvPr id="345095" name="Text Box 7"/>
          <p:cNvSpPr txBox="1">
            <a:spLocks noChangeArrowheads="1"/>
          </p:cNvSpPr>
          <p:nvPr/>
        </p:nvSpPr>
        <p:spPr bwMode="auto">
          <a:xfrm>
            <a:off x="1143000" y="3886200"/>
            <a:ext cx="2665923" cy="830997"/>
          </a:xfrm>
          <a:prstGeom prst="rect">
            <a:avLst/>
          </a:prstGeom>
          <a:noFill/>
          <a:ln w="9525">
            <a:noFill/>
            <a:miter lim="800000"/>
            <a:headEnd/>
            <a:tailEnd/>
          </a:ln>
          <a:effectLst/>
        </p:spPr>
        <p:txBody>
          <a:bodyPr wrap="none">
            <a:spAutoFit/>
          </a:bodyPr>
          <a:lstStyle/>
          <a:p>
            <a:r>
              <a:rPr lang="en-US" sz="2400" dirty="0">
                <a:solidFill>
                  <a:schemeClr val="tx1"/>
                </a:solidFill>
                <a:latin typeface="Arial Black" pitchFamily="34" charset="0"/>
              </a:rPr>
              <a:t>Grease, oils &amp; </a:t>
            </a:r>
          </a:p>
          <a:p>
            <a:r>
              <a:rPr lang="en-US" sz="2400" dirty="0">
                <a:solidFill>
                  <a:schemeClr val="tx1"/>
                </a:solidFill>
                <a:latin typeface="Arial Black" pitchFamily="34" charset="0"/>
              </a:rPr>
              <a:t>metals</a:t>
            </a:r>
          </a:p>
        </p:txBody>
      </p:sp>
      <p:sp>
        <p:nvSpPr>
          <p:cNvPr id="345096" name="Text Box 8"/>
          <p:cNvSpPr txBox="1">
            <a:spLocks noChangeArrowheads="1"/>
          </p:cNvSpPr>
          <p:nvPr/>
        </p:nvSpPr>
        <p:spPr bwMode="auto">
          <a:xfrm>
            <a:off x="5410200" y="2209800"/>
            <a:ext cx="3048000" cy="830997"/>
          </a:xfrm>
          <a:prstGeom prst="rect">
            <a:avLst/>
          </a:prstGeom>
          <a:noFill/>
          <a:ln w="9525">
            <a:noFill/>
            <a:miter lim="800000"/>
            <a:headEnd/>
            <a:tailEnd/>
          </a:ln>
          <a:effectLst/>
        </p:spPr>
        <p:txBody>
          <a:bodyPr>
            <a:spAutoFit/>
          </a:bodyPr>
          <a:lstStyle/>
          <a:p>
            <a:pPr algn="r"/>
            <a:r>
              <a:rPr lang="en-US" sz="2400" dirty="0">
                <a:solidFill>
                  <a:srgbClr val="FFFFFF"/>
                </a:solidFill>
                <a:latin typeface="Arial Black" pitchFamily="34" charset="0"/>
              </a:rPr>
              <a:t>Erosion &amp; sedimentation</a:t>
            </a:r>
          </a:p>
        </p:txBody>
      </p:sp>
      <p:sp>
        <p:nvSpPr>
          <p:cNvPr id="345097" name="Text Box 9"/>
          <p:cNvSpPr txBox="1">
            <a:spLocks noChangeArrowheads="1"/>
          </p:cNvSpPr>
          <p:nvPr/>
        </p:nvSpPr>
        <p:spPr bwMode="auto">
          <a:xfrm>
            <a:off x="4953000" y="3962400"/>
            <a:ext cx="3613040" cy="461665"/>
          </a:xfrm>
          <a:prstGeom prst="rect">
            <a:avLst/>
          </a:prstGeom>
          <a:noFill/>
          <a:ln w="9525">
            <a:noFill/>
            <a:miter lim="800000"/>
            <a:headEnd/>
            <a:tailEnd/>
          </a:ln>
          <a:effectLst/>
        </p:spPr>
        <p:txBody>
          <a:bodyPr wrap="none">
            <a:spAutoFit/>
          </a:bodyPr>
          <a:lstStyle/>
          <a:p>
            <a:r>
              <a:rPr lang="en-US" sz="2400" dirty="0">
                <a:solidFill>
                  <a:srgbClr val="FFFFFF"/>
                </a:solidFill>
                <a:latin typeface="Arial Black" pitchFamily="34" charset="0"/>
              </a:rPr>
              <a:t>Bacteria &amp; nutrients</a:t>
            </a:r>
          </a:p>
        </p:txBody>
      </p:sp>
    </p:spTree>
    <p:extLst>
      <p:ext uri="{BB962C8B-B14F-4D97-AF65-F5344CB8AC3E}">
        <p14:creationId xmlns:p14="http://schemas.microsoft.com/office/powerpoint/2010/main" val="282774059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229" y="1202645"/>
            <a:ext cx="2421294" cy="703490"/>
          </a:xfrm>
        </p:spPr>
        <p:txBody>
          <a:bodyPr>
            <a:noAutofit/>
          </a:bodyPr>
          <a:lstStyle/>
          <a:p>
            <a:r>
              <a:rPr lang="en-US" sz="3600" b="1" dirty="0">
                <a:latin typeface="Gotham" panose="02000804030000020004" pitchFamily="50" charset="0"/>
              </a:rPr>
              <a:t>MISSION</a:t>
            </a:r>
          </a:p>
        </p:txBody>
      </p:sp>
      <p:sp>
        <p:nvSpPr>
          <p:cNvPr id="3" name="Content Placeholder 2"/>
          <p:cNvSpPr>
            <a:spLocks noGrp="1"/>
          </p:cNvSpPr>
          <p:nvPr>
            <p:ph idx="1"/>
          </p:nvPr>
        </p:nvSpPr>
        <p:spPr>
          <a:xfrm>
            <a:off x="1358179" y="1834584"/>
            <a:ext cx="3914006" cy="883295"/>
          </a:xfrm>
        </p:spPr>
        <p:txBody>
          <a:bodyPr>
            <a:normAutofit fontScale="62500" lnSpcReduction="20000"/>
          </a:bodyPr>
          <a:lstStyle/>
          <a:p>
            <a:pPr marL="0" indent="0">
              <a:buNone/>
            </a:pPr>
            <a:r>
              <a:rPr lang="en-US" i="1" dirty="0">
                <a:solidFill>
                  <a:schemeClr val="bg2"/>
                </a:solidFill>
                <a:latin typeface="Gotham" panose="02000804030000020004" pitchFamily="50" charset="0"/>
                <a:cs typeface="Arial" panose="020B0604020202020204" pitchFamily="34" charset="0"/>
              </a:rPr>
              <a:t>To protect, enhance, and celebrate the Clinton River, its watershed, and Lake St. Clair</a:t>
            </a:r>
          </a:p>
          <a:p>
            <a:pPr marL="0" indent="0">
              <a:buNone/>
            </a:pPr>
            <a:endParaRPr lang="en-US" dirty="0"/>
          </a:p>
        </p:txBody>
      </p:sp>
      <p:pic>
        <p:nvPicPr>
          <p:cNvPr id="4" name="Picture 2" descr="Stream Buf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473" y="1131094"/>
            <a:ext cx="3280877" cy="4579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CL CLINTON RIVER 01-18-09_19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806461"/>
            <a:ext cx="4353897" cy="2904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3921579" y="5568401"/>
            <a:ext cx="1329612" cy="230832"/>
          </a:xfrm>
          <a:prstGeom prst="rect">
            <a:avLst/>
          </a:prstGeom>
          <a:noFill/>
        </p:spPr>
        <p:txBody>
          <a:bodyPr wrap="square" rtlCol="0">
            <a:spAutoFit/>
          </a:bodyPr>
          <a:lstStyle/>
          <a:p>
            <a:pPr defTabSz="685800" fontAlgn="auto">
              <a:spcBef>
                <a:spcPts val="0"/>
              </a:spcBef>
              <a:spcAft>
                <a:spcPts val="0"/>
              </a:spcAft>
              <a:defRPr/>
            </a:pPr>
            <a:r>
              <a:rPr lang="en-US" sz="900" i="1" kern="0" dirty="0">
                <a:solidFill>
                  <a:prstClr val="black"/>
                </a:solidFill>
                <a:latin typeface="Tw Cen MT Condensed" panose="020B0606020104020203" pitchFamily="34" charset="0"/>
              </a:rPr>
              <a:t>Photos by: John </a:t>
            </a:r>
            <a:r>
              <a:rPr lang="en-US" sz="900" i="1" kern="0" dirty="0" err="1">
                <a:solidFill>
                  <a:prstClr val="black"/>
                </a:solidFill>
                <a:latin typeface="Tw Cen MT Condensed" panose="020B0606020104020203" pitchFamily="34" charset="0"/>
              </a:rPr>
              <a:t>Meyland</a:t>
            </a:r>
            <a:endParaRPr lang="en-US" sz="900" i="1" kern="0" dirty="0">
              <a:solidFill>
                <a:prstClr val="black"/>
              </a:solidFill>
              <a:latin typeface="Tw Cen MT Condensed" panose="020B0606020104020203" pitchFamily="34" charset="0"/>
            </a:endParaRPr>
          </a:p>
        </p:txBody>
      </p:sp>
      <p:pic>
        <p:nvPicPr>
          <p:cNvPr id="11" name="Picture 1034" descr="CRWC Logo">
            <a:extLst>
              <a:ext uri="{FF2B5EF4-FFF2-40B4-BE49-F238E27FC236}">
                <a16:creationId xmlns:a16="http://schemas.microsoft.com/office/drawing/2014/main" id="{65766F0C-26EE-4F7C-9B10-5DEA7E45E695}"/>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77009" y="1834584"/>
            <a:ext cx="1121044" cy="769466"/>
          </a:xfrm>
          <a:prstGeom prst="rect">
            <a:avLst/>
          </a:prstGeom>
          <a:noFill/>
        </p:spPr>
      </p:pic>
      <p:sp>
        <p:nvSpPr>
          <p:cNvPr id="12" name="Rectangle 2">
            <a:extLst>
              <a:ext uri="{FF2B5EF4-FFF2-40B4-BE49-F238E27FC236}">
                <a16:creationId xmlns:a16="http://schemas.microsoft.com/office/drawing/2014/main" id="{EB7DDB05-9545-41CF-B572-6D09474E80EB}"/>
              </a:ext>
            </a:extLst>
          </p:cNvPr>
          <p:cNvSpPr txBox="1">
            <a:spLocks noChangeArrowheads="1"/>
          </p:cNvSpPr>
          <p:nvPr/>
        </p:nvSpPr>
        <p:spPr>
          <a:xfrm>
            <a:off x="277009" y="140593"/>
            <a:ext cx="8686800" cy="1605409"/>
          </a:xfrm>
          <a:prstGeom prst="rect">
            <a:avLst/>
          </a:prstGeom>
        </p:spPr>
        <p:txBody>
          <a:bodyPr/>
          <a:lstStyle>
            <a:lvl1pPr algn="ctr" rtl="0" fontAlgn="base">
              <a:spcBef>
                <a:spcPct val="0"/>
              </a:spcBef>
              <a:spcAft>
                <a:spcPct val="0"/>
              </a:spcAft>
              <a:defRPr sz="4400">
                <a:solidFill>
                  <a:schemeClr val="bg2"/>
                </a:solidFill>
                <a:latin typeface="+mj-lt"/>
                <a:ea typeface="+mj-ea"/>
                <a:cs typeface="+mj-cs"/>
              </a:defRPr>
            </a:lvl1pPr>
            <a:lvl2pPr algn="ctr" rtl="0" fontAlgn="base">
              <a:spcBef>
                <a:spcPct val="0"/>
              </a:spcBef>
              <a:spcAft>
                <a:spcPct val="0"/>
              </a:spcAft>
              <a:defRPr sz="4400">
                <a:solidFill>
                  <a:schemeClr val="bg2"/>
                </a:solidFill>
                <a:latin typeface="Times New Roman" pitchFamily="18" charset="0"/>
              </a:defRPr>
            </a:lvl2pPr>
            <a:lvl3pPr algn="ctr" rtl="0" fontAlgn="base">
              <a:spcBef>
                <a:spcPct val="0"/>
              </a:spcBef>
              <a:spcAft>
                <a:spcPct val="0"/>
              </a:spcAft>
              <a:defRPr sz="4400">
                <a:solidFill>
                  <a:schemeClr val="bg2"/>
                </a:solidFill>
                <a:latin typeface="Times New Roman" pitchFamily="18" charset="0"/>
              </a:defRPr>
            </a:lvl3pPr>
            <a:lvl4pPr algn="ctr" rtl="0" fontAlgn="base">
              <a:spcBef>
                <a:spcPct val="0"/>
              </a:spcBef>
              <a:spcAft>
                <a:spcPct val="0"/>
              </a:spcAft>
              <a:defRPr sz="4400">
                <a:solidFill>
                  <a:schemeClr val="bg2"/>
                </a:solidFill>
                <a:latin typeface="Times New Roman" pitchFamily="18" charset="0"/>
              </a:defRPr>
            </a:lvl4pPr>
            <a:lvl5pPr algn="ctr" rtl="0" fontAlgn="base">
              <a:spcBef>
                <a:spcPct val="0"/>
              </a:spcBef>
              <a:spcAft>
                <a:spcPct val="0"/>
              </a:spcAft>
              <a:defRPr sz="4400">
                <a:solidFill>
                  <a:schemeClr val="bg2"/>
                </a:solidFill>
                <a:latin typeface="Times New Roman" pitchFamily="18" charset="0"/>
              </a:defRPr>
            </a:lvl5pPr>
            <a:lvl6pPr marL="457200" algn="ctr" rtl="0" fontAlgn="base">
              <a:spcBef>
                <a:spcPct val="0"/>
              </a:spcBef>
              <a:spcAft>
                <a:spcPct val="0"/>
              </a:spcAft>
              <a:defRPr sz="4400">
                <a:solidFill>
                  <a:schemeClr val="bg2"/>
                </a:solidFill>
                <a:latin typeface="Times New Roman" pitchFamily="18" charset="0"/>
              </a:defRPr>
            </a:lvl6pPr>
            <a:lvl7pPr marL="914400" algn="ctr" rtl="0" fontAlgn="base">
              <a:spcBef>
                <a:spcPct val="0"/>
              </a:spcBef>
              <a:spcAft>
                <a:spcPct val="0"/>
              </a:spcAft>
              <a:defRPr sz="4400">
                <a:solidFill>
                  <a:schemeClr val="bg2"/>
                </a:solidFill>
                <a:latin typeface="Times New Roman" pitchFamily="18" charset="0"/>
              </a:defRPr>
            </a:lvl7pPr>
            <a:lvl8pPr marL="1371600" algn="ctr" rtl="0" fontAlgn="base">
              <a:spcBef>
                <a:spcPct val="0"/>
              </a:spcBef>
              <a:spcAft>
                <a:spcPct val="0"/>
              </a:spcAft>
              <a:defRPr sz="4400">
                <a:solidFill>
                  <a:schemeClr val="bg2"/>
                </a:solidFill>
                <a:latin typeface="Times New Roman" pitchFamily="18" charset="0"/>
              </a:defRPr>
            </a:lvl8pPr>
            <a:lvl9pPr marL="1828800" algn="ctr" rtl="0" fontAlgn="base">
              <a:spcBef>
                <a:spcPct val="0"/>
              </a:spcBef>
              <a:spcAft>
                <a:spcPct val="0"/>
              </a:spcAft>
              <a:defRPr sz="4400">
                <a:solidFill>
                  <a:schemeClr val="bg2"/>
                </a:solidFill>
                <a:latin typeface="Times New Roman" pitchFamily="18" charset="0"/>
              </a:defRPr>
            </a:lvl9pPr>
          </a:lstStyle>
          <a:p>
            <a:r>
              <a:rPr lang="en-US" sz="4000" kern="0" dirty="0">
                <a:effectLst>
                  <a:glow rad="228600">
                    <a:srgbClr val="AAF2FC"/>
                  </a:glow>
                </a:effectLst>
                <a:latin typeface="Gotham" panose="02000804030000020004" pitchFamily="50" charset="0"/>
              </a:rPr>
              <a:t>Clinton River Watershed Council</a:t>
            </a:r>
          </a:p>
        </p:txBody>
      </p:sp>
      <p:sp>
        <p:nvSpPr>
          <p:cNvPr id="9" name="Content Placeholder 2">
            <a:extLst>
              <a:ext uri="{FF2B5EF4-FFF2-40B4-BE49-F238E27FC236}">
                <a16:creationId xmlns:a16="http://schemas.microsoft.com/office/drawing/2014/main" id="{90ED9946-E75E-4067-8FBD-3DAB18EEC6F4}"/>
              </a:ext>
            </a:extLst>
          </p:cNvPr>
          <p:cNvSpPr txBox="1">
            <a:spLocks/>
          </p:cNvSpPr>
          <p:nvPr/>
        </p:nvSpPr>
        <p:spPr>
          <a:xfrm>
            <a:off x="263028" y="2628631"/>
            <a:ext cx="5410200" cy="3728907"/>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150000"/>
              </a:lnSpc>
            </a:pPr>
            <a:r>
              <a:rPr lang="en-US" sz="1800" kern="0" dirty="0">
                <a:solidFill>
                  <a:schemeClr val="bg2"/>
                </a:solidFill>
                <a:highlight>
                  <a:srgbClr val="C0C0C0"/>
                </a:highlight>
                <a:latin typeface="Gotham" panose="02000804030000020004" pitchFamily="50" charset="0"/>
              </a:rPr>
              <a:t>Non-profit organization</a:t>
            </a:r>
          </a:p>
          <a:p>
            <a:pPr>
              <a:lnSpc>
                <a:spcPct val="150000"/>
              </a:lnSpc>
            </a:pPr>
            <a:r>
              <a:rPr lang="en-US" sz="1800" kern="0" dirty="0">
                <a:solidFill>
                  <a:schemeClr val="bg2"/>
                </a:solidFill>
                <a:highlight>
                  <a:srgbClr val="C0C0C0"/>
                </a:highlight>
                <a:latin typeface="Gotham" panose="02000804030000020004" pitchFamily="50" charset="0"/>
              </a:rPr>
              <a:t>Supported by grants, individual membership, community membership, donations</a:t>
            </a:r>
          </a:p>
          <a:p>
            <a:pPr>
              <a:lnSpc>
                <a:spcPct val="150000"/>
              </a:lnSpc>
            </a:pPr>
            <a:r>
              <a:rPr lang="en-US" sz="1800" kern="0" dirty="0">
                <a:solidFill>
                  <a:schemeClr val="bg2"/>
                </a:solidFill>
                <a:highlight>
                  <a:srgbClr val="C0C0C0"/>
                </a:highlight>
                <a:latin typeface="Gotham" panose="02000804030000020004" pitchFamily="50" charset="0"/>
              </a:rPr>
              <a:t>Education</a:t>
            </a:r>
          </a:p>
          <a:p>
            <a:pPr>
              <a:lnSpc>
                <a:spcPct val="150000"/>
              </a:lnSpc>
            </a:pPr>
            <a:r>
              <a:rPr lang="en-US" sz="1800" kern="0" dirty="0">
                <a:solidFill>
                  <a:schemeClr val="bg2"/>
                </a:solidFill>
                <a:highlight>
                  <a:srgbClr val="C0C0C0"/>
                </a:highlight>
                <a:latin typeface="Gotham" panose="02000804030000020004" pitchFamily="50" charset="0"/>
              </a:rPr>
              <a:t>Stewardship</a:t>
            </a:r>
          </a:p>
          <a:p>
            <a:pPr>
              <a:lnSpc>
                <a:spcPct val="150000"/>
              </a:lnSpc>
            </a:pPr>
            <a:r>
              <a:rPr lang="en-US" sz="1800" kern="0" dirty="0">
                <a:solidFill>
                  <a:schemeClr val="bg2"/>
                </a:solidFill>
                <a:highlight>
                  <a:srgbClr val="C0C0C0"/>
                </a:highlight>
                <a:latin typeface="Gotham" panose="02000804030000020004" pitchFamily="50" charset="0"/>
              </a:rPr>
              <a:t>Watershed management</a:t>
            </a:r>
          </a:p>
        </p:txBody>
      </p:sp>
    </p:spTree>
    <p:extLst>
      <p:ext uri="{BB962C8B-B14F-4D97-AF65-F5344CB8AC3E}">
        <p14:creationId xmlns:p14="http://schemas.microsoft.com/office/powerpoint/2010/main" val="3971864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35"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style.rotation</p:attrName>
                                        </p:attrNameLst>
                                      </p:cBhvr>
                                      <p:tavLst>
                                        <p:tav tm="0">
                                          <p:val>
                                            <p:fltVal val="720"/>
                                          </p:val>
                                        </p:tav>
                                        <p:tav tm="100000">
                                          <p:val>
                                            <p:fltVal val="0"/>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685800" y="152400"/>
            <a:ext cx="7772400" cy="1143000"/>
          </a:xfrm>
          <a:noFill/>
        </p:spPr>
        <p:txBody>
          <a:bodyPr anchorCtr="1"/>
          <a:lstStyle/>
          <a:p>
            <a:r>
              <a:rPr lang="en-US" sz="4800" dirty="0">
                <a:effectLst>
                  <a:outerShdw blurRad="38100" dist="38100" dir="2700000" algn="tl">
                    <a:srgbClr val="000000">
                      <a:alpha val="43137"/>
                    </a:srgbClr>
                  </a:outerShdw>
                </a:effectLst>
                <a:latin typeface="Gotham" panose="02000804030000020004" pitchFamily="50" charset="0"/>
              </a:rPr>
              <a:t>Impervious Surfaces</a:t>
            </a:r>
            <a:br>
              <a:rPr lang="en-US" sz="4800" dirty="0">
                <a:effectLst>
                  <a:outerShdw blurRad="38100" dist="38100" dir="2700000" algn="tl">
                    <a:srgbClr val="000000">
                      <a:alpha val="43137"/>
                    </a:srgbClr>
                  </a:outerShdw>
                </a:effectLst>
                <a:latin typeface="Gotham" panose="02000804030000020004" pitchFamily="50" charset="0"/>
              </a:rPr>
            </a:br>
            <a:r>
              <a:rPr lang="en-US" sz="4800" dirty="0">
                <a:effectLst>
                  <a:outerShdw blurRad="38100" dist="38100" dir="2700000" algn="tl">
                    <a:srgbClr val="000000">
                      <a:alpha val="43137"/>
                    </a:srgbClr>
                  </a:outerShdw>
                </a:effectLst>
                <a:latin typeface="Gotham" panose="02000804030000020004" pitchFamily="50" charset="0"/>
              </a:rPr>
              <a:t>and runoff </a:t>
            </a:r>
          </a:p>
        </p:txBody>
      </p:sp>
      <p:pic>
        <p:nvPicPr>
          <p:cNvPr id="415747" name="Picture 3"/>
          <p:cNvPicPr>
            <a:picLocks noGrp="1" noChangeAspect="1" noChangeArrowheads="1"/>
          </p:cNvPicPr>
          <p:nvPr>
            <p:ph type="body" idx="4294967295"/>
          </p:nvPr>
        </p:nvPicPr>
        <p:blipFill>
          <a:blip r:embed="rId3" cstate="print"/>
          <a:srcRect/>
          <a:stretch>
            <a:fillRect/>
          </a:stretch>
        </p:blipFill>
        <p:spPr bwMode="auto">
          <a:xfrm>
            <a:off x="685800" y="1600200"/>
            <a:ext cx="7797800" cy="4525963"/>
          </a:xfrm>
          <a:prstGeom prst="rect">
            <a:avLst/>
          </a:prstGeom>
          <a:noFill/>
        </p:spPr>
      </p:pic>
      <p:sp>
        <p:nvSpPr>
          <p:cNvPr id="93188" name="AutoShape 4"/>
          <p:cNvSpPr>
            <a:spLocks noChangeArrowheads="1"/>
          </p:cNvSpPr>
          <p:nvPr/>
        </p:nvSpPr>
        <p:spPr bwMode="auto">
          <a:xfrm>
            <a:off x="6400800" y="3657600"/>
            <a:ext cx="228600" cy="685800"/>
          </a:xfrm>
          <a:prstGeom prst="downArrow">
            <a:avLst>
              <a:gd name="adj1" fmla="val 50000"/>
              <a:gd name="adj2" fmla="val 75000"/>
            </a:avLst>
          </a:prstGeom>
          <a:solidFill>
            <a:schemeClr val="accent1"/>
          </a:solidFill>
          <a:ln w="9525" algn="ctr">
            <a:solidFill>
              <a:srgbClr val="33CCFF"/>
            </a:solidFill>
            <a:miter lim="800000"/>
            <a:headEnd/>
            <a:tailEnd/>
          </a:ln>
          <a:effectLst/>
        </p:spPr>
        <p:txBody>
          <a:bodyPr wrap="none" anchor="ctr"/>
          <a:lstStyle/>
          <a:p>
            <a:pPr algn="ctr">
              <a:defRPr/>
            </a:pPr>
            <a:endParaRPr lang="en-US" sz="5400">
              <a:solidFill>
                <a:schemeClr val="tx2"/>
              </a:solidFill>
              <a:effectLst>
                <a:outerShdw blurRad="38100" dist="38100" dir="2700000" algn="tl">
                  <a:srgbClr val="000000">
                    <a:alpha val="43137"/>
                  </a:srgbClr>
                </a:outerShdw>
              </a:effectLst>
            </a:endParaRPr>
          </a:p>
        </p:txBody>
      </p:sp>
      <p:sp>
        <p:nvSpPr>
          <p:cNvPr id="93189" name="AutoShape 5"/>
          <p:cNvSpPr>
            <a:spLocks noChangeArrowheads="1"/>
          </p:cNvSpPr>
          <p:nvPr/>
        </p:nvSpPr>
        <p:spPr bwMode="auto">
          <a:xfrm>
            <a:off x="2819400" y="3886200"/>
            <a:ext cx="228600" cy="685800"/>
          </a:xfrm>
          <a:prstGeom prst="downArrow">
            <a:avLst>
              <a:gd name="adj1" fmla="val 50000"/>
              <a:gd name="adj2" fmla="val 75000"/>
            </a:avLst>
          </a:prstGeom>
          <a:solidFill>
            <a:schemeClr val="accent1"/>
          </a:solidFill>
          <a:ln w="9525" algn="ctr">
            <a:solidFill>
              <a:srgbClr val="33CCFF"/>
            </a:solidFill>
            <a:miter lim="800000"/>
            <a:headEnd/>
            <a:tailEnd/>
          </a:ln>
          <a:effectLst/>
        </p:spPr>
        <p:txBody>
          <a:bodyPr wrap="none" anchor="ctr"/>
          <a:lstStyle/>
          <a:p>
            <a:pPr algn="ctr">
              <a:defRPr/>
            </a:pPr>
            <a:endParaRPr lang="en-US" sz="5400">
              <a:solidFill>
                <a:schemeClr val="tx2"/>
              </a:solidFill>
              <a:effectLst>
                <a:outerShdw blurRad="38100" dist="38100" dir="2700000" algn="tl">
                  <a:srgbClr val="000000">
                    <a:alpha val="43137"/>
                  </a:srgbClr>
                </a:outerShdw>
              </a:effectLst>
            </a:endParaRPr>
          </a:p>
        </p:txBody>
      </p:sp>
      <p:sp>
        <p:nvSpPr>
          <p:cNvPr id="93190" name="AutoShape 6"/>
          <p:cNvSpPr>
            <a:spLocks noChangeArrowheads="1"/>
          </p:cNvSpPr>
          <p:nvPr/>
        </p:nvSpPr>
        <p:spPr bwMode="auto">
          <a:xfrm>
            <a:off x="7391400" y="2895600"/>
            <a:ext cx="228600" cy="685800"/>
          </a:xfrm>
          <a:prstGeom prst="downArrow">
            <a:avLst>
              <a:gd name="adj1" fmla="val 50000"/>
              <a:gd name="adj2" fmla="val 75000"/>
            </a:avLst>
          </a:prstGeom>
          <a:solidFill>
            <a:schemeClr val="accent1"/>
          </a:solidFill>
          <a:ln w="9525" algn="ctr">
            <a:solidFill>
              <a:srgbClr val="33CCFF"/>
            </a:solidFill>
            <a:miter lim="800000"/>
            <a:headEnd/>
            <a:tailEnd/>
          </a:ln>
          <a:effectLst/>
        </p:spPr>
        <p:txBody>
          <a:bodyPr wrap="none" anchor="ctr"/>
          <a:lstStyle/>
          <a:p>
            <a:pPr algn="ctr">
              <a:defRPr/>
            </a:pPr>
            <a:endParaRPr lang="en-US" sz="5400">
              <a:solidFill>
                <a:schemeClr val="tx2"/>
              </a:solidFill>
              <a:effectLst>
                <a:outerShdw blurRad="38100" dist="38100" dir="2700000" algn="tl">
                  <a:srgbClr val="000000">
                    <a:alpha val="43137"/>
                  </a:srgbClr>
                </a:outerShdw>
              </a:effectLst>
            </a:endParaRPr>
          </a:p>
        </p:txBody>
      </p:sp>
      <p:sp>
        <p:nvSpPr>
          <p:cNvPr id="93191" name="AutoShape 7"/>
          <p:cNvSpPr>
            <a:spLocks noChangeArrowheads="1"/>
          </p:cNvSpPr>
          <p:nvPr/>
        </p:nvSpPr>
        <p:spPr bwMode="auto">
          <a:xfrm>
            <a:off x="1219200" y="2971800"/>
            <a:ext cx="228600" cy="685800"/>
          </a:xfrm>
          <a:prstGeom prst="downArrow">
            <a:avLst>
              <a:gd name="adj1" fmla="val 50000"/>
              <a:gd name="adj2" fmla="val 75000"/>
            </a:avLst>
          </a:prstGeom>
          <a:solidFill>
            <a:schemeClr val="accent1"/>
          </a:solidFill>
          <a:ln w="9525" algn="ctr">
            <a:solidFill>
              <a:srgbClr val="33CCFF"/>
            </a:solidFill>
            <a:miter lim="800000"/>
            <a:headEnd/>
            <a:tailEnd/>
          </a:ln>
          <a:effectLst/>
        </p:spPr>
        <p:txBody>
          <a:bodyPr wrap="none" anchor="ctr"/>
          <a:lstStyle/>
          <a:p>
            <a:pPr algn="ctr">
              <a:defRPr/>
            </a:pPr>
            <a:endParaRPr lang="en-US" sz="5400">
              <a:solidFill>
                <a:schemeClr val="tx2"/>
              </a:solidFill>
              <a:effectLst>
                <a:outerShdw blurRad="38100" dist="38100" dir="2700000" algn="tl">
                  <a:srgbClr val="000000">
                    <a:alpha val="43137"/>
                  </a:srgbClr>
                </a:outerShdw>
              </a:effectLst>
            </a:endParaRPr>
          </a:p>
        </p:txBody>
      </p:sp>
      <p:pic>
        <p:nvPicPr>
          <p:cNvPr id="93192"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819400" y="1905000"/>
            <a:ext cx="101600" cy="152400"/>
          </a:xfrm>
          <a:prstGeom prst="rect">
            <a:avLst/>
          </a:prstGeom>
          <a:noFill/>
          <a:ln w="9525">
            <a:noFill/>
            <a:miter lim="800000"/>
            <a:headEnd/>
            <a:tailEnd/>
          </a:ln>
        </p:spPr>
      </p:pic>
      <p:pic>
        <p:nvPicPr>
          <p:cNvPr id="93193"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62600" y="2819400"/>
            <a:ext cx="101600" cy="152400"/>
          </a:xfrm>
          <a:prstGeom prst="rect">
            <a:avLst/>
          </a:prstGeom>
          <a:noFill/>
          <a:ln w="9525">
            <a:noFill/>
            <a:miter lim="800000"/>
            <a:headEnd/>
            <a:tailEnd/>
          </a:ln>
        </p:spPr>
      </p:pic>
      <p:pic>
        <p:nvPicPr>
          <p:cNvPr id="93194" name="Picture 1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48200" y="1981200"/>
            <a:ext cx="101600" cy="152400"/>
          </a:xfrm>
          <a:prstGeom prst="rect">
            <a:avLst/>
          </a:prstGeom>
          <a:noFill/>
          <a:ln w="9525">
            <a:noFill/>
            <a:miter lim="800000"/>
            <a:headEnd/>
            <a:tailEnd/>
          </a:ln>
        </p:spPr>
      </p:pic>
      <p:pic>
        <p:nvPicPr>
          <p:cNvPr id="93195" name="Picture 1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81600" y="1905000"/>
            <a:ext cx="101600" cy="152400"/>
          </a:xfrm>
          <a:prstGeom prst="rect">
            <a:avLst/>
          </a:prstGeom>
          <a:noFill/>
          <a:ln w="9525">
            <a:noFill/>
            <a:miter lim="800000"/>
            <a:headEnd/>
            <a:tailEnd/>
          </a:ln>
        </p:spPr>
      </p:pic>
      <p:pic>
        <p:nvPicPr>
          <p:cNvPr id="93196" name="Picture 1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715000" y="2286000"/>
            <a:ext cx="101600" cy="152400"/>
          </a:xfrm>
          <a:prstGeom prst="rect">
            <a:avLst/>
          </a:prstGeom>
          <a:noFill/>
          <a:ln w="9525">
            <a:noFill/>
            <a:miter lim="800000"/>
            <a:headEnd/>
            <a:tailEnd/>
          </a:ln>
        </p:spPr>
      </p:pic>
      <p:pic>
        <p:nvPicPr>
          <p:cNvPr id="93197" name="Picture 1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505200" y="2514600"/>
            <a:ext cx="101600" cy="152400"/>
          </a:xfrm>
          <a:prstGeom prst="rect">
            <a:avLst/>
          </a:prstGeom>
          <a:noFill/>
          <a:ln w="9525">
            <a:noFill/>
            <a:miter lim="800000"/>
            <a:headEnd/>
            <a:tailEnd/>
          </a:ln>
        </p:spPr>
      </p:pic>
      <p:pic>
        <p:nvPicPr>
          <p:cNvPr id="93198" name="Picture 1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66800" y="1828800"/>
            <a:ext cx="101600" cy="152400"/>
          </a:xfrm>
          <a:prstGeom prst="rect">
            <a:avLst/>
          </a:prstGeom>
          <a:noFill/>
          <a:ln w="9525">
            <a:noFill/>
            <a:miter lim="800000"/>
            <a:headEnd/>
            <a:tailEnd/>
          </a:ln>
        </p:spPr>
      </p:pic>
      <p:pic>
        <p:nvPicPr>
          <p:cNvPr id="93199" name="Picture 1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467600" y="2057400"/>
            <a:ext cx="101600" cy="152400"/>
          </a:xfrm>
          <a:prstGeom prst="rect">
            <a:avLst/>
          </a:prstGeom>
          <a:noFill/>
          <a:ln w="9525">
            <a:noFill/>
            <a:miter lim="800000"/>
            <a:headEnd/>
            <a:tailEnd/>
          </a:ln>
        </p:spPr>
      </p:pic>
      <p:pic>
        <p:nvPicPr>
          <p:cNvPr id="93200" name="Picture 1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315200" y="1905000"/>
            <a:ext cx="101600" cy="152400"/>
          </a:xfrm>
          <a:prstGeom prst="rect">
            <a:avLst/>
          </a:prstGeom>
          <a:noFill/>
          <a:ln w="9525">
            <a:noFill/>
            <a:miter lim="800000"/>
            <a:headEnd/>
            <a:tailEnd/>
          </a:ln>
        </p:spPr>
      </p:pic>
      <p:pic>
        <p:nvPicPr>
          <p:cNvPr id="93201" name="Picture 1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57600" y="2895600"/>
            <a:ext cx="101600" cy="152400"/>
          </a:xfrm>
          <a:prstGeom prst="rect">
            <a:avLst/>
          </a:prstGeom>
          <a:noFill/>
          <a:ln w="9525">
            <a:noFill/>
            <a:miter lim="800000"/>
            <a:headEnd/>
            <a:tailEnd/>
          </a:ln>
        </p:spPr>
      </p:pic>
      <p:pic>
        <p:nvPicPr>
          <p:cNvPr id="93202" name="Picture 1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00400" y="2057400"/>
            <a:ext cx="101600" cy="152400"/>
          </a:xfrm>
          <a:prstGeom prst="rect">
            <a:avLst/>
          </a:prstGeom>
          <a:noFill/>
          <a:ln w="9525">
            <a:noFill/>
            <a:miter lim="800000"/>
            <a:headEnd/>
            <a:tailEnd/>
          </a:ln>
        </p:spPr>
      </p:pic>
      <p:sp>
        <p:nvSpPr>
          <p:cNvPr id="93203" name="Freeform 19" descr="Water droplets"/>
          <p:cNvSpPr>
            <a:spLocks/>
          </p:cNvSpPr>
          <p:nvPr/>
        </p:nvSpPr>
        <p:spPr bwMode="auto">
          <a:xfrm>
            <a:off x="3305175" y="4243388"/>
            <a:ext cx="2719388" cy="1157287"/>
          </a:xfrm>
          <a:custGeom>
            <a:avLst/>
            <a:gdLst/>
            <a:ahLst/>
            <a:cxnLst>
              <a:cxn ang="0">
                <a:pos x="176" y="353"/>
              </a:cxn>
              <a:cxn ang="0">
                <a:pos x="304" y="518"/>
              </a:cxn>
              <a:cxn ang="0">
                <a:pos x="451" y="527"/>
              </a:cxn>
              <a:cxn ang="0">
                <a:pos x="597" y="609"/>
              </a:cxn>
              <a:cxn ang="0">
                <a:pos x="615" y="628"/>
              </a:cxn>
              <a:cxn ang="0">
                <a:pos x="670" y="646"/>
              </a:cxn>
              <a:cxn ang="0">
                <a:pos x="1072" y="646"/>
              </a:cxn>
              <a:cxn ang="0">
                <a:pos x="1301" y="600"/>
              </a:cxn>
              <a:cxn ang="0">
                <a:pos x="1328" y="582"/>
              </a:cxn>
              <a:cxn ang="0">
                <a:pos x="1356" y="573"/>
              </a:cxn>
              <a:cxn ang="0">
                <a:pos x="1411" y="536"/>
              </a:cxn>
              <a:cxn ang="0">
                <a:pos x="1475" y="463"/>
              </a:cxn>
              <a:cxn ang="0">
                <a:pos x="1603" y="335"/>
              </a:cxn>
              <a:cxn ang="0">
                <a:pos x="1648" y="298"/>
              </a:cxn>
              <a:cxn ang="0">
                <a:pos x="1694" y="253"/>
              </a:cxn>
              <a:cxn ang="0">
                <a:pos x="1621" y="143"/>
              </a:cxn>
              <a:cxn ang="0">
                <a:pos x="1420" y="161"/>
              </a:cxn>
              <a:cxn ang="0">
                <a:pos x="1392" y="180"/>
              </a:cxn>
              <a:cxn ang="0">
                <a:pos x="1328" y="189"/>
              </a:cxn>
              <a:cxn ang="0">
                <a:pos x="1301" y="198"/>
              </a:cxn>
              <a:cxn ang="0">
                <a:pos x="1228" y="207"/>
              </a:cxn>
              <a:cxn ang="0">
                <a:pos x="1209" y="225"/>
              </a:cxn>
              <a:cxn ang="0">
                <a:pos x="1017" y="244"/>
              </a:cxn>
              <a:cxn ang="0">
                <a:pos x="176" y="353"/>
              </a:cxn>
            </a:cxnLst>
            <a:rect l="0" t="0" r="r" b="b"/>
            <a:pathLst>
              <a:path w="1713" h="729">
                <a:moveTo>
                  <a:pt x="176" y="353"/>
                </a:moveTo>
                <a:cubicBezTo>
                  <a:pt x="211" y="405"/>
                  <a:pt x="228" y="510"/>
                  <a:pt x="304" y="518"/>
                </a:cubicBezTo>
                <a:cubicBezTo>
                  <a:pt x="353" y="523"/>
                  <a:pt x="402" y="524"/>
                  <a:pt x="451" y="527"/>
                </a:cubicBezTo>
                <a:cubicBezTo>
                  <a:pt x="512" y="542"/>
                  <a:pt x="545" y="575"/>
                  <a:pt x="597" y="609"/>
                </a:cubicBezTo>
                <a:cubicBezTo>
                  <a:pt x="604" y="614"/>
                  <a:pt x="607" y="624"/>
                  <a:pt x="615" y="628"/>
                </a:cubicBezTo>
                <a:cubicBezTo>
                  <a:pt x="632" y="637"/>
                  <a:pt x="670" y="646"/>
                  <a:pt x="670" y="646"/>
                </a:cubicBezTo>
                <a:cubicBezTo>
                  <a:pt x="784" y="729"/>
                  <a:pt x="944" y="689"/>
                  <a:pt x="1072" y="646"/>
                </a:cubicBezTo>
                <a:cubicBezTo>
                  <a:pt x="1120" y="600"/>
                  <a:pt x="1247" y="604"/>
                  <a:pt x="1301" y="600"/>
                </a:cubicBezTo>
                <a:cubicBezTo>
                  <a:pt x="1310" y="594"/>
                  <a:pt x="1318" y="587"/>
                  <a:pt x="1328" y="582"/>
                </a:cubicBezTo>
                <a:cubicBezTo>
                  <a:pt x="1337" y="578"/>
                  <a:pt x="1347" y="578"/>
                  <a:pt x="1356" y="573"/>
                </a:cubicBezTo>
                <a:cubicBezTo>
                  <a:pt x="1375" y="562"/>
                  <a:pt x="1411" y="536"/>
                  <a:pt x="1411" y="536"/>
                </a:cubicBezTo>
                <a:cubicBezTo>
                  <a:pt x="1453" y="472"/>
                  <a:pt x="1429" y="493"/>
                  <a:pt x="1475" y="463"/>
                </a:cubicBezTo>
                <a:cubicBezTo>
                  <a:pt x="1507" y="368"/>
                  <a:pt x="1532" y="380"/>
                  <a:pt x="1603" y="335"/>
                </a:cubicBezTo>
                <a:cubicBezTo>
                  <a:pt x="1648" y="268"/>
                  <a:pt x="1592" y="340"/>
                  <a:pt x="1648" y="298"/>
                </a:cubicBezTo>
                <a:cubicBezTo>
                  <a:pt x="1665" y="285"/>
                  <a:pt x="1694" y="253"/>
                  <a:pt x="1694" y="253"/>
                </a:cubicBezTo>
                <a:cubicBezTo>
                  <a:pt x="1713" y="193"/>
                  <a:pt x="1675" y="161"/>
                  <a:pt x="1621" y="143"/>
                </a:cubicBezTo>
                <a:cubicBezTo>
                  <a:pt x="1618" y="143"/>
                  <a:pt x="1450" y="153"/>
                  <a:pt x="1420" y="161"/>
                </a:cubicBezTo>
                <a:cubicBezTo>
                  <a:pt x="1409" y="164"/>
                  <a:pt x="1403" y="177"/>
                  <a:pt x="1392" y="180"/>
                </a:cubicBezTo>
                <a:cubicBezTo>
                  <a:pt x="1371" y="186"/>
                  <a:pt x="1349" y="186"/>
                  <a:pt x="1328" y="189"/>
                </a:cubicBezTo>
                <a:cubicBezTo>
                  <a:pt x="1319" y="192"/>
                  <a:pt x="1310" y="196"/>
                  <a:pt x="1301" y="198"/>
                </a:cubicBezTo>
                <a:cubicBezTo>
                  <a:pt x="1277" y="202"/>
                  <a:pt x="1252" y="200"/>
                  <a:pt x="1228" y="207"/>
                </a:cubicBezTo>
                <a:cubicBezTo>
                  <a:pt x="1220" y="209"/>
                  <a:pt x="1217" y="223"/>
                  <a:pt x="1209" y="225"/>
                </a:cubicBezTo>
                <a:cubicBezTo>
                  <a:pt x="1147" y="242"/>
                  <a:pt x="1081" y="238"/>
                  <a:pt x="1017" y="244"/>
                </a:cubicBezTo>
                <a:cubicBezTo>
                  <a:pt x="741" y="313"/>
                  <a:pt x="0" y="0"/>
                  <a:pt x="176" y="353"/>
                </a:cubicBezTo>
                <a:close/>
              </a:path>
            </a:pathLst>
          </a:custGeom>
          <a:blipFill dpi="0" rotWithShape="1">
            <a:blip r:embed="rId5" cstate="print"/>
            <a:srcRect/>
            <a:tile tx="0" ty="0" sx="100000" sy="100000" flip="none" algn="tl"/>
          </a:blipFill>
          <a:ln w="9525" cap="flat" cmpd="sng">
            <a:noFill/>
            <a:prstDash val="solid"/>
            <a:round/>
            <a:headEnd/>
            <a:tailEnd/>
          </a:ln>
          <a:effectLst/>
        </p:spPr>
        <p:txBody>
          <a:bodyPr/>
          <a:lstStyle/>
          <a:p>
            <a:pPr algn="ctr">
              <a:defRPr/>
            </a:pPr>
            <a:endParaRPr lang="en-US" sz="5400">
              <a:solidFill>
                <a:schemeClr val="tx2"/>
              </a:solidFill>
              <a:effectLst>
                <a:outerShdw blurRad="38100" dist="38100" dir="2700000" algn="tl">
                  <a:srgbClr val="000000">
                    <a:alpha val="43137"/>
                  </a:srgbClr>
                </a:outerShdw>
              </a:effectLst>
            </a:endParaRPr>
          </a:p>
        </p:txBody>
      </p:sp>
      <p:sp>
        <p:nvSpPr>
          <p:cNvPr id="93204" name="Line 20"/>
          <p:cNvSpPr>
            <a:spLocks noChangeShapeType="1"/>
          </p:cNvSpPr>
          <p:nvPr/>
        </p:nvSpPr>
        <p:spPr bwMode="auto">
          <a:xfrm flipH="1">
            <a:off x="5562600" y="4343400"/>
            <a:ext cx="838200" cy="381000"/>
          </a:xfrm>
          <a:prstGeom prst="line">
            <a:avLst/>
          </a:prstGeom>
          <a:noFill/>
          <a:ln w="9525">
            <a:solidFill>
              <a:srgbClr val="000000"/>
            </a:solidFill>
            <a:round/>
            <a:headEnd/>
            <a:tailEnd type="triangle" w="med" len="med"/>
          </a:ln>
          <a:effectLst/>
        </p:spPr>
        <p:txBody>
          <a:bodyPr/>
          <a:lstStyle/>
          <a:p>
            <a:pPr algn="ctr">
              <a:defRPr/>
            </a:pPr>
            <a:endParaRPr lang="en-US" sz="5400">
              <a:solidFill>
                <a:schemeClr val="tx2"/>
              </a:solidFill>
              <a:effectLst>
                <a:outerShdw blurRad="38100" dist="38100" dir="2700000" algn="tl">
                  <a:srgbClr val="000000">
                    <a:alpha val="43137"/>
                  </a:srgbClr>
                </a:outerShdw>
              </a:effectLst>
            </a:endParaRPr>
          </a:p>
        </p:txBody>
      </p:sp>
      <p:sp>
        <p:nvSpPr>
          <p:cNvPr id="93205" name="Line 21"/>
          <p:cNvSpPr>
            <a:spLocks noChangeShapeType="1"/>
          </p:cNvSpPr>
          <p:nvPr/>
        </p:nvSpPr>
        <p:spPr bwMode="auto">
          <a:xfrm>
            <a:off x="3200400" y="4419600"/>
            <a:ext cx="914400" cy="381000"/>
          </a:xfrm>
          <a:prstGeom prst="line">
            <a:avLst/>
          </a:prstGeom>
          <a:noFill/>
          <a:ln w="9525">
            <a:solidFill>
              <a:srgbClr val="000000"/>
            </a:solidFill>
            <a:round/>
            <a:headEnd/>
            <a:tailEnd type="triangle" w="med" len="med"/>
          </a:ln>
          <a:effectLst/>
        </p:spPr>
        <p:txBody>
          <a:bodyPr/>
          <a:lstStyle/>
          <a:p>
            <a:pPr algn="ctr">
              <a:defRPr/>
            </a:pPr>
            <a:endParaRPr lang="en-US" sz="540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09619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wipe(down)">
                                      <p:cBhvr>
                                        <p:cTn id="7" dur="580">
                                          <p:stCondLst>
                                            <p:cond delay="0"/>
                                          </p:stCondLst>
                                        </p:cTn>
                                        <p:tgtEl>
                                          <p:spTgt spid="93190"/>
                                        </p:tgtEl>
                                      </p:cBhvr>
                                    </p:animEffect>
                                    <p:anim calcmode="lin" valueType="num">
                                      <p:cBhvr>
                                        <p:cTn id="8" dur="1822" tmFilter="0,0; 0.14,0.36; 0.43,0.73; 0.71,0.91; 1.0,1.0">
                                          <p:stCondLst>
                                            <p:cond delay="0"/>
                                          </p:stCondLst>
                                        </p:cTn>
                                        <p:tgtEl>
                                          <p:spTgt spid="931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319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319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319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3190"/>
                                        </p:tgtEl>
                                        <p:attrNameLst>
                                          <p:attrName>ppt_y</p:attrName>
                                        </p:attrNameLst>
                                      </p:cBhvr>
                                      <p:tavLst>
                                        <p:tav tm="0" fmla="#ppt_y-sin(pi*$)/81">
                                          <p:val>
                                            <p:fltVal val="0"/>
                                          </p:val>
                                        </p:tav>
                                        <p:tav tm="100000">
                                          <p:val>
                                            <p:fltVal val="1"/>
                                          </p:val>
                                        </p:tav>
                                      </p:tavLst>
                                    </p:anim>
                                    <p:animScale>
                                      <p:cBhvr>
                                        <p:cTn id="13" dur="26">
                                          <p:stCondLst>
                                            <p:cond delay="650"/>
                                          </p:stCondLst>
                                        </p:cTn>
                                        <p:tgtEl>
                                          <p:spTgt spid="93190"/>
                                        </p:tgtEl>
                                      </p:cBhvr>
                                      <p:to x="100000" y="60000"/>
                                    </p:animScale>
                                    <p:animScale>
                                      <p:cBhvr>
                                        <p:cTn id="14" dur="166" decel="50000">
                                          <p:stCondLst>
                                            <p:cond delay="676"/>
                                          </p:stCondLst>
                                        </p:cTn>
                                        <p:tgtEl>
                                          <p:spTgt spid="93190"/>
                                        </p:tgtEl>
                                      </p:cBhvr>
                                      <p:to x="100000" y="100000"/>
                                    </p:animScale>
                                    <p:animScale>
                                      <p:cBhvr>
                                        <p:cTn id="15" dur="26">
                                          <p:stCondLst>
                                            <p:cond delay="1312"/>
                                          </p:stCondLst>
                                        </p:cTn>
                                        <p:tgtEl>
                                          <p:spTgt spid="93190"/>
                                        </p:tgtEl>
                                      </p:cBhvr>
                                      <p:to x="100000" y="80000"/>
                                    </p:animScale>
                                    <p:animScale>
                                      <p:cBhvr>
                                        <p:cTn id="16" dur="166" decel="50000">
                                          <p:stCondLst>
                                            <p:cond delay="1338"/>
                                          </p:stCondLst>
                                        </p:cTn>
                                        <p:tgtEl>
                                          <p:spTgt spid="93190"/>
                                        </p:tgtEl>
                                      </p:cBhvr>
                                      <p:to x="100000" y="100000"/>
                                    </p:animScale>
                                    <p:animScale>
                                      <p:cBhvr>
                                        <p:cTn id="17" dur="26">
                                          <p:stCondLst>
                                            <p:cond delay="1642"/>
                                          </p:stCondLst>
                                        </p:cTn>
                                        <p:tgtEl>
                                          <p:spTgt spid="93190"/>
                                        </p:tgtEl>
                                      </p:cBhvr>
                                      <p:to x="100000" y="90000"/>
                                    </p:animScale>
                                    <p:animScale>
                                      <p:cBhvr>
                                        <p:cTn id="18" dur="166" decel="50000">
                                          <p:stCondLst>
                                            <p:cond delay="1668"/>
                                          </p:stCondLst>
                                        </p:cTn>
                                        <p:tgtEl>
                                          <p:spTgt spid="93190"/>
                                        </p:tgtEl>
                                      </p:cBhvr>
                                      <p:to x="100000" y="100000"/>
                                    </p:animScale>
                                    <p:animScale>
                                      <p:cBhvr>
                                        <p:cTn id="19" dur="26">
                                          <p:stCondLst>
                                            <p:cond delay="1808"/>
                                          </p:stCondLst>
                                        </p:cTn>
                                        <p:tgtEl>
                                          <p:spTgt spid="93190"/>
                                        </p:tgtEl>
                                      </p:cBhvr>
                                      <p:to x="100000" y="95000"/>
                                    </p:animScale>
                                    <p:animScale>
                                      <p:cBhvr>
                                        <p:cTn id="20" dur="166" decel="50000">
                                          <p:stCondLst>
                                            <p:cond delay="1834"/>
                                          </p:stCondLst>
                                        </p:cTn>
                                        <p:tgtEl>
                                          <p:spTgt spid="9319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93189"/>
                                        </p:tgtEl>
                                        <p:attrNameLst>
                                          <p:attrName>style.visibility</p:attrName>
                                        </p:attrNameLst>
                                      </p:cBhvr>
                                      <p:to>
                                        <p:strVal val="visible"/>
                                      </p:to>
                                    </p:set>
                                    <p:animEffect transition="in" filter="wipe(down)">
                                      <p:cBhvr>
                                        <p:cTn id="23" dur="580">
                                          <p:stCondLst>
                                            <p:cond delay="0"/>
                                          </p:stCondLst>
                                        </p:cTn>
                                        <p:tgtEl>
                                          <p:spTgt spid="93189"/>
                                        </p:tgtEl>
                                      </p:cBhvr>
                                    </p:animEffect>
                                    <p:anim calcmode="lin" valueType="num">
                                      <p:cBhvr>
                                        <p:cTn id="24" dur="1822" tmFilter="0,0; 0.14,0.36; 0.43,0.73; 0.71,0.91; 1.0,1.0">
                                          <p:stCondLst>
                                            <p:cond delay="0"/>
                                          </p:stCondLst>
                                        </p:cTn>
                                        <p:tgtEl>
                                          <p:spTgt spid="9318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318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318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318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3189"/>
                                        </p:tgtEl>
                                        <p:attrNameLst>
                                          <p:attrName>ppt_y</p:attrName>
                                        </p:attrNameLst>
                                      </p:cBhvr>
                                      <p:tavLst>
                                        <p:tav tm="0" fmla="#ppt_y-sin(pi*$)/81">
                                          <p:val>
                                            <p:fltVal val="0"/>
                                          </p:val>
                                        </p:tav>
                                        <p:tav tm="100000">
                                          <p:val>
                                            <p:fltVal val="1"/>
                                          </p:val>
                                        </p:tav>
                                      </p:tavLst>
                                    </p:anim>
                                    <p:animScale>
                                      <p:cBhvr>
                                        <p:cTn id="29" dur="26">
                                          <p:stCondLst>
                                            <p:cond delay="650"/>
                                          </p:stCondLst>
                                        </p:cTn>
                                        <p:tgtEl>
                                          <p:spTgt spid="93189"/>
                                        </p:tgtEl>
                                      </p:cBhvr>
                                      <p:to x="100000" y="60000"/>
                                    </p:animScale>
                                    <p:animScale>
                                      <p:cBhvr>
                                        <p:cTn id="30" dur="166" decel="50000">
                                          <p:stCondLst>
                                            <p:cond delay="676"/>
                                          </p:stCondLst>
                                        </p:cTn>
                                        <p:tgtEl>
                                          <p:spTgt spid="93189"/>
                                        </p:tgtEl>
                                      </p:cBhvr>
                                      <p:to x="100000" y="100000"/>
                                    </p:animScale>
                                    <p:animScale>
                                      <p:cBhvr>
                                        <p:cTn id="31" dur="26">
                                          <p:stCondLst>
                                            <p:cond delay="1312"/>
                                          </p:stCondLst>
                                        </p:cTn>
                                        <p:tgtEl>
                                          <p:spTgt spid="93189"/>
                                        </p:tgtEl>
                                      </p:cBhvr>
                                      <p:to x="100000" y="80000"/>
                                    </p:animScale>
                                    <p:animScale>
                                      <p:cBhvr>
                                        <p:cTn id="32" dur="166" decel="50000">
                                          <p:stCondLst>
                                            <p:cond delay="1338"/>
                                          </p:stCondLst>
                                        </p:cTn>
                                        <p:tgtEl>
                                          <p:spTgt spid="93189"/>
                                        </p:tgtEl>
                                      </p:cBhvr>
                                      <p:to x="100000" y="100000"/>
                                    </p:animScale>
                                    <p:animScale>
                                      <p:cBhvr>
                                        <p:cTn id="33" dur="26">
                                          <p:stCondLst>
                                            <p:cond delay="1642"/>
                                          </p:stCondLst>
                                        </p:cTn>
                                        <p:tgtEl>
                                          <p:spTgt spid="93189"/>
                                        </p:tgtEl>
                                      </p:cBhvr>
                                      <p:to x="100000" y="90000"/>
                                    </p:animScale>
                                    <p:animScale>
                                      <p:cBhvr>
                                        <p:cTn id="34" dur="166" decel="50000">
                                          <p:stCondLst>
                                            <p:cond delay="1668"/>
                                          </p:stCondLst>
                                        </p:cTn>
                                        <p:tgtEl>
                                          <p:spTgt spid="93189"/>
                                        </p:tgtEl>
                                      </p:cBhvr>
                                      <p:to x="100000" y="100000"/>
                                    </p:animScale>
                                    <p:animScale>
                                      <p:cBhvr>
                                        <p:cTn id="35" dur="26">
                                          <p:stCondLst>
                                            <p:cond delay="1808"/>
                                          </p:stCondLst>
                                        </p:cTn>
                                        <p:tgtEl>
                                          <p:spTgt spid="93189"/>
                                        </p:tgtEl>
                                      </p:cBhvr>
                                      <p:to x="100000" y="95000"/>
                                    </p:animScale>
                                    <p:animScale>
                                      <p:cBhvr>
                                        <p:cTn id="36" dur="166" decel="50000">
                                          <p:stCondLst>
                                            <p:cond delay="1834"/>
                                          </p:stCondLst>
                                        </p:cTn>
                                        <p:tgtEl>
                                          <p:spTgt spid="9318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93191"/>
                                        </p:tgtEl>
                                        <p:attrNameLst>
                                          <p:attrName>style.visibility</p:attrName>
                                        </p:attrNameLst>
                                      </p:cBhvr>
                                      <p:to>
                                        <p:strVal val="visible"/>
                                      </p:to>
                                    </p:set>
                                    <p:animEffect transition="in" filter="wipe(down)">
                                      <p:cBhvr>
                                        <p:cTn id="39" dur="580">
                                          <p:stCondLst>
                                            <p:cond delay="0"/>
                                          </p:stCondLst>
                                        </p:cTn>
                                        <p:tgtEl>
                                          <p:spTgt spid="93191"/>
                                        </p:tgtEl>
                                      </p:cBhvr>
                                    </p:animEffect>
                                    <p:anim calcmode="lin" valueType="num">
                                      <p:cBhvr>
                                        <p:cTn id="40" dur="1822" tmFilter="0,0; 0.14,0.36; 0.43,0.73; 0.71,0.91; 1.0,1.0">
                                          <p:stCondLst>
                                            <p:cond delay="0"/>
                                          </p:stCondLst>
                                        </p:cTn>
                                        <p:tgtEl>
                                          <p:spTgt spid="9319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319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319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319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3191"/>
                                        </p:tgtEl>
                                        <p:attrNameLst>
                                          <p:attrName>ppt_y</p:attrName>
                                        </p:attrNameLst>
                                      </p:cBhvr>
                                      <p:tavLst>
                                        <p:tav tm="0" fmla="#ppt_y-sin(pi*$)/81">
                                          <p:val>
                                            <p:fltVal val="0"/>
                                          </p:val>
                                        </p:tav>
                                        <p:tav tm="100000">
                                          <p:val>
                                            <p:fltVal val="1"/>
                                          </p:val>
                                        </p:tav>
                                      </p:tavLst>
                                    </p:anim>
                                    <p:animScale>
                                      <p:cBhvr>
                                        <p:cTn id="45" dur="26">
                                          <p:stCondLst>
                                            <p:cond delay="650"/>
                                          </p:stCondLst>
                                        </p:cTn>
                                        <p:tgtEl>
                                          <p:spTgt spid="93191"/>
                                        </p:tgtEl>
                                      </p:cBhvr>
                                      <p:to x="100000" y="60000"/>
                                    </p:animScale>
                                    <p:animScale>
                                      <p:cBhvr>
                                        <p:cTn id="46" dur="166" decel="50000">
                                          <p:stCondLst>
                                            <p:cond delay="676"/>
                                          </p:stCondLst>
                                        </p:cTn>
                                        <p:tgtEl>
                                          <p:spTgt spid="93191"/>
                                        </p:tgtEl>
                                      </p:cBhvr>
                                      <p:to x="100000" y="100000"/>
                                    </p:animScale>
                                    <p:animScale>
                                      <p:cBhvr>
                                        <p:cTn id="47" dur="26">
                                          <p:stCondLst>
                                            <p:cond delay="1312"/>
                                          </p:stCondLst>
                                        </p:cTn>
                                        <p:tgtEl>
                                          <p:spTgt spid="93191"/>
                                        </p:tgtEl>
                                      </p:cBhvr>
                                      <p:to x="100000" y="80000"/>
                                    </p:animScale>
                                    <p:animScale>
                                      <p:cBhvr>
                                        <p:cTn id="48" dur="166" decel="50000">
                                          <p:stCondLst>
                                            <p:cond delay="1338"/>
                                          </p:stCondLst>
                                        </p:cTn>
                                        <p:tgtEl>
                                          <p:spTgt spid="93191"/>
                                        </p:tgtEl>
                                      </p:cBhvr>
                                      <p:to x="100000" y="100000"/>
                                    </p:animScale>
                                    <p:animScale>
                                      <p:cBhvr>
                                        <p:cTn id="49" dur="26">
                                          <p:stCondLst>
                                            <p:cond delay="1642"/>
                                          </p:stCondLst>
                                        </p:cTn>
                                        <p:tgtEl>
                                          <p:spTgt spid="93191"/>
                                        </p:tgtEl>
                                      </p:cBhvr>
                                      <p:to x="100000" y="90000"/>
                                    </p:animScale>
                                    <p:animScale>
                                      <p:cBhvr>
                                        <p:cTn id="50" dur="166" decel="50000">
                                          <p:stCondLst>
                                            <p:cond delay="1668"/>
                                          </p:stCondLst>
                                        </p:cTn>
                                        <p:tgtEl>
                                          <p:spTgt spid="93191"/>
                                        </p:tgtEl>
                                      </p:cBhvr>
                                      <p:to x="100000" y="100000"/>
                                    </p:animScale>
                                    <p:animScale>
                                      <p:cBhvr>
                                        <p:cTn id="51" dur="26">
                                          <p:stCondLst>
                                            <p:cond delay="1808"/>
                                          </p:stCondLst>
                                        </p:cTn>
                                        <p:tgtEl>
                                          <p:spTgt spid="93191"/>
                                        </p:tgtEl>
                                      </p:cBhvr>
                                      <p:to x="100000" y="95000"/>
                                    </p:animScale>
                                    <p:animScale>
                                      <p:cBhvr>
                                        <p:cTn id="52" dur="166" decel="50000">
                                          <p:stCondLst>
                                            <p:cond delay="1834"/>
                                          </p:stCondLst>
                                        </p:cTn>
                                        <p:tgtEl>
                                          <p:spTgt spid="9319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93188"/>
                                        </p:tgtEl>
                                        <p:attrNameLst>
                                          <p:attrName>style.visibility</p:attrName>
                                        </p:attrNameLst>
                                      </p:cBhvr>
                                      <p:to>
                                        <p:strVal val="visible"/>
                                      </p:to>
                                    </p:set>
                                    <p:animEffect transition="in" filter="wipe(down)">
                                      <p:cBhvr>
                                        <p:cTn id="55" dur="580">
                                          <p:stCondLst>
                                            <p:cond delay="0"/>
                                          </p:stCondLst>
                                        </p:cTn>
                                        <p:tgtEl>
                                          <p:spTgt spid="93188"/>
                                        </p:tgtEl>
                                      </p:cBhvr>
                                    </p:animEffect>
                                    <p:anim calcmode="lin" valueType="num">
                                      <p:cBhvr>
                                        <p:cTn id="56" dur="1822" tmFilter="0,0; 0.14,0.36; 0.43,0.73; 0.71,0.91; 1.0,1.0">
                                          <p:stCondLst>
                                            <p:cond delay="0"/>
                                          </p:stCondLst>
                                        </p:cTn>
                                        <p:tgtEl>
                                          <p:spTgt spid="9318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9318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9318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9318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93188"/>
                                        </p:tgtEl>
                                        <p:attrNameLst>
                                          <p:attrName>ppt_y</p:attrName>
                                        </p:attrNameLst>
                                      </p:cBhvr>
                                      <p:tavLst>
                                        <p:tav tm="0" fmla="#ppt_y-sin(pi*$)/81">
                                          <p:val>
                                            <p:fltVal val="0"/>
                                          </p:val>
                                        </p:tav>
                                        <p:tav tm="100000">
                                          <p:val>
                                            <p:fltVal val="1"/>
                                          </p:val>
                                        </p:tav>
                                      </p:tavLst>
                                    </p:anim>
                                    <p:animScale>
                                      <p:cBhvr>
                                        <p:cTn id="61" dur="26">
                                          <p:stCondLst>
                                            <p:cond delay="650"/>
                                          </p:stCondLst>
                                        </p:cTn>
                                        <p:tgtEl>
                                          <p:spTgt spid="93188"/>
                                        </p:tgtEl>
                                      </p:cBhvr>
                                      <p:to x="100000" y="60000"/>
                                    </p:animScale>
                                    <p:animScale>
                                      <p:cBhvr>
                                        <p:cTn id="62" dur="166" decel="50000">
                                          <p:stCondLst>
                                            <p:cond delay="676"/>
                                          </p:stCondLst>
                                        </p:cTn>
                                        <p:tgtEl>
                                          <p:spTgt spid="93188"/>
                                        </p:tgtEl>
                                      </p:cBhvr>
                                      <p:to x="100000" y="100000"/>
                                    </p:animScale>
                                    <p:animScale>
                                      <p:cBhvr>
                                        <p:cTn id="63" dur="26">
                                          <p:stCondLst>
                                            <p:cond delay="1312"/>
                                          </p:stCondLst>
                                        </p:cTn>
                                        <p:tgtEl>
                                          <p:spTgt spid="93188"/>
                                        </p:tgtEl>
                                      </p:cBhvr>
                                      <p:to x="100000" y="80000"/>
                                    </p:animScale>
                                    <p:animScale>
                                      <p:cBhvr>
                                        <p:cTn id="64" dur="166" decel="50000">
                                          <p:stCondLst>
                                            <p:cond delay="1338"/>
                                          </p:stCondLst>
                                        </p:cTn>
                                        <p:tgtEl>
                                          <p:spTgt spid="93188"/>
                                        </p:tgtEl>
                                      </p:cBhvr>
                                      <p:to x="100000" y="100000"/>
                                    </p:animScale>
                                    <p:animScale>
                                      <p:cBhvr>
                                        <p:cTn id="65" dur="26">
                                          <p:stCondLst>
                                            <p:cond delay="1642"/>
                                          </p:stCondLst>
                                        </p:cTn>
                                        <p:tgtEl>
                                          <p:spTgt spid="93188"/>
                                        </p:tgtEl>
                                      </p:cBhvr>
                                      <p:to x="100000" y="90000"/>
                                    </p:animScale>
                                    <p:animScale>
                                      <p:cBhvr>
                                        <p:cTn id="66" dur="166" decel="50000">
                                          <p:stCondLst>
                                            <p:cond delay="1668"/>
                                          </p:stCondLst>
                                        </p:cTn>
                                        <p:tgtEl>
                                          <p:spTgt spid="93188"/>
                                        </p:tgtEl>
                                      </p:cBhvr>
                                      <p:to x="100000" y="100000"/>
                                    </p:animScale>
                                    <p:animScale>
                                      <p:cBhvr>
                                        <p:cTn id="67" dur="26">
                                          <p:stCondLst>
                                            <p:cond delay="1808"/>
                                          </p:stCondLst>
                                        </p:cTn>
                                        <p:tgtEl>
                                          <p:spTgt spid="93188"/>
                                        </p:tgtEl>
                                      </p:cBhvr>
                                      <p:to x="100000" y="95000"/>
                                    </p:animScale>
                                    <p:animScale>
                                      <p:cBhvr>
                                        <p:cTn id="68" dur="166" decel="50000">
                                          <p:stCondLst>
                                            <p:cond delay="1834"/>
                                          </p:stCondLst>
                                        </p:cTn>
                                        <p:tgtEl>
                                          <p:spTgt spid="93188"/>
                                        </p:tgtEl>
                                      </p:cBhvr>
                                      <p:to x="100000" y="100000"/>
                                    </p:animScale>
                                  </p:childTnLst>
                                </p:cTn>
                              </p:par>
                              <p:par>
                                <p:cTn id="69" presetID="26" presetClass="entr" presetSubtype="0" fill="hold" grpId="1" nodeType="withEffect">
                                  <p:stCondLst>
                                    <p:cond delay="0"/>
                                  </p:stCondLst>
                                  <p:childTnLst>
                                    <p:set>
                                      <p:cBhvr>
                                        <p:cTn id="70" dur="1" fill="hold">
                                          <p:stCondLst>
                                            <p:cond delay="0"/>
                                          </p:stCondLst>
                                        </p:cTn>
                                        <p:tgtEl>
                                          <p:spTgt spid="93190"/>
                                        </p:tgtEl>
                                        <p:attrNameLst>
                                          <p:attrName>style.visibility</p:attrName>
                                        </p:attrNameLst>
                                      </p:cBhvr>
                                      <p:to>
                                        <p:strVal val="visible"/>
                                      </p:to>
                                    </p:set>
                                    <p:animEffect transition="in" filter="wipe(down)">
                                      <p:cBhvr>
                                        <p:cTn id="71" dur="580">
                                          <p:stCondLst>
                                            <p:cond delay="0"/>
                                          </p:stCondLst>
                                        </p:cTn>
                                        <p:tgtEl>
                                          <p:spTgt spid="93190"/>
                                        </p:tgtEl>
                                      </p:cBhvr>
                                    </p:animEffect>
                                    <p:anim calcmode="lin" valueType="num">
                                      <p:cBhvr>
                                        <p:cTn id="72" dur="1822" tmFilter="0,0; 0.14,0.36; 0.43,0.73; 0.71,0.91; 1.0,1.0">
                                          <p:stCondLst>
                                            <p:cond delay="0"/>
                                          </p:stCondLst>
                                        </p:cTn>
                                        <p:tgtEl>
                                          <p:spTgt spid="9319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319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319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319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3190"/>
                                        </p:tgtEl>
                                        <p:attrNameLst>
                                          <p:attrName>ppt_y</p:attrName>
                                        </p:attrNameLst>
                                      </p:cBhvr>
                                      <p:tavLst>
                                        <p:tav tm="0" fmla="#ppt_y-sin(pi*$)/81">
                                          <p:val>
                                            <p:fltVal val="0"/>
                                          </p:val>
                                        </p:tav>
                                        <p:tav tm="100000">
                                          <p:val>
                                            <p:fltVal val="1"/>
                                          </p:val>
                                        </p:tav>
                                      </p:tavLst>
                                    </p:anim>
                                    <p:animScale>
                                      <p:cBhvr>
                                        <p:cTn id="77" dur="26">
                                          <p:stCondLst>
                                            <p:cond delay="650"/>
                                          </p:stCondLst>
                                        </p:cTn>
                                        <p:tgtEl>
                                          <p:spTgt spid="93190"/>
                                        </p:tgtEl>
                                      </p:cBhvr>
                                      <p:to x="100000" y="60000"/>
                                    </p:animScale>
                                    <p:animScale>
                                      <p:cBhvr>
                                        <p:cTn id="78" dur="166" decel="50000">
                                          <p:stCondLst>
                                            <p:cond delay="676"/>
                                          </p:stCondLst>
                                        </p:cTn>
                                        <p:tgtEl>
                                          <p:spTgt spid="93190"/>
                                        </p:tgtEl>
                                      </p:cBhvr>
                                      <p:to x="100000" y="100000"/>
                                    </p:animScale>
                                    <p:animScale>
                                      <p:cBhvr>
                                        <p:cTn id="79" dur="26">
                                          <p:stCondLst>
                                            <p:cond delay="1312"/>
                                          </p:stCondLst>
                                        </p:cTn>
                                        <p:tgtEl>
                                          <p:spTgt spid="93190"/>
                                        </p:tgtEl>
                                      </p:cBhvr>
                                      <p:to x="100000" y="80000"/>
                                    </p:animScale>
                                    <p:animScale>
                                      <p:cBhvr>
                                        <p:cTn id="80" dur="166" decel="50000">
                                          <p:stCondLst>
                                            <p:cond delay="1338"/>
                                          </p:stCondLst>
                                        </p:cTn>
                                        <p:tgtEl>
                                          <p:spTgt spid="93190"/>
                                        </p:tgtEl>
                                      </p:cBhvr>
                                      <p:to x="100000" y="100000"/>
                                    </p:animScale>
                                    <p:animScale>
                                      <p:cBhvr>
                                        <p:cTn id="81" dur="26">
                                          <p:stCondLst>
                                            <p:cond delay="1642"/>
                                          </p:stCondLst>
                                        </p:cTn>
                                        <p:tgtEl>
                                          <p:spTgt spid="93190"/>
                                        </p:tgtEl>
                                      </p:cBhvr>
                                      <p:to x="100000" y="90000"/>
                                    </p:animScale>
                                    <p:animScale>
                                      <p:cBhvr>
                                        <p:cTn id="82" dur="166" decel="50000">
                                          <p:stCondLst>
                                            <p:cond delay="1668"/>
                                          </p:stCondLst>
                                        </p:cTn>
                                        <p:tgtEl>
                                          <p:spTgt spid="93190"/>
                                        </p:tgtEl>
                                      </p:cBhvr>
                                      <p:to x="100000" y="100000"/>
                                    </p:animScale>
                                    <p:animScale>
                                      <p:cBhvr>
                                        <p:cTn id="83" dur="26">
                                          <p:stCondLst>
                                            <p:cond delay="1808"/>
                                          </p:stCondLst>
                                        </p:cTn>
                                        <p:tgtEl>
                                          <p:spTgt spid="93190"/>
                                        </p:tgtEl>
                                      </p:cBhvr>
                                      <p:to x="100000" y="95000"/>
                                    </p:animScale>
                                    <p:animScale>
                                      <p:cBhvr>
                                        <p:cTn id="84" dur="166" decel="50000">
                                          <p:stCondLst>
                                            <p:cond delay="1834"/>
                                          </p:stCondLst>
                                        </p:cTn>
                                        <p:tgtEl>
                                          <p:spTgt spid="93190"/>
                                        </p:tgtEl>
                                      </p:cBhvr>
                                      <p:to x="100000" y="100000"/>
                                    </p:animScale>
                                  </p:childTnLst>
                                </p:cTn>
                              </p:par>
                              <p:par>
                                <p:cTn id="85" presetID="37" presetClass="exit" presetSubtype="0" fill="hold" nodeType="withEffect">
                                  <p:stCondLst>
                                    <p:cond delay="0"/>
                                  </p:stCondLst>
                                  <p:childTnLst>
                                    <p:animEffect transition="out" filter="fade">
                                      <p:cBhvr>
                                        <p:cTn id="86" dur="1000"/>
                                        <p:tgtEl>
                                          <p:spTgt spid="93192"/>
                                        </p:tgtEl>
                                      </p:cBhvr>
                                    </p:animEffect>
                                    <p:anim calcmode="lin" valueType="num">
                                      <p:cBhvr>
                                        <p:cTn id="87" dur="1000"/>
                                        <p:tgtEl>
                                          <p:spTgt spid="93192"/>
                                        </p:tgtEl>
                                        <p:attrNameLst>
                                          <p:attrName>ppt_x</p:attrName>
                                        </p:attrNameLst>
                                      </p:cBhvr>
                                      <p:tavLst>
                                        <p:tav tm="0">
                                          <p:val>
                                            <p:strVal val="ppt_x"/>
                                          </p:val>
                                        </p:tav>
                                        <p:tav tm="100000">
                                          <p:val>
                                            <p:strVal val="ppt_x"/>
                                          </p:val>
                                        </p:tav>
                                      </p:tavLst>
                                    </p:anim>
                                    <p:anim calcmode="lin" valueType="num">
                                      <p:cBhvr>
                                        <p:cTn id="88" dur="100" decel="100000"/>
                                        <p:tgtEl>
                                          <p:spTgt spid="93192"/>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93192"/>
                                        </p:tgtEl>
                                        <p:attrNameLst>
                                          <p:attrName>ppt_y</p:attrName>
                                        </p:attrNameLst>
                                      </p:cBhvr>
                                      <p:tavLst>
                                        <p:tav tm="0">
                                          <p:val>
                                            <p:strVal val="ppt_y"/>
                                          </p:val>
                                        </p:tav>
                                        <p:tav tm="100000">
                                          <p:val>
                                            <p:strVal val="ppt_y+1"/>
                                          </p:val>
                                        </p:tav>
                                      </p:tavLst>
                                    </p:anim>
                                    <p:set>
                                      <p:cBhvr>
                                        <p:cTn id="90" dur="1" fill="hold">
                                          <p:stCondLst>
                                            <p:cond delay="999"/>
                                          </p:stCondLst>
                                        </p:cTn>
                                        <p:tgtEl>
                                          <p:spTgt spid="93192"/>
                                        </p:tgtEl>
                                        <p:attrNameLst>
                                          <p:attrName>style.visibility</p:attrName>
                                        </p:attrNameLst>
                                      </p:cBhvr>
                                      <p:to>
                                        <p:strVal val="hidden"/>
                                      </p:to>
                                    </p:set>
                                  </p:childTnLst>
                                </p:cTn>
                              </p:par>
                              <p:par>
                                <p:cTn id="91" presetID="37" presetClass="exit" presetSubtype="0" fill="hold" nodeType="withEffect">
                                  <p:stCondLst>
                                    <p:cond delay="0"/>
                                  </p:stCondLst>
                                  <p:childTnLst>
                                    <p:animEffect transition="out" filter="fade">
                                      <p:cBhvr>
                                        <p:cTn id="92" dur="1000"/>
                                        <p:tgtEl>
                                          <p:spTgt spid="93193"/>
                                        </p:tgtEl>
                                      </p:cBhvr>
                                    </p:animEffect>
                                    <p:anim calcmode="lin" valueType="num">
                                      <p:cBhvr>
                                        <p:cTn id="93" dur="1000"/>
                                        <p:tgtEl>
                                          <p:spTgt spid="93193"/>
                                        </p:tgtEl>
                                        <p:attrNameLst>
                                          <p:attrName>ppt_x</p:attrName>
                                        </p:attrNameLst>
                                      </p:cBhvr>
                                      <p:tavLst>
                                        <p:tav tm="0">
                                          <p:val>
                                            <p:strVal val="ppt_x"/>
                                          </p:val>
                                        </p:tav>
                                        <p:tav tm="100000">
                                          <p:val>
                                            <p:strVal val="ppt_x"/>
                                          </p:val>
                                        </p:tav>
                                      </p:tavLst>
                                    </p:anim>
                                    <p:anim calcmode="lin" valueType="num">
                                      <p:cBhvr>
                                        <p:cTn id="94" dur="100" decel="100000"/>
                                        <p:tgtEl>
                                          <p:spTgt spid="93193"/>
                                        </p:tgtEl>
                                        <p:attrNameLst>
                                          <p:attrName>ppt_y</p:attrName>
                                        </p:attrNameLst>
                                      </p:cBhvr>
                                      <p:tavLst>
                                        <p:tav tm="0">
                                          <p:val>
                                            <p:strVal val="ppt_y"/>
                                          </p:val>
                                        </p:tav>
                                        <p:tav tm="100000">
                                          <p:val>
                                            <p:strVal val="ppt_y-.03"/>
                                          </p:val>
                                        </p:tav>
                                      </p:tavLst>
                                    </p:anim>
                                    <p:anim calcmode="lin" valueType="num">
                                      <p:cBhvr>
                                        <p:cTn id="95" dur="900" accel="100000">
                                          <p:stCondLst>
                                            <p:cond delay="100"/>
                                          </p:stCondLst>
                                        </p:cTn>
                                        <p:tgtEl>
                                          <p:spTgt spid="93193"/>
                                        </p:tgtEl>
                                        <p:attrNameLst>
                                          <p:attrName>ppt_y</p:attrName>
                                        </p:attrNameLst>
                                      </p:cBhvr>
                                      <p:tavLst>
                                        <p:tav tm="0">
                                          <p:val>
                                            <p:strVal val="ppt_y"/>
                                          </p:val>
                                        </p:tav>
                                        <p:tav tm="100000">
                                          <p:val>
                                            <p:strVal val="ppt_y+1"/>
                                          </p:val>
                                        </p:tav>
                                      </p:tavLst>
                                    </p:anim>
                                    <p:set>
                                      <p:cBhvr>
                                        <p:cTn id="96" dur="1" fill="hold">
                                          <p:stCondLst>
                                            <p:cond delay="999"/>
                                          </p:stCondLst>
                                        </p:cTn>
                                        <p:tgtEl>
                                          <p:spTgt spid="93193"/>
                                        </p:tgtEl>
                                        <p:attrNameLst>
                                          <p:attrName>style.visibility</p:attrName>
                                        </p:attrNameLst>
                                      </p:cBhvr>
                                      <p:to>
                                        <p:strVal val="hidden"/>
                                      </p:to>
                                    </p:set>
                                  </p:childTnLst>
                                </p:cTn>
                              </p:par>
                              <p:par>
                                <p:cTn id="97" presetID="37" presetClass="exit" presetSubtype="0" fill="hold" nodeType="withEffect">
                                  <p:stCondLst>
                                    <p:cond delay="0"/>
                                  </p:stCondLst>
                                  <p:childTnLst>
                                    <p:animEffect transition="out" filter="fade">
                                      <p:cBhvr>
                                        <p:cTn id="98" dur="1000"/>
                                        <p:tgtEl>
                                          <p:spTgt spid="93194"/>
                                        </p:tgtEl>
                                      </p:cBhvr>
                                    </p:animEffect>
                                    <p:anim calcmode="lin" valueType="num">
                                      <p:cBhvr>
                                        <p:cTn id="99" dur="1000"/>
                                        <p:tgtEl>
                                          <p:spTgt spid="93194"/>
                                        </p:tgtEl>
                                        <p:attrNameLst>
                                          <p:attrName>ppt_x</p:attrName>
                                        </p:attrNameLst>
                                      </p:cBhvr>
                                      <p:tavLst>
                                        <p:tav tm="0">
                                          <p:val>
                                            <p:strVal val="ppt_x"/>
                                          </p:val>
                                        </p:tav>
                                        <p:tav tm="100000">
                                          <p:val>
                                            <p:strVal val="ppt_x"/>
                                          </p:val>
                                        </p:tav>
                                      </p:tavLst>
                                    </p:anim>
                                    <p:anim calcmode="lin" valueType="num">
                                      <p:cBhvr>
                                        <p:cTn id="100" dur="100" decel="100000"/>
                                        <p:tgtEl>
                                          <p:spTgt spid="93194"/>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93194"/>
                                        </p:tgtEl>
                                        <p:attrNameLst>
                                          <p:attrName>ppt_y</p:attrName>
                                        </p:attrNameLst>
                                      </p:cBhvr>
                                      <p:tavLst>
                                        <p:tav tm="0">
                                          <p:val>
                                            <p:strVal val="ppt_y"/>
                                          </p:val>
                                        </p:tav>
                                        <p:tav tm="100000">
                                          <p:val>
                                            <p:strVal val="ppt_y+1"/>
                                          </p:val>
                                        </p:tav>
                                      </p:tavLst>
                                    </p:anim>
                                    <p:set>
                                      <p:cBhvr>
                                        <p:cTn id="102" dur="1" fill="hold">
                                          <p:stCondLst>
                                            <p:cond delay="999"/>
                                          </p:stCondLst>
                                        </p:cTn>
                                        <p:tgtEl>
                                          <p:spTgt spid="93194"/>
                                        </p:tgtEl>
                                        <p:attrNameLst>
                                          <p:attrName>style.visibility</p:attrName>
                                        </p:attrNameLst>
                                      </p:cBhvr>
                                      <p:to>
                                        <p:strVal val="hidden"/>
                                      </p:to>
                                    </p:set>
                                  </p:childTnLst>
                                </p:cTn>
                              </p:par>
                              <p:par>
                                <p:cTn id="103" presetID="37" presetClass="exit" presetSubtype="0" fill="hold" nodeType="withEffect">
                                  <p:stCondLst>
                                    <p:cond delay="0"/>
                                  </p:stCondLst>
                                  <p:childTnLst>
                                    <p:animEffect transition="out" filter="fade">
                                      <p:cBhvr>
                                        <p:cTn id="104" dur="1000"/>
                                        <p:tgtEl>
                                          <p:spTgt spid="93195"/>
                                        </p:tgtEl>
                                      </p:cBhvr>
                                    </p:animEffect>
                                    <p:anim calcmode="lin" valueType="num">
                                      <p:cBhvr>
                                        <p:cTn id="105" dur="1000"/>
                                        <p:tgtEl>
                                          <p:spTgt spid="93195"/>
                                        </p:tgtEl>
                                        <p:attrNameLst>
                                          <p:attrName>ppt_x</p:attrName>
                                        </p:attrNameLst>
                                      </p:cBhvr>
                                      <p:tavLst>
                                        <p:tav tm="0">
                                          <p:val>
                                            <p:strVal val="ppt_x"/>
                                          </p:val>
                                        </p:tav>
                                        <p:tav tm="100000">
                                          <p:val>
                                            <p:strVal val="ppt_x"/>
                                          </p:val>
                                        </p:tav>
                                      </p:tavLst>
                                    </p:anim>
                                    <p:anim calcmode="lin" valueType="num">
                                      <p:cBhvr>
                                        <p:cTn id="106" dur="100" decel="100000"/>
                                        <p:tgtEl>
                                          <p:spTgt spid="93195"/>
                                        </p:tgtEl>
                                        <p:attrNameLst>
                                          <p:attrName>ppt_y</p:attrName>
                                        </p:attrNameLst>
                                      </p:cBhvr>
                                      <p:tavLst>
                                        <p:tav tm="0">
                                          <p:val>
                                            <p:strVal val="ppt_y"/>
                                          </p:val>
                                        </p:tav>
                                        <p:tav tm="100000">
                                          <p:val>
                                            <p:strVal val="ppt_y-.03"/>
                                          </p:val>
                                        </p:tav>
                                      </p:tavLst>
                                    </p:anim>
                                    <p:anim calcmode="lin" valueType="num">
                                      <p:cBhvr>
                                        <p:cTn id="107" dur="900" accel="100000">
                                          <p:stCondLst>
                                            <p:cond delay="100"/>
                                          </p:stCondLst>
                                        </p:cTn>
                                        <p:tgtEl>
                                          <p:spTgt spid="93195"/>
                                        </p:tgtEl>
                                        <p:attrNameLst>
                                          <p:attrName>ppt_y</p:attrName>
                                        </p:attrNameLst>
                                      </p:cBhvr>
                                      <p:tavLst>
                                        <p:tav tm="0">
                                          <p:val>
                                            <p:strVal val="ppt_y"/>
                                          </p:val>
                                        </p:tav>
                                        <p:tav tm="100000">
                                          <p:val>
                                            <p:strVal val="ppt_y+1"/>
                                          </p:val>
                                        </p:tav>
                                      </p:tavLst>
                                    </p:anim>
                                    <p:set>
                                      <p:cBhvr>
                                        <p:cTn id="108" dur="1" fill="hold">
                                          <p:stCondLst>
                                            <p:cond delay="999"/>
                                          </p:stCondLst>
                                        </p:cTn>
                                        <p:tgtEl>
                                          <p:spTgt spid="93195"/>
                                        </p:tgtEl>
                                        <p:attrNameLst>
                                          <p:attrName>style.visibility</p:attrName>
                                        </p:attrNameLst>
                                      </p:cBhvr>
                                      <p:to>
                                        <p:strVal val="hidden"/>
                                      </p:to>
                                    </p:set>
                                  </p:childTnLst>
                                </p:cTn>
                              </p:par>
                              <p:par>
                                <p:cTn id="109" presetID="37" presetClass="exit" presetSubtype="0" fill="hold" nodeType="withEffect">
                                  <p:stCondLst>
                                    <p:cond delay="0"/>
                                  </p:stCondLst>
                                  <p:childTnLst>
                                    <p:animEffect transition="out" filter="fade">
                                      <p:cBhvr>
                                        <p:cTn id="110" dur="1000"/>
                                        <p:tgtEl>
                                          <p:spTgt spid="93196"/>
                                        </p:tgtEl>
                                      </p:cBhvr>
                                    </p:animEffect>
                                    <p:anim calcmode="lin" valueType="num">
                                      <p:cBhvr>
                                        <p:cTn id="111" dur="1000"/>
                                        <p:tgtEl>
                                          <p:spTgt spid="93196"/>
                                        </p:tgtEl>
                                        <p:attrNameLst>
                                          <p:attrName>ppt_x</p:attrName>
                                        </p:attrNameLst>
                                      </p:cBhvr>
                                      <p:tavLst>
                                        <p:tav tm="0">
                                          <p:val>
                                            <p:strVal val="ppt_x"/>
                                          </p:val>
                                        </p:tav>
                                        <p:tav tm="100000">
                                          <p:val>
                                            <p:strVal val="ppt_x"/>
                                          </p:val>
                                        </p:tav>
                                      </p:tavLst>
                                    </p:anim>
                                    <p:anim calcmode="lin" valueType="num">
                                      <p:cBhvr>
                                        <p:cTn id="112" dur="100" decel="100000"/>
                                        <p:tgtEl>
                                          <p:spTgt spid="93196"/>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93196"/>
                                        </p:tgtEl>
                                        <p:attrNameLst>
                                          <p:attrName>ppt_y</p:attrName>
                                        </p:attrNameLst>
                                      </p:cBhvr>
                                      <p:tavLst>
                                        <p:tav tm="0">
                                          <p:val>
                                            <p:strVal val="ppt_y"/>
                                          </p:val>
                                        </p:tav>
                                        <p:tav tm="100000">
                                          <p:val>
                                            <p:strVal val="ppt_y+1"/>
                                          </p:val>
                                        </p:tav>
                                      </p:tavLst>
                                    </p:anim>
                                    <p:set>
                                      <p:cBhvr>
                                        <p:cTn id="114" dur="1" fill="hold">
                                          <p:stCondLst>
                                            <p:cond delay="999"/>
                                          </p:stCondLst>
                                        </p:cTn>
                                        <p:tgtEl>
                                          <p:spTgt spid="93196"/>
                                        </p:tgtEl>
                                        <p:attrNameLst>
                                          <p:attrName>style.visibility</p:attrName>
                                        </p:attrNameLst>
                                      </p:cBhvr>
                                      <p:to>
                                        <p:strVal val="hidden"/>
                                      </p:to>
                                    </p:set>
                                  </p:childTnLst>
                                </p:cTn>
                              </p:par>
                              <p:par>
                                <p:cTn id="115" presetID="37" presetClass="exit" presetSubtype="0" fill="hold" nodeType="withEffect">
                                  <p:stCondLst>
                                    <p:cond delay="0"/>
                                  </p:stCondLst>
                                  <p:childTnLst>
                                    <p:animEffect transition="out" filter="fade">
                                      <p:cBhvr>
                                        <p:cTn id="116" dur="1000"/>
                                        <p:tgtEl>
                                          <p:spTgt spid="93197"/>
                                        </p:tgtEl>
                                      </p:cBhvr>
                                    </p:animEffect>
                                    <p:anim calcmode="lin" valueType="num">
                                      <p:cBhvr>
                                        <p:cTn id="117" dur="1000"/>
                                        <p:tgtEl>
                                          <p:spTgt spid="93197"/>
                                        </p:tgtEl>
                                        <p:attrNameLst>
                                          <p:attrName>ppt_x</p:attrName>
                                        </p:attrNameLst>
                                      </p:cBhvr>
                                      <p:tavLst>
                                        <p:tav tm="0">
                                          <p:val>
                                            <p:strVal val="ppt_x"/>
                                          </p:val>
                                        </p:tav>
                                        <p:tav tm="100000">
                                          <p:val>
                                            <p:strVal val="ppt_x"/>
                                          </p:val>
                                        </p:tav>
                                      </p:tavLst>
                                    </p:anim>
                                    <p:anim calcmode="lin" valueType="num">
                                      <p:cBhvr>
                                        <p:cTn id="118" dur="100" decel="100000"/>
                                        <p:tgtEl>
                                          <p:spTgt spid="93197"/>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93197"/>
                                        </p:tgtEl>
                                        <p:attrNameLst>
                                          <p:attrName>ppt_y</p:attrName>
                                        </p:attrNameLst>
                                      </p:cBhvr>
                                      <p:tavLst>
                                        <p:tav tm="0">
                                          <p:val>
                                            <p:strVal val="ppt_y"/>
                                          </p:val>
                                        </p:tav>
                                        <p:tav tm="100000">
                                          <p:val>
                                            <p:strVal val="ppt_y+1"/>
                                          </p:val>
                                        </p:tav>
                                      </p:tavLst>
                                    </p:anim>
                                    <p:set>
                                      <p:cBhvr>
                                        <p:cTn id="120" dur="1" fill="hold">
                                          <p:stCondLst>
                                            <p:cond delay="999"/>
                                          </p:stCondLst>
                                        </p:cTn>
                                        <p:tgtEl>
                                          <p:spTgt spid="93197"/>
                                        </p:tgtEl>
                                        <p:attrNameLst>
                                          <p:attrName>style.visibility</p:attrName>
                                        </p:attrNameLst>
                                      </p:cBhvr>
                                      <p:to>
                                        <p:strVal val="hidden"/>
                                      </p:to>
                                    </p:set>
                                  </p:childTnLst>
                                </p:cTn>
                              </p:par>
                              <p:par>
                                <p:cTn id="121" presetID="37" presetClass="exit" presetSubtype="0" fill="hold" nodeType="withEffect">
                                  <p:stCondLst>
                                    <p:cond delay="0"/>
                                  </p:stCondLst>
                                  <p:childTnLst>
                                    <p:animEffect transition="out" filter="fade">
                                      <p:cBhvr>
                                        <p:cTn id="122" dur="1000"/>
                                        <p:tgtEl>
                                          <p:spTgt spid="93198"/>
                                        </p:tgtEl>
                                      </p:cBhvr>
                                    </p:animEffect>
                                    <p:anim calcmode="lin" valueType="num">
                                      <p:cBhvr>
                                        <p:cTn id="123" dur="1000"/>
                                        <p:tgtEl>
                                          <p:spTgt spid="93198"/>
                                        </p:tgtEl>
                                        <p:attrNameLst>
                                          <p:attrName>ppt_x</p:attrName>
                                        </p:attrNameLst>
                                      </p:cBhvr>
                                      <p:tavLst>
                                        <p:tav tm="0">
                                          <p:val>
                                            <p:strVal val="ppt_x"/>
                                          </p:val>
                                        </p:tav>
                                        <p:tav tm="100000">
                                          <p:val>
                                            <p:strVal val="ppt_x"/>
                                          </p:val>
                                        </p:tav>
                                      </p:tavLst>
                                    </p:anim>
                                    <p:anim calcmode="lin" valueType="num">
                                      <p:cBhvr>
                                        <p:cTn id="124" dur="100" decel="100000"/>
                                        <p:tgtEl>
                                          <p:spTgt spid="93198"/>
                                        </p:tgtEl>
                                        <p:attrNameLst>
                                          <p:attrName>ppt_y</p:attrName>
                                        </p:attrNameLst>
                                      </p:cBhvr>
                                      <p:tavLst>
                                        <p:tav tm="0">
                                          <p:val>
                                            <p:strVal val="ppt_y"/>
                                          </p:val>
                                        </p:tav>
                                        <p:tav tm="100000">
                                          <p:val>
                                            <p:strVal val="ppt_y-.03"/>
                                          </p:val>
                                        </p:tav>
                                      </p:tavLst>
                                    </p:anim>
                                    <p:anim calcmode="lin" valueType="num">
                                      <p:cBhvr>
                                        <p:cTn id="125" dur="900" accel="100000">
                                          <p:stCondLst>
                                            <p:cond delay="100"/>
                                          </p:stCondLst>
                                        </p:cTn>
                                        <p:tgtEl>
                                          <p:spTgt spid="93198"/>
                                        </p:tgtEl>
                                        <p:attrNameLst>
                                          <p:attrName>ppt_y</p:attrName>
                                        </p:attrNameLst>
                                      </p:cBhvr>
                                      <p:tavLst>
                                        <p:tav tm="0">
                                          <p:val>
                                            <p:strVal val="ppt_y"/>
                                          </p:val>
                                        </p:tav>
                                        <p:tav tm="100000">
                                          <p:val>
                                            <p:strVal val="ppt_y+1"/>
                                          </p:val>
                                        </p:tav>
                                      </p:tavLst>
                                    </p:anim>
                                    <p:set>
                                      <p:cBhvr>
                                        <p:cTn id="126" dur="1" fill="hold">
                                          <p:stCondLst>
                                            <p:cond delay="999"/>
                                          </p:stCondLst>
                                        </p:cTn>
                                        <p:tgtEl>
                                          <p:spTgt spid="93198"/>
                                        </p:tgtEl>
                                        <p:attrNameLst>
                                          <p:attrName>style.visibility</p:attrName>
                                        </p:attrNameLst>
                                      </p:cBhvr>
                                      <p:to>
                                        <p:strVal val="hidden"/>
                                      </p:to>
                                    </p:set>
                                  </p:childTnLst>
                                </p:cTn>
                              </p:par>
                              <p:par>
                                <p:cTn id="127" presetID="37" presetClass="exit" presetSubtype="0" fill="hold" nodeType="withEffect">
                                  <p:stCondLst>
                                    <p:cond delay="0"/>
                                  </p:stCondLst>
                                  <p:childTnLst>
                                    <p:animEffect transition="out" filter="fade">
                                      <p:cBhvr>
                                        <p:cTn id="128" dur="1000"/>
                                        <p:tgtEl>
                                          <p:spTgt spid="93199"/>
                                        </p:tgtEl>
                                      </p:cBhvr>
                                    </p:animEffect>
                                    <p:anim calcmode="lin" valueType="num">
                                      <p:cBhvr>
                                        <p:cTn id="129" dur="1000"/>
                                        <p:tgtEl>
                                          <p:spTgt spid="93199"/>
                                        </p:tgtEl>
                                        <p:attrNameLst>
                                          <p:attrName>ppt_x</p:attrName>
                                        </p:attrNameLst>
                                      </p:cBhvr>
                                      <p:tavLst>
                                        <p:tav tm="0">
                                          <p:val>
                                            <p:strVal val="ppt_x"/>
                                          </p:val>
                                        </p:tav>
                                        <p:tav tm="100000">
                                          <p:val>
                                            <p:strVal val="ppt_x"/>
                                          </p:val>
                                        </p:tav>
                                      </p:tavLst>
                                    </p:anim>
                                    <p:anim calcmode="lin" valueType="num">
                                      <p:cBhvr>
                                        <p:cTn id="130" dur="100" decel="100000"/>
                                        <p:tgtEl>
                                          <p:spTgt spid="93199"/>
                                        </p:tgtEl>
                                        <p:attrNameLst>
                                          <p:attrName>ppt_y</p:attrName>
                                        </p:attrNameLst>
                                      </p:cBhvr>
                                      <p:tavLst>
                                        <p:tav tm="0">
                                          <p:val>
                                            <p:strVal val="ppt_y"/>
                                          </p:val>
                                        </p:tav>
                                        <p:tav tm="100000">
                                          <p:val>
                                            <p:strVal val="ppt_y-.03"/>
                                          </p:val>
                                        </p:tav>
                                      </p:tavLst>
                                    </p:anim>
                                    <p:anim calcmode="lin" valueType="num">
                                      <p:cBhvr>
                                        <p:cTn id="131" dur="900" accel="100000">
                                          <p:stCondLst>
                                            <p:cond delay="100"/>
                                          </p:stCondLst>
                                        </p:cTn>
                                        <p:tgtEl>
                                          <p:spTgt spid="93199"/>
                                        </p:tgtEl>
                                        <p:attrNameLst>
                                          <p:attrName>ppt_y</p:attrName>
                                        </p:attrNameLst>
                                      </p:cBhvr>
                                      <p:tavLst>
                                        <p:tav tm="0">
                                          <p:val>
                                            <p:strVal val="ppt_y"/>
                                          </p:val>
                                        </p:tav>
                                        <p:tav tm="100000">
                                          <p:val>
                                            <p:strVal val="ppt_y+1"/>
                                          </p:val>
                                        </p:tav>
                                      </p:tavLst>
                                    </p:anim>
                                    <p:set>
                                      <p:cBhvr>
                                        <p:cTn id="132" dur="1" fill="hold">
                                          <p:stCondLst>
                                            <p:cond delay="999"/>
                                          </p:stCondLst>
                                        </p:cTn>
                                        <p:tgtEl>
                                          <p:spTgt spid="93199"/>
                                        </p:tgtEl>
                                        <p:attrNameLst>
                                          <p:attrName>style.visibility</p:attrName>
                                        </p:attrNameLst>
                                      </p:cBhvr>
                                      <p:to>
                                        <p:strVal val="hidden"/>
                                      </p:to>
                                    </p:set>
                                  </p:childTnLst>
                                </p:cTn>
                              </p:par>
                              <p:par>
                                <p:cTn id="133" presetID="37" presetClass="exit" presetSubtype="0" fill="hold" nodeType="withEffect">
                                  <p:stCondLst>
                                    <p:cond delay="0"/>
                                  </p:stCondLst>
                                  <p:childTnLst>
                                    <p:animEffect transition="out" filter="fade">
                                      <p:cBhvr>
                                        <p:cTn id="134" dur="1000"/>
                                        <p:tgtEl>
                                          <p:spTgt spid="93200"/>
                                        </p:tgtEl>
                                      </p:cBhvr>
                                    </p:animEffect>
                                    <p:anim calcmode="lin" valueType="num">
                                      <p:cBhvr>
                                        <p:cTn id="135" dur="1000"/>
                                        <p:tgtEl>
                                          <p:spTgt spid="93200"/>
                                        </p:tgtEl>
                                        <p:attrNameLst>
                                          <p:attrName>ppt_x</p:attrName>
                                        </p:attrNameLst>
                                      </p:cBhvr>
                                      <p:tavLst>
                                        <p:tav tm="0">
                                          <p:val>
                                            <p:strVal val="ppt_x"/>
                                          </p:val>
                                        </p:tav>
                                        <p:tav tm="100000">
                                          <p:val>
                                            <p:strVal val="ppt_x"/>
                                          </p:val>
                                        </p:tav>
                                      </p:tavLst>
                                    </p:anim>
                                    <p:anim calcmode="lin" valueType="num">
                                      <p:cBhvr>
                                        <p:cTn id="136" dur="100" decel="100000"/>
                                        <p:tgtEl>
                                          <p:spTgt spid="93200"/>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93200"/>
                                        </p:tgtEl>
                                        <p:attrNameLst>
                                          <p:attrName>ppt_y</p:attrName>
                                        </p:attrNameLst>
                                      </p:cBhvr>
                                      <p:tavLst>
                                        <p:tav tm="0">
                                          <p:val>
                                            <p:strVal val="ppt_y"/>
                                          </p:val>
                                        </p:tav>
                                        <p:tav tm="100000">
                                          <p:val>
                                            <p:strVal val="ppt_y+1"/>
                                          </p:val>
                                        </p:tav>
                                      </p:tavLst>
                                    </p:anim>
                                    <p:set>
                                      <p:cBhvr>
                                        <p:cTn id="138" dur="1" fill="hold">
                                          <p:stCondLst>
                                            <p:cond delay="999"/>
                                          </p:stCondLst>
                                        </p:cTn>
                                        <p:tgtEl>
                                          <p:spTgt spid="93200"/>
                                        </p:tgtEl>
                                        <p:attrNameLst>
                                          <p:attrName>style.visibility</p:attrName>
                                        </p:attrNameLst>
                                      </p:cBhvr>
                                      <p:to>
                                        <p:strVal val="hidden"/>
                                      </p:to>
                                    </p:set>
                                  </p:childTnLst>
                                </p:cTn>
                              </p:par>
                              <p:par>
                                <p:cTn id="139" presetID="37" presetClass="exit" presetSubtype="0" fill="hold" nodeType="withEffect">
                                  <p:stCondLst>
                                    <p:cond delay="0"/>
                                  </p:stCondLst>
                                  <p:childTnLst>
                                    <p:animEffect transition="out" filter="fade">
                                      <p:cBhvr>
                                        <p:cTn id="140" dur="1000"/>
                                        <p:tgtEl>
                                          <p:spTgt spid="93201"/>
                                        </p:tgtEl>
                                      </p:cBhvr>
                                    </p:animEffect>
                                    <p:anim calcmode="lin" valueType="num">
                                      <p:cBhvr>
                                        <p:cTn id="141" dur="1000"/>
                                        <p:tgtEl>
                                          <p:spTgt spid="93201"/>
                                        </p:tgtEl>
                                        <p:attrNameLst>
                                          <p:attrName>ppt_x</p:attrName>
                                        </p:attrNameLst>
                                      </p:cBhvr>
                                      <p:tavLst>
                                        <p:tav tm="0">
                                          <p:val>
                                            <p:strVal val="ppt_x"/>
                                          </p:val>
                                        </p:tav>
                                        <p:tav tm="100000">
                                          <p:val>
                                            <p:strVal val="ppt_x"/>
                                          </p:val>
                                        </p:tav>
                                      </p:tavLst>
                                    </p:anim>
                                    <p:anim calcmode="lin" valueType="num">
                                      <p:cBhvr>
                                        <p:cTn id="142" dur="100" decel="100000"/>
                                        <p:tgtEl>
                                          <p:spTgt spid="93201"/>
                                        </p:tgtEl>
                                        <p:attrNameLst>
                                          <p:attrName>ppt_y</p:attrName>
                                        </p:attrNameLst>
                                      </p:cBhvr>
                                      <p:tavLst>
                                        <p:tav tm="0">
                                          <p:val>
                                            <p:strVal val="ppt_y"/>
                                          </p:val>
                                        </p:tav>
                                        <p:tav tm="100000">
                                          <p:val>
                                            <p:strVal val="ppt_y-.03"/>
                                          </p:val>
                                        </p:tav>
                                      </p:tavLst>
                                    </p:anim>
                                    <p:anim calcmode="lin" valueType="num">
                                      <p:cBhvr>
                                        <p:cTn id="143" dur="900" accel="100000">
                                          <p:stCondLst>
                                            <p:cond delay="100"/>
                                          </p:stCondLst>
                                        </p:cTn>
                                        <p:tgtEl>
                                          <p:spTgt spid="93201"/>
                                        </p:tgtEl>
                                        <p:attrNameLst>
                                          <p:attrName>ppt_y</p:attrName>
                                        </p:attrNameLst>
                                      </p:cBhvr>
                                      <p:tavLst>
                                        <p:tav tm="0">
                                          <p:val>
                                            <p:strVal val="ppt_y"/>
                                          </p:val>
                                        </p:tav>
                                        <p:tav tm="100000">
                                          <p:val>
                                            <p:strVal val="ppt_y+1"/>
                                          </p:val>
                                        </p:tav>
                                      </p:tavLst>
                                    </p:anim>
                                    <p:set>
                                      <p:cBhvr>
                                        <p:cTn id="144" dur="1" fill="hold">
                                          <p:stCondLst>
                                            <p:cond delay="999"/>
                                          </p:stCondLst>
                                        </p:cTn>
                                        <p:tgtEl>
                                          <p:spTgt spid="93201"/>
                                        </p:tgtEl>
                                        <p:attrNameLst>
                                          <p:attrName>style.visibility</p:attrName>
                                        </p:attrNameLst>
                                      </p:cBhvr>
                                      <p:to>
                                        <p:strVal val="hidden"/>
                                      </p:to>
                                    </p:set>
                                  </p:childTnLst>
                                </p:cTn>
                              </p:par>
                              <p:par>
                                <p:cTn id="145" presetID="37" presetClass="exit" presetSubtype="0" fill="hold" nodeType="withEffect">
                                  <p:stCondLst>
                                    <p:cond delay="0"/>
                                  </p:stCondLst>
                                  <p:childTnLst>
                                    <p:animEffect transition="out" filter="fade">
                                      <p:cBhvr>
                                        <p:cTn id="146" dur="1000"/>
                                        <p:tgtEl>
                                          <p:spTgt spid="93202"/>
                                        </p:tgtEl>
                                      </p:cBhvr>
                                    </p:animEffect>
                                    <p:anim calcmode="lin" valueType="num">
                                      <p:cBhvr>
                                        <p:cTn id="147" dur="1000"/>
                                        <p:tgtEl>
                                          <p:spTgt spid="93202"/>
                                        </p:tgtEl>
                                        <p:attrNameLst>
                                          <p:attrName>ppt_x</p:attrName>
                                        </p:attrNameLst>
                                      </p:cBhvr>
                                      <p:tavLst>
                                        <p:tav tm="0">
                                          <p:val>
                                            <p:strVal val="ppt_x"/>
                                          </p:val>
                                        </p:tav>
                                        <p:tav tm="100000">
                                          <p:val>
                                            <p:strVal val="ppt_x"/>
                                          </p:val>
                                        </p:tav>
                                      </p:tavLst>
                                    </p:anim>
                                    <p:anim calcmode="lin" valueType="num">
                                      <p:cBhvr>
                                        <p:cTn id="148" dur="100" decel="100000"/>
                                        <p:tgtEl>
                                          <p:spTgt spid="93202"/>
                                        </p:tgtEl>
                                        <p:attrNameLst>
                                          <p:attrName>ppt_y</p:attrName>
                                        </p:attrNameLst>
                                      </p:cBhvr>
                                      <p:tavLst>
                                        <p:tav tm="0">
                                          <p:val>
                                            <p:strVal val="ppt_y"/>
                                          </p:val>
                                        </p:tav>
                                        <p:tav tm="100000">
                                          <p:val>
                                            <p:strVal val="ppt_y-.03"/>
                                          </p:val>
                                        </p:tav>
                                      </p:tavLst>
                                    </p:anim>
                                    <p:anim calcmode="lin" valueType="num">
                                      <p:cBhvr>
                                        <p:cTn id="149" dur="900" accel="100000">
                                          <p:stCondLst>
                                            <p:cond delay="100"/>
                                          </p:stCondLst>
                                        </p:cTn>
                                        <p:tgtEl>
                                          <p:spTgt spid="93202"/>
                                        </p:tgtEl>
                                        <p:attrNameLst>
                                          <p:attrName>ppt_y</p:attrName>
                                        </p:attrNameLst>
                                      </p:cBhvr>
                                      <p:tavLst>
                                        <p:tav tm="0">
                                          <p:val>
                                            <p:strVal val="ppt_y"/>
                                          </p:val>
                                        </p:tav>
                                        <p:tav tm="100000">
                                          <p:val>
                                            <p:strVal val="ppt_y+1"/>
                                          </p:val>
                                        </p:tav>
                                      </p:tavLst>
                                    </p:anim>
                                    <p:set>
                                      <p:cBhvr>
                                        <p:cTn id="150" dur="1" fill="hold">
                                          <p:stCondLst>
                                            <p:cond delay="999"/>
                                          </p:stCondLst>
                                        </p:cTn>
                                        <p:tgtEl>
                                          <p:spTgt spid="93202"/>
                                        </p:tgtEl>
                                        <p:attrNameLst>
                                          <p:attrName>style.visibility</p:attrName>
                                        </p:attrNameLst>
                                      </p:cBhvr>
                                      <p:to>
                                        <p:strVal val="hidden"/>
                                      </p:to>
                                    </p:set>
                                  </p:childTnLst>
                                </p:cTn>
                              </p:par>
                              <p:par>
                                <p:cTn id="151" presetID="35" presetClass="path" presetSubtype="0" accel="50000" decel="50000" fill="hold" nodeType="withEffect">
                                  <p:stCondLst>
                                    <p:cond delay="0"/>
                                  </p:stCondLst>
                                  <p:childTnLst>
                                    <p:animMotion origin="layout" path="M 0.09583 0.00555 L -0.10417 0.01664 " pathEditMode="relative" rAng="0" ptsTypes="AA">
                                      <p:cBhvr>
                                        <p:cTn id="152" dur="2000" fill="hold"/>
                                        <p:tgtEl>
                                          <p:spTgt spid="93204"/>
                                        </p:tgtEl>
                                        <p:attrNameLst>
                                          <p:attrName>ppt_x</p:attrName>
                                          <p:attrName>ppt_y</p:attrName>
                                        </p:attrNameLst>
                                      </p:cBhvr>
                                      <p:rCtr x="-100" y="6"/>
                                    </p:animMotion>
                                  </p:childTnLst>
                                </p:cTn>
                              </p:par>
                              <p:par>
                                <p:cTn id="153" presetID="63" presetClass="path" presetSubtype="0" accel="50000" decel="50000" fill="hold" nodeType="withEffect">
                                  <p:stCondLst>
                                    <p:cond delay="0"/>
                                  </p:stCondLst>
                                  <p:childTnLst>
                                    <p:animMotion origin="layout" path="M -0.15833 0.00554 L 0.09167 0.00554 " pathEditMode="relative" rAng="0" ptsTypes="AA">
                                      <p:cBhvr>
                                        <p:cTn id="154" dur="2000" fill="hold"/>
                                        <p:tgtEl>
                                          <p:spTgt spid="93205"/>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P spid="93190" grpId="1" animBg="1"/>
      <p:bldP spid="9319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1026" descr="Revised8"/>
          <p:cNvPicPr>
            <a:picLocks noChangeAspect="1" noChangeArrowheads="1"/>
          </p:cNvPicPr>
          <p:nvPr/>
        </p:nvPicPr>
        <p:blipFill>
          <a:blip r:embed="rId4" cstate="print"/>
          <a:srcRect l="3030"/>
          <a:stretch>
            <a:fillRect/>
          </a:stretch>
        </p:blipFill>
        <p:spPr bwMode="auto">
          <a:xfrm>
            <a:off x="990600" y="3810000"/>
            <a:ext cx="2819400" cy="2705100"/>
          </a:xfrm>
          <a:prstGeom prst="rect">
            <a:avLst/>
          </a:prstGeom>
          <a:noFill/>
          <a:ln w="9525">
            <a:solidFill>
              <a:schemeClr val="bg2"/>
            </a:solidFill>
            <a:miter lim="800000"/>
            <a:headEnd/>
            <a:tailEnd/>
          </a:ln>
          <a:effectLst/>
        </p:spPr>
      </p:pic>
      <p:sp>
        <p:nvSpPr>
          <p:cNvPr id="377859" name="Rectangle 1027"/>
          <p:cNvSpPr>
            <a:spLocks noChangeArrowheads="1"/>
          </p:cNvSpPr>
          <p:nvPr/>
        </p:nvSpPr>
        <p:spPr bwMode="auto">
          <a:xfrm>
            <a:off x="304800" y="304800"/>
            <a:ext cx="8458200" cy="1139825"/>
          </a:xfrm>
          <a:prstGeom prst="rect">
            <a:avLst/>
          </a:prstGeom>
          <a:noFill/>
          <a:ln w="9525">
            <a:noFill/>
            <a:miter lim="800000"/>
            <a:headEnd/>
            <a:tailEnd/>
          </a:ln>
          <a:effectLst/>
        </p:spPr>
        <p:txBody>
          <a:bodyPr anchor="ctr" anchorCtr="1"/>
          <a:lstStyle/>
          <a:p>
            <a:pPr algn="ctr"/>
            <a:r>
              <a:rPr lang="en-US" sz="4000" b="1" dirty="0">
                <a:effectLst>
                  <a:outerShdw blurRad="38100" dist="38100" dir="2700000" algn="tl">
                    <a:srgbClr val="000000">
                      <a:alpha val="43137"/>
                    </a:srgbClr>
                  </a:outerShdw>
                </a:effectLst>
                <a:latin typeface="Gotham" panose="02000804030000020004" pitchFamily="50" charset="0"/>
              </a:rPr>
              <a:t>Imperviousness Increases Stormwater Runoff</a:t>
            </a:r>
          </a:p>
        </p:txBody>
      </p:sp>
      <p:graphicFrame>
        <p:nvGraphicFramePr>
          <p:cNvPr id="377860" name="Object 1028"/>
          <p:cNvGraphicFramePr>
            <a:graphicFrameLocks/>
          </p:cNvGraphicFramePr>
          <p:nvPr/>
        </p:nvGraphicFramePr>
        <p:xfrm>
          <a:off x="4572000" y="3810000"/>
          <a:ext cx="3657600" cy="2749550"/>
        </p:xfrm>
        <a:graphic>
          <a:graphicData uri="http://schemas.openxmlformats.org/presentationml/2006/ole">
            <mc:AlternateContent xmlns:mc="http://schemas.openxmlformats.org/markup-compatibility/2006">
              <mc:Choice xmlns:v="urn:schemas-microsoft-com:vml" Requires="v">
                <p:oleObj spid="_x0000_s379914" name="Photo House" r:id="rId5" imgW="8316720" imgH="6030720" progId="">
                  <p:embed/>
                </p:oleObj>
              </mc:Choice>
              <mc:Fallback>
                <p:oleObj name="Photo House" r:id="rId5" imgW="8316720" imgH="6030720" progId="">
                  <p:embed/>
                  <p:pic>
                    <p:nvPicPr>
                      <p:cNvPr id="377860" name="Object 1028"/>
                      <p:cNvPicPr>
                        <a:picLocks noChangeArrowheads="1"/>
                      </p:cNvPicPr>
                      <p:nvPr/>
                    </p:nvPicPr>
                    <p:blipFill>
                      <a:blip r:embed="rId6">
                        <a:lum bright="6000" contrast="18000"/>
                        <a:extLst>
                          <a:ext uri="{28A0092B-C50C-407E-A947-70E740481C1C}">
                            <a14:useLocalDpi xmlns:a14="http://schemas.microsoft.com/office/drawing/2010/main" val="0"/>
                          </a:ext>
                        </a:extLst>
                      </a:blip>
                      <a:srcRect r="2499" b="4445"/>
                      <a:stretch>
                        <a:fillRect/>
                      </a:stretch>
                    </p:blipFill>
                    <p:spPr bwMode="auto">
                      <a:xfrm>
                        <a:off x="4572000" y="3810000"/>
                        <a:ext cx="3657600" cy="2749550"/>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107763" dir="18900000" algn="ctr" rotWithShape="0">
                                <a:srgbClr val="FFFF99">
                                  <a:alpha val="50000"/>
                                </a:srgbClr>
                              </a:outerShdw>
                            </a:effectLst>
                          </a14:hiddenEffects>
                        </a:ext>
                      </a:extLst>
                    </p:spPr>
                  </p:pic>
                </p:oleObj>
              </mc:Fallback>
            </mc:AlternateContent>
          </a:graphicData>
        </a:graphic>
      </p:graphicFrame>
      <p:sp>
        <p:nvSpPr>
          <p:cNvPr id="377861" name="Text Box 1029"/>
          <p:cNvSpPr txBox="1">
            <a:spLocks noChangeArrowheads="1"/>
          </p:cNvSpPr>
          <p:nvPr/>
        </p:nvSpPr>
        <p:spPr bwMode="auto">
          <a:xfrm>
            <a:off x="228600" y="1752600"/>
            <a:ext cx="8686800" cy="1200329"/>
          </a:xfrm>
          <a:prstGeom prst="rect">
            <a:avLst/>
          </a:prstGeom>
          <a:noFill/>
          <a:ln w="9525">
            <a:noFill/>
            <a:miter lim="800000"/>
            <a:headEnd/>
            <a:tailEnd/>
          </a:ln>
          <a:effectLst/>
        </p:spPr>
        <p:txBody>
          <a:bodyPr>
            <a:spAutoFit/>
          </a:bodyPr>
          <a:lstStyle/>
          <a:p>
            <a:pPr eaLnBrk="0" hangingPunct="0"/>
            <a:r>
              <a:rPr lang="en-US" sz="2400" dirty="0">
                <a:latin typeface="Gotham" panose="02000804030000020004" pitchFamily="50" charset="0"/>
              </a:rPr>
              <a:t>1) The </a:t>
            </a:r>
            <a:r>
              <a:rPr lang="en-US" sz="2400" u="sng" dirty="0">
                <a:latin typeface="Gotham" panose="02000804030000020004" pitchFamily="50" charset="0"/>
              </a:rPr>
              <a:t>rooftops</a:t>
            </a:r>
            <a:r>
              <a:rPr lang="en-US" sz="2400" dirty="0">
                <a:latin typeface="Gotham" panose="02000804030000020004" pitchFamily="50" charset="0"/>
              </a:rPr>
              <a:t> under which we live, work, and shop, and the </a:t>
            </a:r>
            <a:r>
              <a:rPr lang="en-US" sz="2400" u="sng" dirty="0">
                <a:latin typeface="Gotham" panose="02000804030000020004" pitchFamily="50" charset="0"/>
              </a:rPr>
              <a:t>transport system</a:t>
            </a:r>
            <a:r>
              <a:rPr lang="en-US" sz="2400" dirty="0">
                <a:latin typeface="Gotham" panose="02000804030000020004" pitchFamily="50" charset="0"/>
              </a:rPr>
              <a:t> (roads, driveways, and parking lots) that we use to get from one roof to another are impervious surfaces (water can’t </a:t>
            </a:r>
            <a:r>
              <a:rPr lang="en-US" sz="2400" dirty="0" smtClean="0">
                <a:latin typeface="Gotham" panose="02000804030000020004" pitchFamily="50" charset="0"/>
              </a:rPr>
              <a:t>absorb </a:t>
            </a:r>
            <a:r>
              <a:rPr lang="en-US" sz="2400" dirty="0">
                <a:latin typeface="Gotham" panose="02000804030000020004" pitchFamily="50" charset="0"/>
              </a:rPr>
              <a:t>through them).</a:t>
            </a:r>
          </a:p>
        </p:txBody>
      </p:sp>
    </p:spTree>
    <p:extLst>
      <p:ext uri="{BB962C8B-B14F-4D97-AF65-F5344CB8AC3E}">
        <p14:creationId xmlns:p14="http://schemas.microsoft.com/office/powerpoint/2010/main" val="180241088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Text Box 3"/>
          <p:cNvSpPr txBox="1">
            <a:spLocks noChangeArrowheads="1"/>
          </p:cNvSpPr>
          <p:nvPr/>
        </p:nvSpPr>
        <p:spPr bwMode="auto">
          <a:xfrm>
            <a:off x="152400" y="152400"/>
            <a:ext cx="5518498" cy="1200329"/>
          </a:xfrm>
          <a:prstGeom prst="rect">
            <a:avLst/>
          </a:prstGeom>
          <a:noFill/>
          <a:ln w="9525">
            <a:noFill/>
            <a:miter lim="800000"/>
            <a:headEnd/>
            <a:tailEnd/>
          </a:ln>
          <a:effectLst/>
        </p:spPr>
        <p:txBody>
          <a:bodyPr wrap="none">
            <a:spAutoFit/>
          </a:bodyPr>
          <a:lstStyle/>
          <a:p>
            <a:r>
              <a:rPr lang="en-US" dirty="0">
                <a:effectLst>
                  <a:outerShdw blurRad="38100" dist="38100" dir="2700000" algn="tl">
                    <a:srgbClr val="000000">
                      <a:alpha val="43137"/>
                    </a:srgbClr>
                  </a:outerShdw>
                </a:effectLst>
                <a:latin typeface="Gotham" panose="02000804030000020004" pitchFamily="50" charset="0"/>
              </a:rPr>
              <a:t>Stormwater can turn a </a:t>
            </a:r>
          </a:p>
          <a:p>
            <a:r>
              <a:rPr lang="en-US" dirty="0">
                <a:effectLst>
                  <a:outerShdw blurRad="38100" dist="38100" dir="2700000" algn="tl">
                    <a:srgbClr val="000000">
                      <a:alpha val="43137"/>
                    </a:srgbClr>
                  </a:outerShdw>
                </a:effectLst>
                <a:latin typeface="Gotham" panose="02000804030000020004" pitchFamily="50" charset="0"/>
              </a:rPr>
              <a:t>healthy river…</a:t>
            </a:r>
          </a:p>
        </p:txBody>
      </p:sp>
      <p:sp>
        <p:nvSpPr>
          <p:cNvPr id="340996" name="Text Box 4"/>
          <p:cNvSpPr txBox="1">
            <a:spLocks noChangeArrowheads="1"/>
          </p:cNvSpPr>
          <p:nvPr/>
        </p:nvSpPr>
        <p:spPr bwMode="auto">
          <a:xfrm>
            <a:off x="3733800" y="2133600"/>
            <a:ext cx="5153590" cy="584775"/>
          </a:xfrm>
          <a:prstGeom prst="rect">
            <a:avLst/>
          </a:prstGeom>
          <a:noFill/>
          <a:ln w="9525">
            <a:noFill/>
            <a:miter lim="800000"/>
            <a:headEnd/>
            <a:tailEnd/>
          </a:ln>
          <a:effectLst/>
        </p:spPr>
        <p:txBody>
          <a:bodyPr wrap="none">
            <a:spAutoFit/>
          </a:bodyPr>
          <a:lstStyle/>
          <a:p>
            <a:r>
              <a:rPr lang="en-US" sz="3200" dirty="0">
                <a:effectLst>
                  <a:outerShdw blurRad="38100" dist="38100" dir="2700000" algn="tl">
                    <a:srgbClr val="000000">
                      <a:alpha val="43137"/>
                    </a:srgbClr>
                  </a:outerShdw>
                </a:effectLst>
                <a:latin typeface="Gotham" panose="02000804030000020004" pitchFamily="50" charset="0"/>
              </a:rPr>
              <a:t>…into an unhealthy one.</a:t>
            </a:r>
          </a:p>
        </p:txBody>
      </p:sp>
      <p:pic>
        <p:nvPicPr>
          <p:cNvPr id="340997" name="Picture 5" descr="Stony Creek in Fall"/>
          <p:cNvPicPr>
            <a:picLocks noChangeAspect="1" noChangeArrowheads="1"/>
          </p:cNvPicPr>
          <p:nvPr/>
        </p:nvPicPr>
        <p:blipFill>
          <a:blip r:embed="rId3" cstate="print">
            <a:lum bright="12000" contrast="30000"/>
          </a:blip>
          <a:srcRect/>
          <a:stretch>
            <a:fillRect/>
          </a:stretch>
        </p:blipFill>
        <p:spPr bwMode="auto">
          <a:xfrm>
            <a:off x="304800" y="1447800"/>
            <a:ext cx="3257550" cy="4752975"/>
          </a:xfrm>
          <a:prstGeom prst="rect">
            <a:avLst/>
          </a:prstGeom>
          <a:ln>
            <a:noFill/>
          </a:ln>
          <a:effectLst>
            <a:outerShdw blurRad="292100" dist="139700" dir="2700000" algn="tl" rotWithShape="0">
              <a:srgbClr val="333333">
                <a:alpha val="65000"/>
              </a:srgbClr>
            </a:outerShdw>
          </a:effectLst>
        </p:spPr>
      </p:pic>
      <p:pic>
        <p:nvPicPr>
          <p:cNvPr id="6" name="Picture 9" descr="http://www.mde.state.md.us/programs/Marylander/PublishingImages/Stormwater.jpg">
            <a:extLst>
              <a:ext uri="{FF2B5EF4-FFF2-40B4-BE49-F238E27FC236}">
                <a16:creationId xmlns:a16="http://schemas.microsoft.com/office/drawing/2014/main" id="{9413905E-9EF7-2A43-9F26-DC0061F9D37E}"/>
              </a:ext>
            </a:extLst>
          </p:cNvPr>
          <p:cNvPicPr>
            <a:picLocks noChangeAspect="1" noChangeArrowheads="1"/>
          </p:cNvPicPr>
          <p:nvPr/>
        </p:nvPicPr>
        <p:blipFill>
          <a:blip r:embed="rId4" cstate="print"/>
          <a:srcRect/>
          <a:stretch>
            <a:fillRect/>
          </a:stretch>
        </p:blipFill>
        <p:spPr bwMode="auto">
          <a:xfrm>
            <a:off x="3575050" y="2895600"/>
            <a:ext cx="5332781" cy="35457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6141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0997"/>
                                        </p:tgtEl>
                                        <p:attrNameLst>
                                          <p:attrName>style.visibility</p:attrName>
                                        </p:attrNameLst>
                                      </p:cBhvr>
                                      <p:to>
                                        <p:strVal val="visible"/>
                                      </p:to>
                                    </p:set>
                                    <p:animEffect transition="in" filter="dissolve">
                                      <p:cBhvr>
                                        <p:cTn id="7" dur="500"/>
                                        <p:tgtEl>
                                          <p:spTgt spid="34099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099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6"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p:txBody>
          <a:bodyPr anchorCtr="1"/>
          <a:lstStyle/>
          <a:p>
            <a:endParaRPr lang="en-US">
              <a:effectLst>
                <a:outerShdw blurRad="38100" dist="38100" dir="2700000" algn="tl">
                  <a:srgbClr val="FFFFFF"/>
                </a:outerShdw>
              </a:effectLst>
            </a:endParaRPr>
          </a:p>
        </p:txBody>
      </p:sp>
      <p:sp>
        <p:nvSpPr>
          <p:cNvPr id="123907" name="Rectangle 3"/>
          <p:cNvSpPr>
            <a:spLocks noGrp="1" noChangeArrowheads="1"/>
          </p:cNvSpPr>
          <p:nvPr>
            <p:ph type="body" idx="4294967295"/>
          </p:nvPr>
        </p:nvSpPr>
        <p:spPr>
          <a:xfrm>
            <a:off x="0" y="0"/>
            <a:ext cx="0" cy="0"/>
          </a:xfrm>
        </p:spPr>
        <p:txBody>
          <a:bodyPr/>
          <a:lstStyle/>
          <a:p>
            <a:endParaRPr lang="en-US">
              <a:effectLst>
                <a:outerShdw blurRad="38100" dist="38100" dir="2700000" algn="tl">
                  <a:srgbClr val="C0C0C0"/>
                </a:outerShdw>
              </a:effectLst>
            </a:endParaRPr>
          </a:p>
        </p:txBody>
      </p:sp>
      <p:pic>
        <p:nvPicPr>
          <p:cNvPr id="418820" name="Picture 4" descr="GreatLakes"/>
          <p:cNvPicPr>
            <a:picLocks noChangeAspect="1" noChangeArrowheads="1"/>
          </p:cNvPicPr>
          <p:nvPr/>
        </p:nvPicPr>
        <p:blipFill>
          <a:blip r:embed="rId2" cstate="print"/>
          <a:srcRect/>
          <a:stretch>
            <a:fillRect/>
          </a:stretch>
        </p:blipFill>
        <p:spPr bwMode="auto">
          <a:xfrm>
            <a:off x="-838200" y="-381000"/>
            <a:ext cx="10972800" cy="8289925"/>
          </a:xfrm>
          <a:prstGeom prst="rect">
            <a:avLst/>
          </a:prstGeom>
          <a:noFill/>
          <a:ln w="9525">
            <a:noFill/>
            <a:miter lim="800000"/>
            <a:headEnd/>
            <a:tailEnd/>
          </a:ln>
        </p:spPr>
      </p:pic>
      <p:sp>
        <p:nvSpPr>
          <p:cNvPr id="123909" name="Text Box 5"/>
          <p:cNvSpPr txBox="1">
            <a:spLocks noChangeArrowheads="1"/>
          </p:cNvSpPr>
          <p:nvPr/>
        </p:nvSpPr>
        <p:spPr bwMode="auto">
          <a:xfrm>
            <a:off x="-381000" y="533400"/>
            <a:ext cx="9906000" cy="2077492"/>
          </a:xfrm>
          <a:prstGeom prst="rect">
            <a:avLst/>
          </a:prstGeom>
          <a:noFill/>
          <a:ln w="9525" algn="ctr">
            <a:noFill/>
            <a:miter lim="800000"/>
            <a:headEnd/>
            <a:tailEnd/>
          </a:ln>
          <a:effectLst/>
        </p:spPr>
        <p:txBody>
          <a:bodyPr>
            <a:spAutoFit/>
          </a:bodyPr>
          <a:lstStyle/>
          <a:p>
            <a:pPr algn="ctr">
              <a:spcBef>
                <a:spcPct val="50000"/>
              </a:spcBef>
              <a:defRPr/>
            </a:pPr>
            <a:r>
              <a:rPr lang="en-US" sz="4800" b="1" dirty="0">
                <a:ln w="18000">
                  <a:noFill/>
                  <a:prstDash val="solid"/>
                  <a:miter lim="800000"/>
                </a:ln>
                <a:solidFill>
                  <a:srgbClr val="000000"/>
                </a:solidFill>
                <a:effectLst>
                  <a:glow rad="139700">
                    <a:schemeClr val="accent6">
                      <a:lumMod val="40000"/>
                      <a:lumOff val="60000"/>
                      <a:alpha val="40000"/>
                    </a:schemeClr>
                  </a:glow>
                  <a:outerShdw blurRad="25500" dist="23000" dir="7020000" algn="tl">
                    <a:srgbClr val="000000">
                      <a:alpha val="50000"/>
                    </a:srgbClr>
                  </a:outerShdw>
                </a:effectLst>
                <a:latin typeface="Gotham" panose="02000804030000020004" pitchFamily="50" charset="0"/>
              </a:rPr>
              <a:t>They connect to the </a:t>
            </a:r>
          </a:p>
          <a:p>
            <a:pPr algn="ctr">
              <a:spcBef>
                <a:spcPct val="50000"/>
              </a:spcBef>
              <a:defRPr/>
            </a:pPr>
            <a:r>
              <a:rPr lang="en-US" sz="4800" b="1" dirty="0">
                <a:ln w="18000">
                  <a:noFill/>
                  <a:prstDash val="solid"/>
                  <a:miter lim="800000"/>
                </a:ln>
                <a:solidFill>
                  <a:srgbClr val="000000"/>
                </a:solidFill>
                <a:effectLst>
                  <a:glow rad="139700">
                    <a:schemeClr val="accent6">
                      <a:lumMod val="40000"/>
                      <a:lumOff val="60000"/>
                      <a:alpha val="40000"/>
                    </a:schemeClr>
                  </a:glow>
                  <a:outerShdw blurRad="25500" dist="23000" dir="7020000" algn="tl">
                    <a:srgbClr val="000000">
                      <a:alpha val="50000"/>
                    </a:srgbClr>
                  </a:outerShdw>
                </a:effectLst>
                <a:latin typeface="Gotham" panose="02000804030000020004" pitchFamily="50" charset="0"/>
              </a:rPr>
              <a:t>Great Lakes…</a:t>
            </a:r>
            <a:r>
              <a:rPr lang="en-US" sz="5400" b="1" dirty="0">
                <a:ln w="18000">
                  <a:noFill/>
                  <a:prstDash val="solid"/>
                  <a:miter lim="800000"/>
                </a:ln>
                <a:solidFill>
                  <a:srgbClr val="000000"/>
                </a:solidFill>
                <a:effectLst>
                  <a:glow rad="139700">
                    <a:schemeClr val="accent6">
                      <a:lumMod val="40000"/>
                      <a:lumOff val="60000"/>
                      <a:alpha val="40000"/>
                    </a:schemeClr>
                  </a:glow>
                  <a:outerShdw blurRad="25500" dist="23000" dir="7020000" algn="tl">
                    <a:srgbClr val="000000">
                      <a:alpha val="50000"/>
                    </a:srgbClr>
                  </a:outerShdw>
                </a:effectLst>
                <a:latin typeface="Gotham" panose="02000804030000020004" pitchFamily="50" charset="0"/>
              </a:rPr>
              <a:t> </a:t>
            </a:r>
          </a:p>
        </p:txBody>
      </p:sp>
    </p:spTree>
    <p:extLst>
      <p:ext uri="{BB962C8B-B14F-4D97-AF65-F5344CB8AC3E}">
        <p14:creationId xmlns:p14="http://schemas.microsoft.com/office/powerpoint/2010/main" val="193779009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3" name="Picture 3" descr="homestar-pro-blue-earth-disc"/>
          <p:cNvPicPr>
            <a:picLocks noChangeAspect="1" noChangeArrowheads="1"/>
          </p:cNvPicPr>
          <p:nvPr/>
        </p:nvPicPr>
        <p:blipFill>
          <a:blip r:embed="rId2" cstate="print"/>
          <a:srcRect/>
          <a:stretch>
            <a:fillRect/>
          </a:stretch>
        </p:blipFill>
        <p:spPr bwMode="auto">
          <a:xfrm>
            <a:off x="2209800" y="1447800"/>
            <a:ext cx="4762500" cy="4762500"/>
          </a:xfrm>
          <a:prstGeom prst="rect">
            <a:avLst/>
          </a:prstGeom>
          <a:noFill/>
          <a:ln w="9525">
            <a:noFill/>
            <a:miter lim="800000"/>
            <a:headEnd/>
            <a:tailEnd/>
          </a:ln>
        </p:spPr>
      </p:pic>
      <p:sp>
        <p:nvSpPr>
          <p:cNvPr id="6" name="Text Box 5"/>
          <p:cNvSpPr txBox="1">
            <a:spLocks noChangeArrowheads="1"/>
          </p:cNvSpPr>
          <p:nvPr/>
        </p:nvSpPr>
        <p:spPr bwMode="auto">
          <a:xfrm>
            <a:off x="0" y="533400"/>
            <a:ext cx="9144000" cy="707886"/>
          </a:xfrm>
          <a:prstGeom prst="rect">
            <a:avLst/>
          </a:prstGeom>
          <a:noFill/>
          <a:ln w="9525" algn="ctr">
            <a:noFill/>
            <a:miter lim="800000"/>
            <a:headEnd/>
            <a:tailEnd/>
          </a:ln>
          <a:effectLst/>
        </p:spPr>
        <p:txBody>
          <a:bodyPr wrap="square">
            <a:spAutoFit/>
          </a:bodyPr>
          <a:lstStyle/>
          <a:p>
            <a:pPr algn="ctr">
              <a:spcBef>
                <a:spcPct val="50000"/>
              </a:spcBef>
              <a:defRPr/>
            </a:pPr>
            <a:r>
              <a:rPr lang="en-US" sz="4000" b="1" dirty="0">
                <a:ln w="18000">
                  <a:noFill/>
                  <a:prstDash val="solid"/>
                  <a:miter lim="800000"/>
                </a:ln>
                <a:solidFill>
                  <a:srgbClr val="000000"/>
                </a:solidFill>
                <a:effectLst>
                  <a:glow rad="139700">
                    <a:schemeClr val="accent6">
                      <a:lumMod val="40000"/>
                      <a:lumOff val="60000"/>
                      <a:alpha val="40000"/>
                    </a:schemeClr>
                  </a:glow>
                  <a:outerShdw blurRad="25500" dist="23000" dir="7020000" algn="tl">
                    <a:srgbClr val="000000">
                      <a:alpha val="50000"/>
                    </a:srgbClr>
                  </a:outerShdw>
                </a:effectLst>
                <a:latin typeface="Gotham" panose="02000804030000020004" pitchFamily="50" charset="0"/>
              </a:rPr>
              <a:t>…And to the rest of the World</a:t>
            </a:r>
            <a:endParaRPr lang="en-US" sz="4400" b="1" dirty="0">
              <a:ln w="18000">
                <a:noFill/>
                <a:prstDash val="solid"/>
                <a:miter lim="800000"/>
              </a:ln>
              <a:solidFill>
                <a:srgbClr val="000000"/>
              </a:solidFill>
              <a:effectLst>
                <a:glow rad="139700">
                  <a:schemeClr val="accent6">
                    <a:lumMod val="40000"/>
                    <a:lumOff val="60000"/>
                    <a:alpha val="40000"/>
                  </a:schemeClr>
                </a:glow>
                <a:outerShdw blurRad="25500" dist="23000" dir="7020000" algn="tl">
                  <a:srgbClr val="000000">
                    <a:alpha val="50000"/>
                  </a:srgbClr>
                </a:outerShdw>
              </a:effectLst>
              <a:latin typeface="Gotham" panose="02000804030000020004" pitchFamily="50" charset="0"/>
            </a:endParaRPr>
          </a:p>
        </p:txBody>
      </p:sp>
    </p:spTree>
    <p:extLst>
      <p:ext uri="{BB962C8B-B14F-4D97-AF65-F5344CB8AC3E}">
        <p14:creationId xmlns:p14="http://schemas.microsoft.com/office/powerpoint/2010/main" val="113788741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p:txBody>
          <a:bodyPr/>
          <a:lstStyle/>
          <a:p>
            <a:r>
              <a:rPr lang="en-US" altLang="en-US" b="1" dirty="0">
                <a:solidFill>
                  <a:schemeClr val="bg1"/>
                </a:solidFill>
                <a:latin typeface="Gotham" panose="02000804030000020004" pitchFamily="50" charset="0"/>
              </a:rPr>
              <a:t>So what can we do to limit this impact? </a:t>
            </a:r>
          </a:p>
        </p:txBody>
      </p:sp>
    </p:spTree>
    <p:extLst>
      <p:ext uri="{BB962C8B-B14F-4D97-AF65-F5344CB8AC3E}">
        <p14:creationId xmlns:p14="http://schemas.microsoft.com/office/powerpoint/2010/main" val="408245750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4343400" y="1676400"/>
            <a:ext cx="4370782" cy="4038600"/>
          </a:xfrm>
          <a:prstGeom prst="rect">
            <a:avLst/>
          </a:prstGeom>
          <a:noFill/>
          <a:ln w="9525">
            <a:noFill/>
            <a:miter lim="800000"/>
            <a:headEnd/>
            <a:tailEnd/>
          </a:ln>
          <a:effectLst/>
        </p:spPr>
        <p:txBody>
          <a:bodyPr lIns="69056" tIns="34529" rIns="69056" bIns="34529" anchor="ctr"/>
          <a:lstStyle/>
          <a:p>
            <a:pPr marL="457200" indent="-457200">
              <a:buFont typeface="Arial" panose="020B0604020202020204" pitchFamily="34" charset="0"/>
              <a:buChar char="•"/>
              <a:defRPr/>
            </a:pPr>
            <a:r>
              <a:rPr lang="en-US" sz="2400" b="1" dirty="0">
                <a:effectLst>
                  <a:outerShdw blurRad="38100" dist="38100" dir="2700000" algn="tl">
                    <a:srgbClr val="000000"/>
                  </a:outerShdw>
                </a:effectLst>
                <a:latin typeface="Gotham" panose="02000804030000020004" pitchFamily="50" charset="0"/>
              </a:rPr>
              <a:t>Don’t dump anything down storm drains</a:t>
            </a:r>
          </a:p>
          <a:p>
            <a:pPr marL="457200" indent="-457200">
              <a:buFont typeface="Arial" panose="020B0604020202020204" pitchFamily="34" charset="0"/>
              <a:buChar char="•"/>
              <a:defRPr/>
            </a:pPr>
            <a:r>
              <a:rPr lang="en-US" sz="2400" b="1" dirty="0">
                <a:effectLst>
                  <a:outerShdw blurRad="38100" dist="38100" dir="2700000" algn="tl">
                    <a:srgbClr val="000000"/>
                  </a:outerShdw>
                </a:effectLst>
                <a:latin typeface="Gotham" panose="02000804030000020004" pitchFamily="50" charset="0"/>
              </a:rPr>
              <a:t>Don’t use pesticides/fertilizers, or sparingly use</a:t>
            </a:r>
          </a:p>
          <a:p>
            <a:pPr marL="457200" indent="-457200">
              <a:buFont typeface="Arial" panose="020B0604020202020204" pitchFamily="34" charset="0"/>
              <a:buChar char="•"/>
              <a:defRPr/>
            </a:pPr>
            <a:r>
              <a:rPr lang="en-US" sz="2400" b="1" dirty="0">
                <a:effectLst>
                  <a:outerShdw blurRad="38100" dist="38100" dir="2700000" algn="tl">
                    <a:srgbClr val="000000"/>
                  </a:outerShdw>
                </a:effectLst>
                <a:latin typeface="Gotham" panose="02000804030000020004" pitchFamily="50" charset="0"/>
              </a:rPr>
              <a:t>Use car wash or wash on grass.</a:t>
            </a:r>
          </a:p>
          <a:p>
            <a:pPr marL="457200" indent="-457200">
              <a:buFont typeface="Arial" panose="020B0604020202020204" pitchFamily="34" charset="0"/>
              <a:buChar char="•"/>
              <a:defRPr/>
            </a:pPr>
            <a:r>
              <a:rPr lang="en-US" sz="2400" b="1" dirty="0">
                <a:effectLst>
                  <a:outerShdw blurRad="38100" dist="38100" dir="2700000" algn="tl">
                    <a:srgbClr val="000000"/>
                  </a:outerShdw>
                </a:effectLst>
                <a:latin typeface="Gotham" panose="02000804030000020004" pitchFamily="50" charset="0"/>
              </a:rPr>
              <a:t>Pick up animal waste.</a:t>
            </a:r>
          </a:p>
          <a:p>
            <a:pPr marL="457200" indent="-457200">
              <a:buFont typeface="Arial" panose="020B0604020202020204" pitchFamily="34" charset="0"/>
              <a:buChar char="•"/>
              <a:defRPr/>
            </a:pPr>
            <a:r>
              <a:rPr lang="en-US" sz="2400" b="1">
                <a:effectLst>
                  <a:outerShdw blurRad="38100" dist="38100" dir="2700000" algn="tl">
                    <a:srgbClr val="000000"/>
                  </a:outerShdw>
                </a:effectLst>
                <a:latin typeface="Gotham" panose="02000804030000020004" pitchFamily="50" charset="0"/>
              </a:rPr>
              <a:t>Don’t litter</a:t>
            </a:r>
            <a:endParaRPr lang="en-US" sz="2400" b="1" dirty="0">
              <a:effectLst>
                <a:outerShdw blurRad="38100" dist="38100" dir="2700000" algn="tl">
                  <a:srgbClr val="000000"/>
                </a:outerShdw>
              </a:effectLst>
              <a:latin typeface="Gotham" panose="02000804030000020004" pitchFamily="50" charset="0"/>
            </a:endParaRPr>
          </a:p>
          <a:p>
            <a:pPr marL="457200" indent="-457200">
              <a:buFont typeface="Arial" panose="020B0604020202020204" pitchFamily="34" charset="0"/>
              <a:buChar char="•"/>
              <a:defRPr/>
            </a:pPr>
            <a:r>
              <a:rPr lang="en-US" sz="2400" b="1" dirty="0">
                <a:effectLst>
                  <a:outerShdw blurRad="38100" dist="38100" dir="2700000" algn="tl">
                    <a:srgbClr val="000000"/>
                  </a:outerShdw>
                </a:effectLst>
                <a:latin typeface="Gotham" panose="02000804030000020004" pitchFamily="50" charset="0"/>
              </a:rPr>
              <a:t>Native plants</a:t>
            </a:r>
          </a:p>
          <a:p>
            <a:pPr marL="457200" indent="-457200">
              <a:buFont typeface="Arial" panose="020B0604020202020204" pitchFamily="34" charset="0"/>
              <a:buChar char="•"/>
              <a:defRPr/>
            </a:pPr>
            <a:r>
              <a:rPr lang="en-US" sz="2400" b="1" dirty="0">
                <a:effectLst>
                  <a:outerShdw blurRad="38100" dist="38100" dir="2700000" algn="tl">
                    <a:srgbClr val="000000"/>
                  </a:outerShdw>
                </a:effectLst>
                <a:latin typeface="Gotham" panose="02000804030000020004" pitchFamily="50" charset="0"/>
              </a:rPr>
              <a:t>Rain barrel</a:t>
            </a:r>
          </a:p>
          <a:p>
            <a:pPr marL="457200" indent="-457200">
              <a:buFont typeface="Arial" panose="020B0604020202020204" pitchFamily="34" charset="0"/>
              <a:buChar char="•"/>
              <a:defRPr/>
            </a:pPr>
            <a:r>
              <a:rPr lang="en-US" sz="2400" b="1" dirty="0">
                <a:effectLst>
                  <a:outerShdw blurRad="38100" dist="38100" dir="2700000" algn="tl">
                    <a:srgbClr val="000000"/>
                  </a:outerShdw>
                </a:effectLst>
                <a:latin typeface="Gotham" panose="02000804030000020004" pitchFamily="50" charset="0"/>
              </a:rPr>
              <a:t>Sweep, don’t hose</a:t>
            </a:r>
          </a:p>
          <a:p>
            <a:pPr marL="457200" indent="-457200">
              <a:buFont typeface="Arial" panose="020B0604020202020204" pitchFamily="34" charset="0"/>
              <a:buChar char="•"/>
              <a:defRPr/>
            </a:pPr>
            <a:r>
              <a:rPr lang="en-US" sz="2400" b="1" dirty="0">
                <a:effectLst>
                  <a:outerShdw blurRad="38100" dist="38100" dir="2700000" algn="tl">
                    <a:srgbClr val="000000"/>
                  </a:outerShdw>
                </a:effectLst>
                <a:latin typeface="Gotham" panose="02000804030000020004" pitchFamily="50" charset="0"/>
              </a:rPr>
              <a:t>Dispose of hazardous chemicals properly</a:t>
            </a:r>
          </a:p>
          <a:p>
            <a:pPr marL="457200" indent="-457200">
              <a:buFont typeface="Arial" panose="020B0604020202020204" pitchFamily="34" charset="0"/>
              <a:buChar char="•"/>
              <a:defRPr/>
            </a:pPr>
            <a:r>
              <a:rPr lang="en-US" sz="2400" b="1" dirty="0">
                <a:effectLst>
                  <a:outerShdw blurRad="38100" dist="38100" dir="2700000" algn="tl">
                    <a:srgbClr val="000000"/>
                  </a:outerShdw>
                </a:effectLst>
                <a:latin typeface="Gotham" panose="02000804030000020004" pitchFamily="50" charset="0"/>
              </a:rPr>
              <a:t>Label storm drains</a:t>
            </a:r>
            <a:r>
              <a:rPr lang="en-US" sz="3000" b="1" dirty="0">
                <a:solidFill>
                  <a:schemeClr val="bg1"/>
                </a:solidFill>
                <a:effectLst>
                  <a:outerShdw blurRad="38100" dist="38100" dir="2700000" algn="tl">
                    <a:srgbClr val="000000"/>
                  </a:outerShdw>
                </a:effectLst>
                <a:latin typeface="Tw Cen MT" pitchFamily="34" charset="0"/>
              </a:rPr>
              <a:t/>
            </a:r>
            <a:br>
              <a:rPr lang="en-US" sz="3000" b="1" dirty="0">
                <a:solidFill>
                  <a:schemeClr val="bg1"/>
                </a:solidFill>
                <a:effectLst>
                  <a:outerShdw blurRad="38100" dist="38100" dir="2700000" algn="tl">
                    <a:srgbClr val="000000"/>
                  </a:outerShdw>
                </a:effectLst>
                <a:latin typeface="Tw Cen MT" pitchFamily="34" charset="0"/>
              </a:rPr>
            </a:br>
            <a:r>
              <a:rPr lang="en-US" sz="3000" b="1" dirty="0">
                <a:solidFill>
                  <a:schemeClr val="bg1"/>
                </a:solidFill>
                <a:effectLst>
                  <a:outerShdw blurRad="38100" dist="38100" dir="2700000" algn="tl">
                    <a:srgbClr val="000000"/>
                  </a:outerShdw>
                </a:effectLst>
                <a:latin typeface="Tw Cen MT" pitchFamily="34" charset="0"/>
              </a:rPr>
              <a:t/>
            </a:r>
            <a:br>
              <a:rPr lang="en-US" sz="3000" b="1" dirty="0">
                <a:solidFill>
                  <a:schemeClr val="bg1"/>
                </a:solidFill>
                <a:effectLst>
                  <a:outerShdw blurRad="38100" dist="38100" dir="2700000" algn="tl">
                    <a:srgbClr val="000000"/>
                  </a:outerShdw>
                </a:effectLst>
                <a:latin typeface="Tw Cen MT" pitchFamily="34" charset="0"/>
              </a:rPr>
            </a:br>
            <a:endParaRPr lang="en-US" sz="2400" b="1" dirty="0">
              <a:solidFill>
                <a:schemeClr val="bg1"/>
              </a:solidFill>
              <a:effectLst>
                <a:outerShdw blurRad="38100" dist="38100" dir="2700000" algn="tl">
                  <a:srgbClr val="000000"/>
                </a:outerShdw>
              </a:effectLst>
              <a:latin typeface="Tw Cen MT" pitchFamily="34" charset="0"/>
            </a:endParaRPr>
          </a:p>
        </p:txBody>
      </p:sp>
      <p:pic>
        <p:nvPicPr>
          <p:cNvPr id="34819" name="Picture 3" descr="Storm drain"/>
          <p:cNvPicPr>
            <a:picLocks noChangeAspect="1" noChangeArrowheads="1"/>
          </p:cNvPicPr>
          <p:nvPr/>
        </p:nvPicPr>
        <p:blipFill>
          <a:blip r:embed="rId3">
            <a:extLst>
              <a:ext uri="{28A0092B-C50C-407E-A947-70E740481C1C}">
                <a14:useLocalDpi xmlns:a14="http://schemas.microsoft.com/office/drawing/2010/main" val="0"/>
              </a:ext>
            </a:extLst>
          </a:blip>
          <a:srcRect l="15286"/>
          <a:stretch>
            <a:fillRect/>
          </a:stretch>
        </p:blipFill>
        <p:spPr bwMode="auto">
          <a:xfrm>
            <a:off x="229793" y="184548"/>
            <a:ext cx="3800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descr="DSC_0074"/>
          <p:cNvPicPr>
            <a:picLocks noChangeAspect="1" noChangeArrowheads="1"/>
          </p:cNvPicPr>
          <p:nvPr/>
        </p:nvPicPr>
        <p:blipFill>
          <a:blip r:embed="rId4" cstate="print">
            <a:extLst>
              <a:ext uri="{28A0092B-C50C-407E-A947-70E740481C1C}">
                <a14:useLocalDpi xmlns:a14="http://schemas.microsoft.com/office/drawing/2010/main" val="0"/>
              </a:ext>
            </a:extLst>
          </a:blip>
          <a:srcRect l="38498" t="32249" r="47273" b="47549"/>
          <a:stretch>
            <a:fillRect/>
          </a:stretch>
        </p:blipFill>
        <p:spPr bwMode="auto">
          <a:xfrm>
            <a:off x="1981200" y="5384005"/>
            <a:ext cx="1365647" cy="12894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4150" name="Picture 6" descr="CatchBasinWithDirt"/>
          <p:cNvPicPr>
            <a:picLocks noChangeAspect="1" noChangeArrowheads="1"/>
          </p:cNvPicPr>
          <p:nvPr/>
        </p:nvPicPr>
        <p:blipFill>
          <a:blip r:embed="rId5" cstate="print">
            <a:extLst>
              <a:ext uri="{28A0092B-C50C-407E-A947-70E740481C1C}">
                <a14:useLocalDpi xmlns:a14="http://schemas.microsoft.com/office/drawing/2010/main" val="0"/>
              </a:ext>
            </a:extLst>
          </a:blip>
          <a:srcRect l="35056" t="17160" r="14265" b="20641"/>
          <a:stretch>
            <a:fillRect/>
          </a:stretch>
        </p:blipFill>
        <p:spPr bwMode="auto">
          <a:xfrm>
            <a:off x="533400" y="5402458"/>
            <a:ext cx="1214438" cy="11168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9574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strVal val="2/3*#ppt_w"/>
                                          </p:val>
                                        </p:tav>
                                        <p:tav tm="100000">
                                          <p:val>
                                            <p:strVal val="#ppt_w"/>
                                          </p:val>
                                        </p:tav>
                                      </p:tavLst>
                                    </p:anim>
                                    <p:anim calcmode="lin" valueType="num">
                                      <p:cBhvr>
                                        <p:cTn id="8" dur="500" fill="hold"/>
                                        <p:tgtEl>
                                          <p:spTgt spid="134149"/>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34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a:extLst>
              <a:ext uri="{FF2B5EF4-FFF2-40B4-BE49-F238E27FC236}">
                <a16:creationId xmlns:a16="http://schemas.microsoft.com/office/drawing/2014/main" id="{5CE98E2A-9152-4A18-9420-E4170D20D029}"/>
              </a:ext>
            </a:extLst>
          </p:cNvPr>
          <p:cNvSpPr>
            <a:spLocks noChangeArrowheads="1"/>
          </p:cNvSpPr>
          <p:nvPr/>
        </p:nvSpPr>
        <p:spPr bwMode="auto">
          <a:xfrm>
            <a:off x="152400" y="152400"/>
            <a:ext cx="8763000" cy="1143000"/>
          </a:xfrm>
          <a:prstGeom prst="rect">
            <a:avLst/>
          </a:prstGeom>
          <a:noFill/>
          <a:ln w="9525">
            <a:noFill/>
            <a:miter lim="800000"/>
            <a:headEnd/>
            <a:tailEnd/>
          </a:ln>
          <a:effectLst/>
        </p:spPr>
        <p:txBody>
          <a:bodyPr anchor="ctr"/>
          <a:lstStyle/>
          <a:p>
            <a:pPr algn="ctr" eaLnBrk="1" hangingPunct="1">
              <a:defRPr/>
            </a:pPr>
            <a:r>
              <a:rPr lang="en-US" sz="5400" b="1">
                <a:solidFill>
                  <a:schemeClr val="tx2"/>
                </a:solidFill>
                <a:effectLst>
                  <a:outerShdw blurRad="38100" dist="38100" dir="2700000" algn="tl">
                    <a:srgbClr val="000000"/>
                  </a:outerShdw>
                </a:effectLst>
                <a:latin typeface="Tw Cen MT" pitchFamily="34" charset="0"/>
              </a:rPr>
              <a:t>Stream Leaders Program Overview</a:t>
            </a:r>
          </a:p>
        </p:txBody>
      </p:sp>
      <p:pic>
        <p:nvPicPr>
          <p:cNvPr id="14339" name="Picture 6" descr="APES STILL 2">
            <a:extLst>
              <a:ext uri="{FF2B5EF4-FFF2-40B4-BE49-F238E27FC236}">
                <a16:creationId xmlns:a16="http://schemas.microsoft.com/office/drawing/2014/main" id="{C17BD1F0-458F-4E10-AF0F-E208B62D2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31337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76A9F6E-FB17-43F6-A6A6-47073569617B}"/>
              </a:ext>
            </a:extLst>
          </p:cNvPr>
          <p:cNvSpPr>
            <a:spLocks noChangeArrowheads="1"/>
          </p:cNvSpPr>
          <p:nvPr/>
        </p:nvSpPr>
        <p:spPr bwMode="auto">
          <a:xfrm>
            <a:off x="457200" y="1828800"/>
            <a:ext cx="8077200" cy="4786313"/>
          </a:xfrm>
          <a:prstGeom prst="rect">
            <a:avLst/>
          </a:prstGeom>
          <a:solidFill>
            <a:srgbClr val="FFFFFF"/>
          </a:solid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sng" strike="noStrike" kern="1200" cap="none" spc="0" normalizeH="0" baseline="0" noProof="0" dirty="0">
              <a:ln>
                <a:noFill/>
              </a:ln>
              <a:solidFill>
                <a:srgbClr val="DADADA">
                  <a:lumMod val="10000"/>
                </a:srgbClr>
              </a:solidFill>
              <a:effectLst/>
              <a:uLnTx/>
              <a:uFillTx/>
              <a:latin typeface="Tahoma" panose="020B060403050404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
                <a:srgbClr val="FFFFFF"/>
              </a:buClr>
              <a:buSzTx/>
              <a:buFontTx/>
              <a:buNone/>
              <a:tabLst/>
              <a:defRPr/>
            </a:pPr>
            <a:r>
              <a:rPr kumimoji="0" lang="en-US" sz="24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Tahoma" panose="020B0604030504040204" pitchFamily="34" charset="0"/>
                <a:ea typeface="+mn-ea"/>
                <a:cs typeface="+mn-cs"/>
              </a:rPr>
              <a:t>1. To understand and keep watch of the impacts humans can have in their watersheds.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Tahoma" panose="020B0604030504040204" pitchFamily="34" charset="0"/>
                <a:ea typeface="+mn-ea"/>
                <a:cs typeface="+mn-cs"/>
              </a:rPr>
              <a:t> </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Tahoma" panose="020B0604030504040204" pitchFamily="34" charset="0"/>
                <a:ea typeface="+mn-ea"/>
                <a:cs typeface="+mn-cs"/>
              </a:rPr>
              <a:t>2. Once data is collected, people can use the data to monitor future changes and to help correct negative impacts we may have imposed.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Tahoma" panose="020B060403050404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
                <a:srgbClr val="FFFFFF"/>
              </a:buClr>
              <a:buSzTx/>
              <a:buFontTx/>
              <a:buNone/>
              <a:tabLst/>
              <a:defRPr/>
            </a:pPr>
            <a:r>
              <a:rPr kumimoji="0" lang="en-US" sz="24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Tahoma" panose="020B0604030504040204" pitchFamily="34" charset="0"/>
                <a:ea typeface="+mn-ea"/>
                <a:cs typeface="+mn-cs"/>
              </a:rPr>
              <a:t>3. Michigan streams are part of the Great Lakes </a:t>
            </a:r>
            <a:r>
              <a:rPr kumimoji="0" lang="en-US" sz="2400" b="1" i="0" u="sng"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Tahoma" panose="020B0604030504040204" pitchFamily="34" charset="0"/>
                <a:ea typeface="+mn-ea"/>
                <a:cs typeface="+mn-cs"/>
              </a:rPr>
              <a:t>Basin</a:t>
            </a:r>
            <a:r>
              <a:rPr kumimoji="0" lang="en-US" sz="24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Tahoma" panose="020B0604030504040204" pitchFamily="34" charset="0"/>
                <a:ea typeface="+mn-ea"/>
                <a:cs typeface="+mn-cs"/>
              </a:rPr>
              <a:t> </a:t>
            </a:r>
            <a:r>
              <a:rPr kumimoji="0" lang="en-US" sz="24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Tahoma" panose="020B0604030504040204" pitchFamily="34" charset="0"/>
                <a:ea typeface="+mn-ea"/>
                <a:cs typeface="+mn-cs"/>
              </a:rPr>
              <a:t>(big watershed).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Tahoma" panose="020B060403050404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Tahoma" panose="020B0604030504040204" pitchFamily="34" charset="0"/>
                <a:ea typeface="+mn-ea"/>
                <a:cs typeface="+mn-cs"/>
              </a:rPr>
              <a:t>4. To educate you (students) about the importance of this precious resource.</a:t>
            </a:r>
            <a:r>
              <a:rPr kumimoji="0" lang="en-US" sz="20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Comic Sans MS" pitchFamily="66" charset="0"/>
                <a:ea typeface="+mn-ea"/>
                <a:cs typeface="+mn-cs"/>
              </a:rPr>
              <a:t>	</a:t>
            </a:r>
            <a:endParaRPr kumimoji="0" lang="en-US" sz="700" b="1" i="0" u="none" strike="noStrike" kern="1200" cap="none" spc="0" normalizeH="0" baseline="0" noProof="0" dirty="0">
              <a:ln>
                <a:noFill/>
              </a:ln>
              <a:solidFill>
                <a:srgbClr val="DADADA">
                  <a:lumMod val="10000"/>
                </a:srgbClr>
              </a:solidFill>
              <a:effectLst>
                <a:outerShdw blurRad="38100" dist="38100" dir="2700000" algn="tl">
                  <a:srgbClr val="000000">
                    <a:alpha val="43137"/>
                  </a:srgbClr>
                </a:outerShdw>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700" b="1" i="0" u="sng" strike="noStrike" kern="1200" cap="none" spc="0" normalizeH="0" baseline="0" noProof="0" dirty="0">
              <a:ln>
                <a:noFill/>
              </a:ln>
              <a:solidFill>
                <a:srgbClr val="FF9900"/>
              </a:solidFill>
              <a:effectLst/>
              <a:uLnTx/>
              <a:uFillTx/>
              <a:latin typeface="Times New Roman" pitchFamily="18" charset="0"/>
              <a:ea typeface="+mn-ea"/>
              <a:cs typeface="+mn-cs"/>
            </a:endParaRPr>
          </a:p>
        </p:txBody>
      </p:sp>
      <p:sp>
        <p:nvSpPr>
          <p:cNvPr id="4" name="Rectangle 2">
            <a:extLst>
              <a:ext uri="{FF2B5EF4-FFF2-40B4-BE49-F238E27FC236}">
                <a16:creationId xmlns:a16="http://schemas.microsoft.com/office/drawing/2014/main" id="{0FCF5A10-F2E8-47B6-9EF6-F30DF82699BF}"/>
              </a:ext>
            </a:extLst>
          </p:cNvPr>
          <p:cNvSpPr txBox="1">
            <a:spLocks noChangeArrowheads="1"/>
          </p:cNvSpPr>
          <p:nvPr/>
        </p:nvSpPr>
        <p:spPr>
          <a:xfrm>
            <a:off x="0" y="152400"/>
            <a:ext cx="91440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So Why Should We Monitor Streams?</a:t>
            </a:r>
          </a:p>
        </p:txBody>
      </p:sp>
    </p:spTree>
    <p:extLst>
      <p:ext uri="{BB962C8B-B14F-4D97-AF65-F5344CB8AC3E}">
        <p14:creationId xmlns:p14="http://schemas.microsoft.com/office/powerpoint/2010/main" val="2873246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50">
                                            <p:txEl>
                                              <p:pRg st="3" end="3"/>
                                            </p:txEl>
                                          </p:spTgt>
                                        </p:tgtEl>
                                        <p:attrNameLst>
                                          <p:attrName>style.visibility</p:attrName>
                                        </p:attrNameLst>
                                      </p:cBhvr>
                                      <p:to>
                                        <p:strVal val="visible"/>
                                      </p:to>
                                    </p:set>
                                    <p:animEffect transition="in" filter="dissolve">
                                      <p:cBhvr>
                                        <p:cTn id="7" dur="500"/>
                                        <p:tgtEl>
                                          <p:spTgt spid="2050">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50">
                                            <p:txEl>
                                              <p:pRg st="5" end="5"/>
                                            </p:txEl>
                                          </p:spTgt>
                                        </p:tgtEl>
                                        <p:attrNameLst>
                                          <p:attrName>style.visibility</p:attrName>
                                        </p:attrNameLst>
                                      </p:cBhvr>
                                      <p:to>
                                        <p:strVal val="visible"/>
                                      </p:to>
                                    </p:set>
                                    <p:animEffect transition="in" filter="dissolve">
                                      <p:cBhvr>
                                        <p:cTn id="12" dur="500"/>
                                        <p:tgtEl>
                                          <p:spTgt spid="2050">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50">
                                            <p:txEl>
                                              <p:pRg st="7" end="7"/>
                                            </p:txEl>
                                          </p:spTgt>
                                        </p:tgtEl>
                                        <p:attrNameLst>
                                          <p:attrName>style.visibility</p:attrName>
                                        </p:attrNameLst>
                                      </p:cBhvr>
                                      <p:to>
                                        <p:strVal val="visible"/>
                                      </p:to>
                                    </p:set>
                                    <p:animEffect transition="in" filter="dissolve">
                                      <p:cBhvr>
                                        <p:cTn id="17" dur="500"/>
                                        <p:tgtEl>
                                          <p:spTgt spid="205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228600"/>
            <a:ext cx="7772400" cy="1066800"/>
          </a:xfrm>
        </p:spPr>
        <p:txBody>
          <a:bodyPr/>
          <a:lstStyle/>
          <a:p>
            <a:pPr eaLnBrk="1" hangingPunct="1">
              <a:defRPr/>
            </a:pPr>
            <a:r>
              <a:rPr lang="en-US" sz="4800" dirty="0">
                <a:solidFill>
                  <a:srgbClr val="FF9900"/>
                </a:solidFill>
                <a:latin typeface="Arial Black" pitchFamily="34" charset="0"/>
              </a:rPr>
              <a:t>What do We Monitor?</a:t>
            </a:r>
          </a:p>
        </p:txBody>
      </p:sp>
      <p:sp>
        <p:nvSpPr>
          <p:cNvPr id="59395" name="Rectangle 3"/>
          <p:cNvSpPr>
            <a:spLocks noGrp="1" noChangeArrowheads="1"/>
          </p:cNvSpPr>
          <p:nvPr>
            <p:ph type="body" idx="1"/>
          </p:nvPr>
        </p:nvSpPr>
        <p:spPr>
          <a:xfrm>
            <a:off x="533400" y="1371600"/>
            <a:ext cx="8001000" cy="5029200"/>
          </a:xfrm>
          <a:solidFill>
            <a:srgbClr val="F8F8F8"/>
          </a:solidFill>
        </p:spPr>
        <p:txBody>
          <a:bodyPr/>
          <a:lstStyle/>
          <a:p>
            <a:pPr marL="1009650" lvl="1" indent="-609600" eaLnBrk="1" hangingPunct="1">
              <a:lnSpc>
                <a:spcPct val="150000"/>
              </a:lnSpc>
              <a:buClr>
                <a:schemeClr val="tx1"/>
              </a:buClr>
              <a:buNone/>
              <a:defRPr/>
            </a:pPr>
            <a:r>
              <a:rPr lang="en-US" sz="3000" b="1" dirty="0">
                <a:solidFill>
                  <a:srgbClr val="FF3300"/>
                </a:solidFill>
                <a:effectLst>
                  <a:outerShdw blurRad="38100" dist="38100" dir="2700000" algn="tl">
                    <a:srgbClr val="000000">
                      <a:alpha val="43137"/>
                    </a:srgbClr>
                  </a:outerShdw>
                </a:effectLst>
                <a:latin typeface="+mj-lt"/>
              </a:rPr>
              <a:t>1. Physical Assessment </a:t>
            </a:r>
          </a:p>
          <a:p>
            <a:pPr marL="1009650" lvl="1" indent="-609600" eaLnBrk="1" hangingPunct="1">
              <a:lnSpc>
                <a:spcPct val="150000"/>
              </a:lnSpc>
              <a:buClr>
                <a:schemeClr val="tx1"/>
              </a:buClr>
              <a:buNone/>
              <a:defRPr/>
            </a:pPr>
            <a:r>
              <a:rPr lang="en-US" sz="3000" b="1" dirty="0">
                <a:solidFill>
                  <a:srgbClr val="FF3300"/>
                </a:solidFill>
                <a:effectLst>
                  <a:outerShdw blurRad="38100" dist="38100" dir="2700000" algn="tl">
                    <a:srgbClr val="000000">
                      <a:alpha val="43137"/>
                    </a:srgbClr>
                  </a:outerShdw>
                </a:effectLst>
                <a:latin typeface="+mj-lt"/>
              </a:rPr>
              <a:t>2. Biological Indicators</a:t>
            </a:r>
          </a:p>
          <a:p>
            <a:pPr marL="609600" indent="-609600" eaLnBrk="1" hangingPunct="1">
              <a:lnSpc>
                <a:spcPct val="150000"/>
              </a:lnSpc>
              <a:buClr>
                <a:schemeClr val="tx1"/>
              </a:buClr>
              <a:buFontTx/>
              <a:buAutoNum type="arabicPeriod"/>
              <a:defRPr/>
            </a:pPr>
            <a:endParaRPr lang="en-US" sz="3000" dirty="0">
              <a:solidFill>
                <a:srgbClr val="FF3300"/>
              </a:solidFill>
              <a:latin typeface="Arial" charset="0"/>
            </a:endParaRPr>
          </a:p>
          <a:p>
            <a:pPr marL="609600" indent="-609600" eaLnBrk="1" hangingPunct="1">
              <a:lnSpc>
                <a:spcPct val="150000"/>
              </a:lnSpc>
              <a:buClr>
                <a:schemeClr val="tx1"/>
              </a:buClr>
              <a:buFontTx/>
              <a:buAutoNum type="arabicPeriod"/>
              <a:defRPr/>
            </a:pPr>
            <a:endParaRPr lang="en-US" sz="3000" dirty="0">
              <a:solidFill>
                <a:srgbClr val="FF3300"/>
              </a:solidFill>
              <a:latin typeface="Arial" charset="0"/>
            </a:endParaRPr>
          </a:p>
          <a:p>
            <a:pPr marL="609600" indent="-609600" eaLnBrk="1" hangingPunct="1">
              <a:lnSpc>
                <a:spcPct val="150000"/>
              </a:lnSpc>
              <a:buClr>
                <a:schemeClr val="tx1"/>
              </a:buClr>
              <a:buFontTx/>
              <a:buAutoNum type="arabicPeriod"/>
              <a:defRPr/>
            </a:pPr>
            <a:endParaRPr lang="en-US" sz="3000" dirty="0">
              <a:solidFill>
                <a:srgbClr val="FF3300"/>
              </a:solidFill>
              <a:latin typeface="Arial" charset="0"/>
            </a:endParaRPr>
          </a:p>
          <a:p>
            <a:pPr marL="1009650" lvl="1" indent="-609600" eaLnBrk="1" hangingPunct="1">
              <a:lnSpc>
                <a:spcPct val="150000"/>
              </a:lnSpc>
              <a:buClr>
                <a:schemeClr val="tx1"/>
              </a:buClr>
              <a:buNone/>
              <a:defRPr/>
            </a:pPr>
            <a:r>
              <a:rPr lang="en-US" sz="3000" b="1" dirty="0">
                <a:solidFill>
                  <a:srgbClr val="FF3300"/>
                </a:solidFill>
                <a:effectLst>
                  <a:outerShdw blurRad="38100" dist="38100" dir="2700000" algn="tl">
                    <a:srgbClr val="000000">
                      <a:alpha val="43137"/>
                    </a:srgbClr>
                  </a:outerShdw>
                </a:effectLst>
              </a:rPr>
              <a:t>3. Water Chemistry</a:t>
            </a:r>
            <a:endParaRPr lang="en-US" sz="3000" b="1" dirty="0">
              <a:solidFill>
                <a:schemeClr val="accent4">
                  <a:lumMod val="10000"/>
                </a:schemeClr>
              </a:solidFill>
              <a:effectLst/>
            </a:endParaRPr>
          </a:p>
          <a:p>
            <a:pPr marL="609600" indent="-609600" eaLnBrk="1" hangingPunct="1">
              <a:lnSpc>
                <a:spcPct val="150000"/>
              </a:lnSpc>
              <a:buClr>
                <a:schemeClr val="tx1"/>
              </a:buClr>
              <a:buFontTx/>
              <a:buNone/>
              <a:defRPr/>
            </a:pPr>
            <a:endParaRPr lang="en-US" dirty="0">
              <a:latin typeface="Arial" charset="0"/>
            </a:endParaRPr>
          </a:p>
          <a:p>
            <a:pPr marL="609600" indent="-609600" eaLnBrk="1" hangingPunct="1">
              <a:buFont typeface="Wingdings" pitchFamily="2" charset="2"/>
              <a:buNone/>
              <a:defRPr/>
            </a:pPr>
            <a:endParaRPr lang="en-US" dirty="0">
              <a:solidFill>
                <a:srgbClr val="00FF00"/>
              </a:solidFill>
              <a:latin typeface="Arial" charset="0"/>
            </a:endParaRPr>
          </a:p>
          <a:p>
            <a:pPr marL="609600" indent="-609600" eaLnBrk="1" hangingPunct="1">
              <a:buFont typeface="Wingdings" pitchFamily="2" charset="2"/>
              <a:buNone/>
              <a:defRPr/>
            </a:pPr>
            <a:endParaRPr lang="en-US" dirty="0">
              <a:solidFill>
                <a:srgbClr val="00FF00"/>
              </a:solidFill>
              <a:latin typeface="Arial" charset="0"/>
            </a:endParaRPr>
          </a:p>
        </p:txBody>
      </p:sp>
      <p:grpSp>
        <p:nvGrpSpPr>
          <p:cNvPr id="9" name="Group 8"/>
          <p:cNvGrpSpPr/>
          <p:nvPr/>
        </p:nvGrpSpPr>
        <p:grpSpPr>
          <a:xfrm>
            <a:off x="1828800" y="2971800"/>
            <a:ext cx="6050422" cy="2495550"/>
            <a:chOff x="1828800" y="2971800"/>
            <a:chExt cx="6050422" cy="2495550"/>
          </a:xfrm>
        </p:grpSpPr>
        <p:pic>
          <p:nvPicPr>
            <p:cNvPr id="73730" name="Picture 2" descr="http://treybowie.weebly.com/uploads/2/4/3/9/24393981/3123806_orig.jpg"/>
            <p:cNvPicPr>
              <a:picLocks noChangeAspect="1" noChangeArrowheads="1"/>
            </p:cNvPicPr>
            <p:nvPr/>
          </p:nvPicPr>
          <p:blipFill>
            <a:blip r:embed="rId3" cstate="print"/>
            <a:srcRect/>
            <a:stretch>
              <a:fillRect/>
            </a:stretch>
          </p:blipFill>
          <p:spPr bwMode="auto">
            <a:xfrm>
              <a:off x="1828800" y="2971800"/>
              <a:ext cx="2595084" cy="2438400"/>
            </a:xfrm>
            <a:prstGeom prst="rect">
              <a:avLst/>
            </a:prstGeom>
            <a:noFill/>
          </p:spPr>
        </p:pic>
        <p:pic>
          <p:nvPicPr>
            <p:cNvPr id="7" name="Picture 5" descr="100_3399"/>
            <p:cNvPicPr>
              <a:picLocks noChangeAspect="1" noChangeArrowheads="1"/>
            </p:cNvPicPr>
            <p:nvPr/>
          </p:nvPicPr>
          <p:blipFill>
            <a:blip r:embed="rId4" cstate="print"/>
            <a:srcRect l="12195" t="13008" r="7317"/>
            <a:stretch>
              <a:fillRect/>
            </a:stretch>
          </p:blipFill>
          <p:spPr bwMode="auto">
            <a:xfrm>
              <a:off x="4800600" y="2971800"/>
              <a:ext cx="3078622" cy="2495550"/>
            </a:xfrm>
            <a:prstGeom prst="rect">
              <a:avLst/>
            </a:prstGeom>
            <a:noFill/>
            <a:ln w="9525">
              <a:noFill/>
              <a:miter lim="800000"/>
              <a:headEnd/>
              <a:tailEnd/>
            </a:ln>
          </p:spPr>
        </p:pic>
      </p:grpSp>
    </p:spTree>
    <p:extLst>
      <p:ext uri="{BB962C8B-B14F-4D97-AF65-F5344CB8AC3E}">
        <p14:creationId xmlns:p14="http://schemas.microsoft.com/office/powerpoint/2010/main" val="143437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9395">
                                            <p:txEl>
                                              <p:pRg st="5" end="5"/>
                                            </p:txEl>
                                          </p:spTgt>
                                        </p:tgtEl>
                                        <p:attrNameLst>
                                          <p:attrName>style.visibility</p:attrName>
                                        </p:attrNameLst>
                                      </p:cBhvr>
                                      <p:to>
                                        <p:strVal val="visible"/>
                                      </p:to>
                                    </p:set>
                                    <p:anim calcmode="lin" valueType="num">
                                      <p:cBhvr additive="base">
                                        <p:cTn id="19" dur="500" fill="hold"/>
                                        <p:tgtEl>
                                          <p:spTgt spid="5939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81000" y="1600200"/>
            <a:ext cx="3200400" cy="3200400"/>
          </a:xfrm>
          <a:noFill/>
          <a:ln/>
        </p:spPr>
        <p:txBody>
          <a:bodyPr lIns="92075" tIns="46038" rIns="92075" bIns="46038" anchor="b"/>
          <a:lstStyle/>
          <a:p>
            <a:pPr algn="l"/>
            <a:r>
              <a:rPr lang="en-US" sz="3200" dirty="0">
                <a:latin typeface="Gotham" panose="02000804030000020004" pitchFamily="50" charset="0"/>
              </a:rPr>
              <a:t>The region draining into a river, river system, or other body of water. </a:t>
            </a:r>
            <a:endParaRPr lang="en-US" sz="3200" b="1" dirty="0">
              <a:latin typeface="Gotham" panose="02000804030000020004" pitchFamily="50" charset="0"/>
            </a:endParaRPr>
          </a:p>
        </p:txBody>
      </p:sp>
      <p:pic>
        <p:nvPicPr>
          <p:cNvPr id="120836" name="Picture 4" descr="what is a shed"/>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0" y="2057400"/>
            <a:ext cx="6096000" cy="4572000"/>
          </a:xfrm>
          <a:prstGeom prst="rect">
            <a:avLst/>
          </a:prstGeom>
          <a:ln>
            <a:noFill/>
          </a:ln>
          <a:effectLst>
            <a:outerShdw blurRad="292100" dist="139700" dir="2700000" algn="tl" rotWithShape="0">
              <a:srgbClr val="333333">
                <a:alpha val="65000"/>
              </a:srgbClr>
            </a:outerShdw>
          </a:effectLst>
        </p:spPr>
      </p:pic>
      <p:sp>
        <p:nvSpPr>
          <p:cNvPr id="6" name="Freeform 5"/>
          <p:cNvSpPr/>
          <p:nvPr/>
        </p:nvSpPr>
        <p:spPr bwMode="auto">
          <a:xfrm>
            <a:off x="3344091" y="3500138"/>
            <a:ext cx="4824179" cy="2547965"/>
          </a:xfrm>
          <a:custGeom>
            <a:avLst/>
            <a:gdLst>
              <a:gd name="connsiteX0" fmla="*/ 0 w 4824179"/>
              <a:gd name="connsiteY0" fmla="*/ 2547965 h 2547965"/>
              <a:gd name="connsiteX1" fmla="*/ 13063 w 4824179"/>
              <a:gd name="connsiteY1" fmla="*/ 2495713 h 2547965"/>
              <a:gd name="connsiteX2" fmla="*/ 52252 w 4824179"/>
              <a:gd name="connsiteY2" fmla="*/ 2469588 h 2547965"/>
              <a:gd name="connsiteX3" fmla="*/ 156755 w 4824179"/>
              <a:gd name="connsiteY3" fmla="*/ 2443462 h 2547965"/>
              <a:gd name="connsiteX4" fmla="*/ 195943 w 4824179"/>
              <a:gd name="connsiteY4" fmla="*/ 2430399 h 2547965"/>
              <a:gd name="connsiteX5" fmla="*/ 235132 w 4824179"/>
              <a:gd name="connsiteY5" fmla="*/ 2391211 h 2547965"/>
              <a:gd name="connsiteX6" fmla="*/ 339635 w 4824179"/>
              <a:gd name="connsiteY6" fmla="*/ 2365085 h 2547965"/>
              <a:gd name="connsiteX7" fmla="*/ 352698 w 4824179"/>
              <a:gd name="connsiteY7" fmla="*/ 2325896 h 2547965"/>
              <a:gd name="connsiteX8" fmla="*/ 391886 w 4824179"/>
              <a:gd name="connsiteY8" fmla="*/ 2286708 h 2547965"/>
              <a:gd name="connsiteX9" fmla="*/ 496389 w 4824179"/>
              <a:gd name="connsiteY9" fmla="*/ 2260582 h 2547965"/>
              <a:gd name="connsiteX10" fmla="*/ 509452 w 4824179"/>
              <a:gd name="connsiteY10" fmla="*/ 2221393 h 2547965"/>
              <a:gd name="connsiteX11" fmla="*/ 561703 w 4824179"/>
              <a:gd name="connsiteY11" fmla="*/ 2143016 h 2547965"/>
              <a:gd name="connsiteX12" fmla="*/ 522515 w 4824179"/>
              <a:gd name="connsiteY12" fmla="*/ 2038513 h 2547965"/>
              <a:gd name="connsiteX13" fmla="*/ 496389 w 4824179"/>
              <a:gd name="connsiteY13" fmla="*/ 1947073 h 2547965"/>
              <a:gd name="connsiteX14" fmla="*/ 457200 w 4824179"/>
              <a:gd name="connsiteY14" fmla="*/ 1907885 h 2547965"/>
              <a:gd name="connsiteX15" fmla="*/ 391886 w 4824179"/>
              <a:gd name="connsiteY15" fmla="*/ 1842571 h 2547965"/>
              <a:gd name="connsiteX16" fmla="*/ 365760 w 4824179"/>
              <a:gd name="connsiteY16" fmla="*/ 1751131 h 2547965"/>
              <a:gd name="connsiteX17" fmla="*/ 391886 w 4824179"/>
              <a:gd name="connsiteY17" fmla="*/ 1672753 h 2547965"/>
              <a:gd name="connsiteX18" fmla="*/ 522515 w 4824179"/>
              <a:gd name="connsiteY18" fmla="*/ 1607439 h 2547965"/>
              <a:gd name="connsiteX19" fmla="*/ 561703 w 4824179"/>
              <a:gd name="connsiteY19" fmla="*/ 1515999 h 2547965"/>
              <a:gd name="connsiteX20" fmla="*/ 535578 w 4824179"/>
              <a:gd name="connsiteY20" fmla="*/ 1476811 h 2547965"/>
              <a:gd name="connsiteX21" fmla="*/ 522515 w 4824179"/>
              <a:gd name="connsiteY21" fmla="*/ 1437622 h 2547965"/>
              <a:gd name="connsiteX22" fmla="*/ 535578 w 4824179"/>
              <a:gd name="connsiteY22" fmla="*/ 1398433 h 2547965"/>
              <a:gd name="connsiteX23" fmla="*/ 483326 w 4824179"/>
              <a:gd name="connsiteY23" fmla="*/ 1333119 h 2547965"/>
              <a:gd name="connsiteX24" fmla="*/ 418012 w 4824179"/>
              <a:gd name="connsiteY24" fmla="*/ 1176365 h 2547965"/>
              <a:gd name="connsiteX25" fmla="*/ 431075 w 4824179"/>
              <a:gd name="connsiteY25" fmla="*/ 1137176 h 2547965"/>
              <a:gd name="connsiteX26" fmla="*/ 418012 w 4824179"/>
              <a:gd name="connsiteY26" fmla="*/ 1084925 h 2547965"/>
              <a:gd name="connsiteX27" fmla="*/ 404949 w 4824179"/>
              <a:gd name="connsiteY27" fmla="*/ 1019611 h 2547965"/>
              <a:gd name="connsiteX28" fmla="*/ 470263 w 4824179"/>
              <a:gd name="connsiteY28" fmla="*/ 954296 h 2547965"/>
              <a:gd name="connsiteX29" fmla="*/ 522515 w 4824179"/>
              <a:gd name="connsiteY29" fmla="*/ 941233 h 2547965"/>
              <a:gd name="connsiteX30" fmla="*/ 561703 w 4824179"/>
              <a:gd name="connsiteY30" fmla="*/ 928171 h 2547965"/>
              <a:gd name="connsiteX31" fmla="*/ 600892 w 4824179"/>
              <a:gd name="connsiteY31" fmla="*/ 888982 h 2547965"/>
              <a:gd name="connsiteX32" fmla="*/ 666206 w 4824179"/>
              <a:gd name="connsiteY32" fmla="*/ 875919 h 2547965"/>
              <a:gd name="connsiteX33" fmla="*/ 705395 w 4824179"/>
              <a:gd name="connsiteY33" fmla="*/ 849793 h 2547965"/>
              <a:gd name="connsiteX34" fmla="*/ 705395 w 4824179"/>
              <a:gd name="connsiteY34" fmla="*/ 771416 h 2547965"/>
              <a:gd name="connsiteX35" fmla="*/ 770709 w 4824179"/>
              <a:gd name="connsiteY35" fmla="*/ 758353 h 2547965"/>
              <a:gd name="connsiteX36" fmla="*/ 822960 w 4824179"/>
              <a:gd name="connsiteY36" fmla="*/ 771416 h 2547965"/>
              <a:gd name="connsiteX37" fmla="*/ 875212 w 4824179"/>
              <a:gd name="connsiteY37" fmla="*/ 706102 h 2547965"/>
              <a:gd name="connsiteX38" fmla="*/ 888275 w 4824179"/>
              <a:gd name="connsiteY38" fmla="*/ 653851 h 2547965"/>
              <a:gd name="connsiteX39" fmla="*/ 1005840 w 4824179"/>
              <a:gd name="connsiteY39" fmla="*/ 588536 h 2547965"/>
              <a:gd name="connsiteX40" fmla="*/ 979715 w 4824179"/>
              <a:gd name="connsiteY40" fmla="*/ 549348 h 2547965"/>
              <a:gd name="connsiteX41" fmla="*/ 953589 w 4824179"/>
              <a:gd name="connsiteY41" fmla="*/ 444845 h 2547965"/>
              <a:gd name="connsiteX42" fmla="*/ 914400 w 4824179"/>
              <a:gd name="connsiteY42" fmla="*/ 405656 h 2547965"/>
              <a:gd name="connsiteX43" fmla="*/ 836023 w 4824179"/>
              <a:gd name="connsiteY43" fmla="*/ 340342 h 2547965"/>
              <a:gd name="connsiteX44" fmla="*/ 783772 w 4824179"/>
              <a:gd name="connsiteY44" fmla="*/ 248902 h 2547965"/>
              <a:gd name="connsiteX45" fmla="*/ 875212 w 4824179"/>
              <a:gd name="connsiteY45" fmla="*/ 209713 h 2547965"/>
              <a:gd name="connsiteX46" fmla="*/ 992778 w 4824179"/>
              <a:gd name="connsiteY46" fmla="*/ 157462 h 2547965"/>
              <a:gd name="connsiteX47" fmla="*/ 1071155 w 4824179"/>
              <a:gd name="connsiteY47" fmla="*/ 118273 h 2547965"/>
              <a:gd name="connsiteX48" fmla="*/ 1201783 w 4824179"/>
              <a:gd name="connsiteY48" fmla="*/ 105211 h 2547965"/>
              <a:gd name="connsiteX49" fmla="*/ 1240972 w 4824179"/>
              <a:gd name="connsiteY49" fmla="*/ 92148 h 2547965"/>
              <a:gd name="connsiteX50" fmla="*/ 1280160 w 4824179"/>
              <a:gd name="connsiteY50" fmla="*/ 79085 h 2547965"/>
              <a:gd name="connsiteX51" fmla="*/ 1358538 w 4824179"/>
              <a:gd name="connsiteY51" fmla="*/ 92148 h 2547965"/>
              <a:gd name="connsiteX52" fmla="*/ 1423852 w 4824179"/>
              <a:gd name="connsiteY52" fmla="*/ 79085 h 2547965"/>
              <a:gd name="connsiteX53" fmla="*/ 1528355 w 4824179"/>
              <a:gd name="connsiteY53" fmla="*/ 105211 h 2547965"/>
              <a:gd name="connsiteX54" fmla="*/ 1606732 w 4824179"/>
              <a:gd name="connsiteY54" fmla="*/ 118273 h 2547965"/>
              <a:gd name="connsiteX55" fmla="*/ 1645920 w 4824179"/>
              <a:gd name="connsiteY55" fmla="*/ 105211 h 2547965"/>
              <a:gd name="connsiteX56" fmla="*/ 1750423 w 4824179"/>
              <a:gd name="connsiteY56" fmla="*/ 66022 h 2547965"/>
              <a:gd name="connsiteX57" fmla="*/ 1881052 w 4824179"/>
              <a:gd name="connsiteY57" fmla="*/ 52959 h 2547965"/>
              <a:gd name="connsiteX58" fmla="*/ 1920240 w 4824179"/>
              <a:gd name="connsiteY58" fmla="*/ 66022 h 2547965"/>
              <a:gd name="connsiteX59" fmla="*/ 2011680 w 4824179"/>
              <a:gd name="connsiteY59" fmla="*/ 79085 h 2547965"/>
              <a:gd name="connsiteX60" fmla="*/ 2063932 w 4824179"/>
              <a:gd name="connsiteY60" fmla="*/ 52959 h 2547965"/>
              <a:gd name="connsiteX61" fmla="*/ 2142309 w 4824179"/>
              <a:gd name="connsiteY61" fmla="*/ 39896 h 2547965"/>
              <a:gd name="connsiteX62" fmla="*/ 2181498 w 4824179"/>
              <a:gd name="connsiteY62" fmla="*/ 26833 h 2547965"/>
              <a:gd name="connsiteX63" fmla="*/ 2338252 w 4824179"/>
              <a:gd name="connsiteY63" fmla="*/ 52959 h 2547965"/>
              <a:gd name="connsiteX64" fmla="*/ 2377440 w 4824179"/>
              <a:gd name="connsiteY64" fmla="*/ 39896 h 2547965"/>
              <a:gd name="connsiteX65" fmla="*/ 2455818 w 4824179"/>
              <a:gd name="connsiteY65" fmla="*/ 79085 h 2547965"/>
              <a:gd name="connsiteX66" fmla="*/ 2521132 w 4824179"/>
              <a:gd name="connsiteY66" fmla="*/ 105211 h 2547965"/>
              <a:gd name="connsiteX67" fmla="*/ 2560320 w 4824179"/>
              <a:gd name="connsiteY67" fmla="*/ 79085 h 2547965"/>
              <a:gd name="connsiteX68" fmla="*/ 2599509 w 4824179"/>
              <a:gd name="connsiteY68" fmla="*/ 66022 h 2547965"/>
              <a:gd name="connsiteX69" fmla="*/ 2690949 w 4824179"/>
              <a:gd name="connsiteY69" fmla="*/ 79085 h 2547965"/>
              <a:gd name="connsiteX70" fmla="*/ 2730138 w 4824179"/>
              <a:gd name="connsiteY70" fmla="*/ 105211 h 2547965"/>
              <a:gd name="connsiteX71" fmla="*/ 2847703 w 4824179"/>
              <a:gd name="connsiteY71" fmla="*/ 118273 h 2547965"/>
              <a:gd name="connsiteX72" fmla="*/ 2886892 w 4824179"/>
              <a:gd name="connsiteY72" fmla="*/ 131336 h 2547965"/>
              <a:gd name="connsiteX73" fmla="*/ 2939143 w 4824179"/>
              <a:gd name="connsiteY73" fmla="*/ 144399 h 2547965"/>
              <a:gd name="connsiteX74" fmla="*/ 2991395 w 4824179"/>
              <a:gd name="connsiteY74" fmla="*/ 183588 h 2547965"/>
              <a:gd name="connsiteX75" fmla="*/ 3043646 w 4824179"/>
              <a:gd name="connsiteY75" fmla="*/ 209713 h 2547965"/>
              <a:gd name="connsiteX76" fmla="*/ 3135086 w 4824179"/>
              <a:gd name="connsiteY76" fmla="*/ 170525 h 2547965"/>
              <a:gd name="connsiteX77" fmla="*/ 3148149 w 4824179"/>
              <a:gd name="connsiteY77" fmla="*/ 131336 h 2547965"/>
              <a:gd name="connsiteX78" fmla="*/ 3278778 w 4824179"/>
              <a:gd name="connsiteY78" fmla="*/ 92148 h 2547965"/>
              <a:gd name="connsiteX79" fmla="*/ 3435532 w 4824179"/>
              <a:gd name="connsiteY79" fmla="*/ 66022 h 2547965"/>
              <a:gd name="connsiteX80" fmla="*/ 3474720 w 4824179"/>
              <a:gd name="connsiteY80" fmla="*/ 79085 h 2547965"/>
              <a:gd name="connsiteX81" fmla="*/ 3500846 w 4824179"/>
              <a:gd name="connsiteY81" fmla="*/ 39896 h 2547965"/>
              <a:gd name="connsiteX82" fmla="*/ 3553098 w 4824179"/>
              <a:gd name="connsiteY82" fmla="*/ 26833 h 2547965"/>
              <a:gd name="connsiteX83" fmla="*/ 3670663 w 4824179"/>
              <a:gd name="connsiteY83" fmla="*/ 708 h 2547965"/>
              <a:gd name="connsiteX84" fmla="*/ 3722915 w 4824179"/>
              <a:gd name="connsiteY84" fmla="*/ 13771 h 2547965"/>
              <a:gd name="connsiteX85" fmla="*/ 3775166 w 4824179"/>
              <a:gd name="connsiteY85" fmla="*/ 39896 h 2547965"/>
              <a:gd name="connsiteX86" fmla="*/ 3840480 w 4824179"/>
              <a:gd name="connsiteY86" fmla="*/ 52959 h 2547965"/>
              <a:gd name="connsiteX87" fmla="*/ 3879669 w 4824179"/>
              <a:gd name="connsiteY87" fmla="*/ 79085 h 2547965"/>
              <a:gd name="connsiteX88" fmla="*/ 3971109 w 4824179"/>
              <a:gd name="connsiteY88" fmla="*/ 105211 h 2547965"/>
              <a:gd name="connsiteX89" fmla="*/ 4010298 w 4824179"/>
              <a:gd name="connsiteY89" fmla="*/ 79085 h 2547965"/>
              <a:gd name="connsiteX90" fmla="*/ 4049486 w 4824179"/>
              <a:gd name="connsiteY90" fmla="*/ 66022 h 2547965"/>
              <a:gd name="connsiteX91" fmla="*/ 4075612 w 4824179"/>
              <a:gd name="connsiteY91" fmla="*/ 26833 h 2547965"/>
              <a:gd name="connsiteX92" fmla="*/ 4167052 w 4824179"/>
              <a:gd name="connsiteY92" fmla="*/ 79085 h 2547965"/>
              <a:gd name="connsiteX93" fmla="*/ 4219303 w 4824179"/>
              <a:gd name="connsiteY93" fmla="*/ 92148 h 2547965"/>
              <a:gd name="connsiteX94" fmla="*/ 4362995 w 4824179"/>
              <a:gd name="connsiteY94" fmla="*/ 105211 h 2547965"/>
              <a:gd name="connsiteX95" fmla="*/ 4415246 w 4824179"/>
              <a:gd name="connsiteY95" fmla="*/ 183588 h 2547965"/>
              <a:gd name="connsiteX96" fmla="*/ 4454435 w 4824179"/>
              <a:gd name="connsiteY96" fmla="*/ 170525 h 2547965"/>
              <a:gd name="connsiteX97" fmla="*/ 4506686 w 4824179"/>
              <a:gd name="connsiteY97" fmla="*/ 157462 h 2547965"/>
              <a:gd name="connsiteX98" fmla="*/ 4545875 w 4824179"/>
              <a:gd name="connsiteY98" fmla="*/ 131336 h 2547965"/>
              <a:gd name="connsiteX99" fmla="*/ 4663440 w 4824179"/>
              <a:gd name="connsiteY99" fmla="*/ 92148 h 2547965"/>
              <a:gd name="connsiteX100" fmla="*/ 4728755 w 4824179"/>
              <a:gd name="connsiteY100" fmla="*/ 235839 h 2547965"/>
              <a:gd name="connsiteX101" fmla="*/ 4767943 w 4824179"/>
              <a:gd name="connsiteY101" fmla="*/ 288091 h 2547965"/>
              <a:gd name="connsiteX102" fmla="*/ 4794069 w 4824179"/>
              <a:gd name="connsiteY102" fmla="*/ 327279 h 2547965"/>
              <a:gd name="connsiteX103" fmla="*/ 4767943 w 4824179"/>
              <a:gd name="connsiteY103" fmla="*/ 366468 h 2547965"/>
              <a:gd name="connsiteX104" fmla="*/ 4794069 w 4824179"/>
              <a:gd name="connsiteY104" fmla="*/ 405656 h 2547965"/>
              <a:gd name="connsiteX105" fmla="*/ 4741818 w 4824179"/>
              <a:gd name="connsiteY105" fmla="*/ 575473 h 2547965"/>
              <a:gd name="connsiteX106" fmla="*/ 4715692 w 4824179"/>
              <a:gd name="connsiteY106" fmla="*/ 614662 h 2547965"/>
              <a:gd name="connsiteX107" fmla="*/ 4676503 w 4824179"/>
              <a:gd name="connsiteY107" fmla="*/ 601599 h 2547965"/>
              <a:gd name="connsiteX108" fmla="*/ 4611189 w 4824179"/>
              <a:gd name="connsiteY108" fmla="*/ 693039 h 2547965"/>
              <a:gd name="connsiteX109" fmla="*/ 4598126 w 4824179"/>
              <a:gd name="connsiteY109" fmla="*/ 732228 h 2547965"/>
              <a:gd name="connsiteX110" fmla="*/ 4545875 w 4824179"/>
              <a:gd name="connsiteY110" fmla="*/ 758353 h 2547965"/>
              <a:gd name="connsiteX111" fmla="*/ 4506686 w 4824179"/>
              <a:gd name="connsiteY111" fmla="*/ 784479 h 2547965"/>
              <a:gd name="connsiteX112" fmla="*/ 4389120 w 4824179"/>
              <a:gd name="connsiteY112" fmla="*/ 862856 h 2547965"/>
              <a:gd name="connsiteX113" fmla="*/ 4349932 w 4824179"/>
              <a:gd name="connsiteY113" fmla="*/ 875919 h 2547965"/>
              <a:gd name="connsiteX114" fmla="*/ 4297680 w 4824179"/>
              <a:gd name="connsiteY114" fmla="*/ 954296 h 2547965"/>
              <a:gd name="connsiteX115" fmla="*/ 4323806 w 4824179"/>
              <a:gd name="connsiteY115" fmla="*/ 1032673 h 2547965"/>
              <a:gd name="connsiteX116" fmla="*/ 4167052 w 4824179"/>
              <a:gd name="connsiteY116" fmla="*/ 1163302 h 2547965"/>
              <a:gd name="connsiteX117" fmla="*/ 4088675 w 4824179"/>
              <a:gd name="connsiteY117" fmla="*/ 1189428 h 2547965"/>
              <a:gd name="connsiteX118" fmla="*/ 4049486 w 4824179"/>
              <a:gd name="connsiteY118" fmla="*/ 1202491 h 2547965"/>
              <a:gd name="connsiteX119" fmla="*/ 4010298 w 4824179"/>
              <a:gd name="connsiteY119" fmla="*/ 1228616 h 2547965"/>
              <a:gd name="connsiteX120" fmla="*/ 3997235 w 4824179"/>
              <a:gd name="connsiteY120" fmla="*/ 1333119 h 2547965"/>
              <a:gd name="connsiteX121" fmla="*/ 4010298 w 4824179"/>
              <a:gd name="connsiteY121" fmla="*/ 1385371 h 2547965"/>
              <a:gd name="connsiteX122" fmla="*/ 4049486 w 4824179"/>
              <a:gd name="connsiteY122" fmla="*/ 1372308 h 2547965"/>
              <a:gd name="connsiteX123" fmla="*/ 4088675 w 4824179"/>
              <a:gd name="connsiteY123" fmla="*/ 1385371 h 2547965"/>
              <a:gd name="connsiteX124" fmla="*/ 4167052 w 4824179"/>
              <a:gd name="connsiteY124" fmla="*/ 1437622 h 2547965"/>
              <a:gd name="connsiteX125" fmla="*/ 4206240 w 4824179"/>
              <a:gd name="connsiteY125" fmla="*/ 1450685 h 2547965"/>
              <a:gd name="connsiteX126" fmla="*/ 4258492 w 4824179"/>
              <a:gd name="connsiteY126" fmla="*/ 1476811 h 2547965"/>
              <a:gd name="connsiteX127" fmla="*/ 4362995 w 4824179"/>
              <a:gd name="connsiteY127" fmla="*/ 1489873 h 2547965"/>
              <a:gd name="connsiteX128" fmla="*/ 4389120 w 4824179"/>
              <a:gd name="connsiteY128" fmla="*/ 1489873 h 2547965"/>
              <a:gd name="connsiteX129" fmla="*/ 4441372 w 4824179"/>
              <a:gd name="connsiteY129" fmla="*/ 1502936 h 2547965"/>
              <a:gd name="connsiteX130" fmla="*/ 4454435 w 4824179"/>
              <a:gd name="connsiteY130" fmla="*/ 1542125 h 2547965"/>
              <a:gd name="connsiteX131" fmla="*/ 4493623 w 4824179"/>
              <a:gd name="connsiteY131" fmla="*/ 1620502 h 2547965"/>
              <a:gd name="connsiteX132" fmla="*/ 4467498 w 4824179"/>
              <a:gd name="connsiteY132" fmla="*/ 1803382 h 2547965"/>
              <a:gd name="connsiteX133" fmla="*/ 4415246 w 4824179"/>
              <a:gd name="connsiteY133" fmla="*/ 1894822 h 254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824179" h="2547965">
                <a:moveTo>
                  <a:pt x="0" y="2547965"/>
                </a:moveTo>
                <a:cubicBezTo>
                  <a:pt x="4354" y="2530548"/>
                  <a:pt x="3104" y="2510651"/>
                  <a:pt x="13063" y="2495713"/>
                </a:cubicBezTo>
                <a:cubicBezTo>
                  <a:pt x="21772" y="2482650"/>
                  <a:pt x="38210" y="2476609"/>
                  <a:pt x="52252" y="2469588"/>
                </a:cubicBezTo>
                <a:cubicBezTo>
                  <a:pt x="82115" y="2454657"/>
                  <a:pt x="126940" y="2450916"/>
                  <a:pt x="156755" y="2443462"/>
                </a:cubicBezTo>
                <a:cubicBezTo>
                  <a:pt x="170113" y="2440122"/>
                  <a:pt x="182880" y="2434753"/>
                  <a:pt x="195943" y="2430399"/>
                </a:cubicBezTo>
                <a:cubicBezTo>
                  <a:pt x="209006" y="2417336"/>
                  <a:pt x="219761" y="2401458"/>
                  <a:pt x="235132" y="2391211"/>
                </a:cubicBezTo>
                <a:cubicBezTo>
                  <a:pt x="252348" y="2379734"/>
                  <a:pt x="330212" y="2366970"/>
                  <a:pt x="339635" y="2365085"/>
                </a:cubicBezTo>
                <a:cubicBezTo>
                  <a:pt x="343989" y="2352022"/>
                  <a:pt x="345060" y="2337353"/>
                  <a:pt x="352698" y="2325896"/>
                </a:cubicBezTo>
                <a:cubicBezTo>
                  <a:pt x="362945" y="2310525"/>
                  <a:pt x="376515" y="2296955"/>
                  <a:pt x="391886" y="2286708"/>
                </a:cubicBezTo>
                <a:cubicBezTo>
                  <a:pt x="409101" y="2275232"/>
                  <a:pt x="486967" y="2262466"/>
                  <a:pt x="496389" y="2260582"/>
                </a:cubicBezTo>
                <a:cubicBezTo>
                  <a:pt x="500743" y="2247519"/>
                  <a:pt x="502765" y="2233430"/>
                  <a:pt x="509452" y="2221393"/>
                </a:cubicBezTo>
                <a:cubicBezTo>
                  <a:pt x="524701" y="2193945"/>
                  <a:pt x="561703" y="2143016"/>
                  <a:pt x="561703" y="2143016"/>
                </a:cubicBezTo>
                <a:cubicBezTo>
                  <a:pt x="528572" y="1977366"/>
                  <a:pt x="572968" y="2156239"/>
                  <a:pt x="522515" y="2038513"/>
                </a:cubicBezTo>
                <a:cubicBezTo>
                  <a:pt x="517290" y="2026321"/>
                  <a:pt x="506556" y="1962324"/>
                  <a:pt x="496389" y="1947073"/>
                </a:cubicBezTo>
                <a:cubicBezTo>
                  <a:pt x="486142" y="1931702"/>
                  <a:pt x="469027" y="1922077"/>
                  <a:pt x="457200" y="1907885"/>
                </a:cubicBezTo>
                <a:cubicBezTo>
                  <a:pt x="402770" y="1842569"/>
                  <a:pt x="463734" y="1890468"/>
                  <a:pt x="391886" y="1842571"/>
                </a:cubicBezTo>
                <a:cubicBezTo>
                  <a:pt x="386694" y="1826995"/>
                  <a:pt x="364498" y="1763747"/>
                  <a:pt x="365760" y="1751131"/>
                </a:cubicBezTo>
                <a:cubicBezTo>
                  <a:pt x="368500" y="1723728"/>
                  <a:pt x="368972" y="1688029"/>
                  <a:pt x="391886" y="1672753"/>
                </a:cubicBezTo>
                <a:cubicBezTo>
                  <a:pt x="485201" y="1610543"/>
                  <a:pt x="439801" y="1628117"/>
                  <a:pt x="522515" y="1607439"/>
                </a:cubicBezTo>
                <a:cubicBezTo>
                  <a:pt x="524219" y="1604031"/>
                  <a:pt x="564105" y="1530414"/>
                  <a:pt x="561703" y="1515999"/>
                </a:cubicBezTo>
                <a:cubicBezTo>
                  <a:pt x="559122" y="1500513"/>
                  <a:pt x="542599" y="1490853"/>
                  <a:pt x="535578" y="1476811"/>
                </a:cubicBezTo>
                <a:cubicBezTo>
                  <a:pt x="529420" y="1464495"/>
                  <a:pt x="526869" y="1450685"/>
                  <a:pt x="522515" y="1437622"/>
                </a:cubicBezTo>
                <a:cubicBezTo>
                  <a:pt x="526869" y="1424559"/>
                  <a:pt x="535578" y="1412203"/>
                  <a:pt x="535578" y="1398433"/>
                </a:cubicBezTo>
                <a:cubicBezTo>
                  <a:pt x="535578" y="1356369"/>
                  <a:pt x="513416" y="1353179"/>
                  <a:pt x="483326" y="1333119"/>
                </a:cubicBezTo>
                <a:cubicBezTo>
                  <a:pt x="416383" y="1232704"/>
                  <a:pt x="436237" y="1285714"/>
                  <a:pt x="418012" y="1176365"/>
                </a:cubicBezTo>
                <a:cubicBezTo>
                  <a:pt x="422366" y="1163302"/>
                  <a:pt x="431075" y="1150946"/>
                  <a:pt x="431075" y="1137176"/>
                </a:cubicBezTo>
                <a:cubicBezTo>
                  <a:pt x="431075" y="1119223"/>
                  <a:pt x="421907" y="1102451"/>
                  <a:pt x="418012" y="1084925"/>
                </a:cubicBezTo>
                <a:cubicBezTo>
                  <a:pt x="413196" y="1063251"/>
                  <a:pt x="409303" y="1041382"/>
                  <a:pt x="404949" y="1019611"/>
                </a:cubicBezTo>
                <a:cubicBezTo>
                  <a:pt x="515878" y="982635"/>
                  <a:pt x="362651" y="1043974"/>
                  <a:pt x="470263" y="954296"/>
                </a:cubicBezTo>
                <a:cubicBezTo>
                  <a:pt x="484055" y="942802"/>
                  <a:pt x="505252" y="946165"/>
                  <a:pt x="522515" y="941233"/>
                </a:cubicBezTo>
                <a:cubicBezTo>
                  <a:pt x="535754" y="937450"/>
                  <a:pt x="548640" y="932525"/>
                  <a:pt x="561703" y="928171"/>
                </a:cubicBezTo>
                <a:cubicBezTo>
                  <a:pt x="574766" y="915108"/>
                  <a:pt x="584368" y="897244"/>
                  <a:pt x="600892" y="888982"/>
                </a:cubicBezTo>
                <a:cubicBezTo>
                  <a:pt x="620750" y="879053"/>
                  <a:pt x="645417" y="883715"/>
                  <a:pt x="666206" y="875919"/>
                </a:cubicBezTo>
                <a:cubicBezTo>
                  <a:pt x="680906" y="870406"/>
                  <a:pt x="692332" y="858502"/>
                  <a:pt x="705395" y="849793"/>
                </a:cubicBezTo>
                <a:cubicBezTo>
                  <a:pt x="699061" y="830792"/>
                  <a:pt x="676894" y="790417"/>
                  <a:pt x="705395" y="771416"/>
                </a:cubicBezTo>
                <a:cubicBezTo>
                  <a:pt x="723869" y="759100"/>
                  <a:pt x="748938" y="762707"/>
                  <a:pt x="770709" y="758353"/>
                </a:cubicBezTo>
                <a:cubicBezTo>
                  <a:pt x="788126" y="762707"/>
                  <a:pt x="805187" y="773955"/>
                  <a:pt x="822960" y="771416"/>
                </a:cubicBezTo>
                <a:cubicBezTo>
                  <a:pt x="862643" y="765747"/>
                  <a:pt x="866800" y="735544"/>
                  <a:pt x="875212" y="706102"/>
                </a:cubicBezTo>
                <a:cubicBezTo>
                  <a:pt x="880144" y="688840"/>
                  <a:pt x="876453" y="667362"/>
                  <a:pt x="888275" y="653851"/>
                </a:cubicBezTo>
                <a:cubicBezTo>
                  <a:pt x="925266" y="611576"/>
                  <a:pt x="960037" y="603804"/>
                  <a:pt x="1005840" y="588536"/>
                </a:cubicBezTo>
                <a:cubicBezTo>
                  <a:pt x="997132" y="575473"/>
                  <a:pt x="985227" y="564048"/>
                  <a:pt x="979715" y="549348"/>
                </a:cubicBezTo>
                <a:cubicBezTo>
                  <a:pt x="974062" y="534273"/>
                  <a:pt x="967403" y="465566"/>
                  <a:pt x="953589" y="444845"/>
                </a:cubicBezTo>
                <a:cubicBezTo>
                  <a:pt x="943341" y="429474"/>
                  <a:pt x="926423" y="419682"/>
                  <a:pt x="914400" y="405656"/>
                </a:cubicBezTo>
                <a:cubicBezTo>
                  <a:pt x="857460" y="339226"/>
                  <a:pt x="901868" y="362290"/>
                  <a:pt x="836023" y="340342"/>
                </a:cubicBezTo>
                <a:cubicBezTo>
                  <a:pt x="833825" y="337411"/>
                  <a:pt x="775099" y="270584"/>
                  <a:pt x="783772" y="248902"/>
                </a:cubicBezTo>
                <a:cubicBezTo>
                  <a:pt x="794134" y="222996"/>
                  <a:pt x="857776" y="214944"/>
                  <a:pt x="875212" y="209713"/>
                </a:cubicBezTo>
                <a:cubicBezTo>
                  <a:pt x="1043710" y="159165"/>
                  <a:pt x="887789" y="209957"/>
                  <a:pt x="992778" y="157462"/>
                </a:cubicBezTo>
                <a:cubicBezTo>
                  <a:pt x="1100944" y="103379"/>
                  <a:pt x="958843" y="193148"/>
                  <a:pt x="1071155" y="118273"/>
                </a:cubicBezTo>
                <a:cubicBezTo>
                  <a:pt x="1150122" y="138015"/>
                  <a:pt x="1106375" y="137013"/>
                  <a:pt x="1201783" y="105211"/>
                </a:cubicBezTo>
                <a:lnTo>
                  <a:pt x="1240972" y="92148"/>
                </a:lnTo>
                <a:lnTo>
                  <a:pt x="1280160" y="79085"/>
                </a:lnTo>
                <a:cubicBezTo>
                  <a:pt x="1306286" y="83439"/>
                  <a:pt x="1332052" y="92148"/>
                  <a:pt x="1358538" y="92148"/>
                </a:cubicBezTo>
                <a:cubicBezTo>
                  <a:pt x="1380741" y="92148"/>
                  <a:pt x="1401715" y="77382"/>
                  <a:pt x="1423852" y="79085"/>
                </a:cubicBezTo>
                <a:cubicBezTo>
                  <a:pt x="1459653" y="81839"/>
                  <a:pt x="1493521" y="96502"/>
                  <a:pt x="1528355" y="105211"/>
                </a:cubicBezTo>
                <a:cubicBezTo>
                  <a:pt x="1626852" y="72378"/>
                  <a:pt x="1505444" y="101391"/>
                  <a:pt x="1606732" y="118273"/>
                </a:cubicBezTo>
                <a:cubicBezTo>
                  <a:pt x="1620314" y="120537"/>
                  <a:pt x="1633264" y="110635"/>
                  <a:pt x="1645920" y="105211"/>
                </a:cubicBezTo>
                <a:cubicBezTo>
                  <a:pt x="1741558" y="64224"/>
                  <a:pt x="1654086" y="90107"/>
                  <a:pt x="1750423" y="66022"/>
                </a:cubicBezTo>
                <a:cubicBezTo>
                  <a:pt x="1907578" y="97453"/>
                  <a:pt x="1722414" y="72789"/>
                  <a:pt x="1881052" y="52959"/>
                </a:cubicBezTo>
                <a:cubicBezTo>
                  <a:pt x="1894715" y="51251"/>
                  <a:pt x="1906738" y="63322"/>
                  <a:pt x="1920240" y="66022"/>
                </a:cubicBezTo>
                <a:cubicBezTo>
                  <a:pt x="1950432" y="72060"/>
                  <a:pt x="1981200" y="74731"/>
                  <a:pt x="2011680" y="79085"/>
                </a:cubicBezTo>
                <a:cubicBezTo>
                  <a:pt x="2029097" y="70376"/>
                  <a:pt x="2045280" y="58555"/>
                  <a:pt x="2063932" y="52959"/>
                </a:cubicBezTo>
                <a:cubicBezTo>
                  <a:pt x="2089301" y="45348"/>
                  <a:pt x="2116454" y="45642"/>
                  <a:pt x="2142309" y="39896"/>
                </a:cubicBezTo>
                <a:cubicBezTo>
                  <a:pt x="2155751" y="36909"/>
                  <a:pt x="2168435" y="31187"/>
                  <a:pt x="2181498" y="26833"/>
                </a:cubicBezTo>
                <a:cubicBezTo>
                  <a:pt x="2233749" y="35542"/>
                  <a:pt x="2285397" y="49435"/>
                  <a:pt x="2338252" y="52959"/>
                </a:cubicBezTo>
                <a:cubicBezTo>
                  <a:pt x="2351991" y="53875"/>
                  <a:pt x="2363999" y="36909"/>
                  <a:pt x="2377440" y="39896"/>
                </a:cubicBezTo>
                <a:cubicBezTo>
                  <a:pt x="2405954" y="46233"/>
                  <a:pt x="2429692" y="66022"/>
                  <a:pt x="2455818" y="79085"/>
                </a:cubicBezTo>
                <a:cubicBezTo>
                  <a:pt x="2582078" y="36997"/>
                  <a:pt x="2405071" y="81998"/>
                  <a:pt x="2521132" y="105211"/>
                </a:cubicBezTo>
                <a:cubicBezTo>
                  <a:pt x="2536527" y="108290"/>
                  <a:pt x="2546278" y="86106"/>
                  <a:pt x="2560320" y="79085"/>
                </a:cubicBezTo>
                <a:cubicBezTo>
                  <a:pt x="2572636" y="72927"/>
                  <a:pt x="2586446" y="70376"/>
                  <a:pt x="2599509" y="66022"/>
                </a:cubicBezTo>
                <a:cubicBezTo>
                  <a:pt x="2629989" y="70376"/>
                  <a:pt x="2661458" y="70238"/>
                  <a:pt x="2690949" y="79085"/>
                </a:cubicBezTo>
                <a:cubicBezTo>
                  <a:pt x="2705987" y="83596"/>
                  <a:pt x="2714907" y="101403"/>
                  <a:pt x="2730138" y="105211"/>
                </a:cubicBezTo>
                <a:cubicBezTo>
                  <a:pt x="2768390" y="114774"/>
                  <a:pt x="2808515" y="113919"/>
                  <a:pt x="2847703" y="118273"/>
                </a:cubicBezTo>
                <a:cubicBezTo>
                  <a:pt x="2860766" y="122627"/>
                  <a:pt x="2873652" y="127553"/>
                  <a:pt x="2886892" y="131336"/>
                </a:cubicBezTo>
                <a:cubicBezTo>
                  <a:pt x="2904154" y="136268"/>
                  <a:pt x="2923085" y="136370"/>
                  <a:pt x="2939143" y="144399"/>
                </a:cubicBezTo>
                <a:cubicBezTo>
                  <a:pt x="2958616" y="154136"/>
                  <a:pt x="2972933" y="172049"/>
                  <a:pt x="2991395" y="183588"/>
                </a:cubicBezTo>
                <a:cubicBezTo>
                  <a:pt x="3007908" y="193908"/>
                  <a:pt x="3026229" y="201005"/>
                  <a:pt x="3043646" y="209713"/>
                </a:cubicBezTo>
                <a:cubicBezTo>
                  <a:pt x="3067068" y="201906"/>
                  <a:pt x="3118942" y="186669"/>
                  <a:pt x="3135086" y="170525"/>
                </a:cubicBezTo>
                <a:cubicBezTo>
                  <a:pt x="3144823" y="160788"/>
                  <a:pt x="3137571" y="140151"/>
                  <a:pt x="3148149" y="131336"/>
                </a:cubicBezTo>
                <a:cubicBezTo>
                  <a:pt x="3174049" y="109753"/>
                  <a:pt x="3247311" y="97701"/>
                  <a:pt x="3278778" y="92148"/>
                </a:cubicBezTo>
                <a:lnTo>
                  <a:pt x="3435532" y="66022"/>
                </a:lnTo>
                <a:cubicBezTo>
                  <a:pt x="3448595" y="70376"/>
                  <a:pt x="3461936" y="84199"/>
                  <a:pt x="3474720" y="79085"/>
                </a:cubicBezTo>
                <a:cubicBezTo>
                  <a:pt x="3489297" y="73254"/>
                  <a:pt x="3487783" y="48605"/>
                  <a:pt x="3500846" y="39896"/>
                </a:cubicBezTo>
                <a:cubicBezTo>
                  <a:pt x="3515784" y="29937"/>
                  <a:pt x="3535835" y="31765"/>
                  <a:pt x="3553098" y="26833"/>
                </a:cubicBezTo>
                <a:cubicBezTo>
                  <a:pt x="3643136" y="1109"/>
                  <a:pt x="3529224" y="24282"/>
                  <a:pt x="3670663" y="708"/>
                </a:cubicBezTo>
                <a:cubicBezTo>
                  <a:pt x="3688080" y="5062"/>
                  <a:pt x="3706105" y="7467"/>
                  <a:pt x="3722915" y="13771"/>
                </a:cubicBezTo>
                <a:cubicBezTo>
                  <a:pt x="3741148" y="20608"/>
                  <a:pt x="3756693" y="33738"/>
                  <a:pt x="3775166" y="39896"/>
                </a:cubicBezTo>
                <a:cubicBezTo>
                  <a:pt x="3796229" y="46917"/>
                  <a:pt x="3818709" y="48605"/>
                  <a:pt x="3840480" y="52959"/>
                </a:cubicBezTo>
                <a:cubicBezTo>
                  <a:pt x="3853543" y="61668"/>
                  <a:pt x="3865627" y="72064"/>
                  <a:pt x="3879669" y="79085"/>
                </a:cubicBezTo>
                <a:cubicBezTo>
                  <a:pt x="3898409" y="88455"/>
                  <a:pt x="3954368" y="101026"/>
                  <a:pt x="3971109" y="105211"/>
                </a:cubicBezTo>
                <a:cubicBezTo>
                  <a:pt x="3984172" y="96502"/>
                  <a:pt x="3996256" y="86106"/>
                  <a:pt x="4010298" y="79085"/>
                </a:cubicBezTo>
                <a:cubicBezTo>
                  <a:pt x="4022614" y="72927"/>
                  <a:pt x="4038734" y="74624"/>
                  <a:pt x="4049486" y="66022"/>
                </a:cubicBezTo>
                <a:cubicBezTo>
                  <a:pt x="4061745" y="56214"/>
                  <a:pt x="4066903" y="39896"/>
                  <a:pt x="4075612" y="26833"/>
                </a:cubicBezTo>
                <a:cubicBezTo>
                  <a:pt x="4195474" y="66788"/>
                  <a:pt x="4008883" y="0"/>
                  <a:pt x="4167052" y="79085"/>
                </a:cubicBezTo>
                <a:cubicBezTo>
                  <a:pt x="4183110" y="87114"/>
                  <a:pt x="4201886" y="87794"/>
                  <a:pt x="4219303" y="92148"/>
                </a:cubicBezTo>
                <a:cubicBezTo>
                  <a:pt x="4274826" y="84216"/>
                  <a:pt x="4318113" y="60329"/>
                  <a:pt x="4362995" y="105211"/>
                </a:cubicBezTo>
                <a:cubicBezTo>
                  <a:pt x="4385198" y="127414"/>
                  <a:pt x="4415246" y="183588"/>
                  <a:pt x="4415246" y="183588"/>
                </a:cubicBezTo>
                <a:cubicBezTo>
                  <a:pt x="4428309" y="179234"/>
                  <a:pt x="4441195" y="174308"/>
                  <a:pt x="4454435" y="170525"/>
                </a:cubicBezTo>
                <a:cubicBezTo>
                  <a:pt x="4471697" y="165593"/>
                  <a:pt x="4490185" y="164534"/>
                  <a:pt x="4506686" y="157462"/>
                </a:cubicBezTo>
                <a:cubicBezTo>
                  <a:pt x="4521116" y="151277"/>
                  <a:pt x="4531383" y="137374"/>
                  <a:pt x="4545875" y="131336"/>
                </a:cubicBezTo>
                <a:cubicBezTo>
                  <a:pt x="4584006" y="115448"/>
                  <a:pt x="4663440" y="92148"/>
                  <a:pt x="4663440" y="92148"/>
                </a:cubicBezTo>
                <a:cubicBezTo>
                  <a:pt x="4747381" y="148107"/>
                  <a:pt x="4670202" y="83601"/>
                  <a:pt x="4728755" y="235839"/>
                </a:cubicBezTo>
                <a:cubicBezTo>
                  <a:pt x="4736570" y="256159"/>
                  <a:pt x="4755289" y="270375"/>
                  <a:pt x="4767943" y="288091"/>
                </a:cubicBezTo>
                <a:cubicBezTo>
                  <a:pt x="4777068" y="300866"/>
                  <a:pt x="4785360" y="314216"/>
                  <a:pt x="4794069" y="327279"/>
                </a:cubicBezTo>
                <a:cubicBezTo>
                  <a:pt x="4785360" y="340342"/>
                  <a:pt x="4767943" y="350768"/>
                  <a:pt x="4767943" y="366468"/>
                </a:cubicBezTo>
                <a:cubicBezTo>
                  <a:pt x="4767943" y="382167"/>
                  <a:pt x="4793025" y="389991"/>
                  <a:pt x="4794069" y="405656"/>
                </a:cubicBezTo>
                <a:cubicBezTo>
                  <a:pt x="4804878" y="567794"/>
                  <a:pt x="4824179" y="548021"/>
                  <a:pt x="4741818" y="575473"/>
                </a:cubicBezTo>
                <a:cubicBezTo>
                  <a:pt x="4733109" y="588536"/>
                  <a:pt x="4730269" y="608831"/>
                  <a:pt x="4715692" y="614662"/>
                </a:cubicBezTo>
                <a:cubicBezTo>
                  <a:pt x="4702907" y="619776"/>
                  <a:pt x="4686240" y="591862"/>
                  <a:pt x="4676503" y="601599"/>
                </a:cubicBezTo>
                <a:cubicBezTo>
                  <a:pt x="4554583" y="723519"/>
                  <a:pt x="4722225" y="656027"/>
                  <a:pt x="4611189" y="693039"/>
                </a:cubicBezTo>
                <a:cubicBezTo>
                  <a:pt x="4606835" y="706102"/>
                  <a:pt x="4607863" y="722491"/>
                  <a:pt x="4598126" y="732228"/>
                </a:cubicBezTo>
                <a:cubicBezTo>
                  <a:pt x="4584357" y="745997"/>
                  <a:pt x="4562782" y="748692"/>
                  <a:pt x="4545875" y="758353"/>
                </a:cubicBezTo>
                <a:cubicBezTo>
                  <a:pt x="4532244" y="766142"/>
                  <a:pt x="4519749" y="775770"/>
                  <a:pt x="4506686" y="784479"/>
                </a:cubicBezTo>
                <a:cubicBezTo>
                  <a:pt x="4450974" y="858763"/>
                  <a:pt x="4488153" y="829846"/>
                  <a:pt x="4389120" y="862856"/>
                </a:cubicBezTo>
                <a:lnTo>
                  <a:pt x="4349932" y="875919"/>
                </a:lnTo>
                <a:cubicBezTo>
                  <a:pt x="4332515" y="902045"/>
                  <a:pt x="4287751" y="924508"/>
                  <a:pt x="4297680" y="954296"/>
                </a:cubicBezTo>
                <a:lnTo>
                  <a:pt x="4323806" y="1032673"/>
                </a:lnTo>
                <a:cubicBezTo>
                  <a:pt x="4287425" y="1069055"/>
                  <a:pt x="4221614" y="1145115"/>
                  <a:pt x="4167052" y="1163302"/>
                </a:cubicBezTo>
                <a:lnTo>
                  <a:pt x="4088675" y="1189428"/>
                </a:lnTo>
                <a:cubicBezTo>
                  <a:pt x="4075612" y="1193782"/>
                  <a:pt x="4060943" y="1194853"/>
                  <a:pt x="4049486" y="1202491"/>
                </a:cubicBezTo>
                <a:lnTo>
                  <a:pt x="4010298" y="1228616"/>
                </a:lnTo>
                <a:cubicBezTo>
                  <a:pt x="4005944" y="1263450"/>
                  <a:pt x="3997235" y="1298014"/>
                  <a:pt x="3997235" y="1333119"/>
                </a:cubicBezTo>
                <a:cubicBezTo>
                  <a:pt x="3997235" y="1351072"/>
                  <a:pt x="3995935" y="1374599"/>
                  <a:pt x="4010298" y="1385371"/>
                </a:cubicBezTo>
                <a:cubicBezTo>
                  <a:pt x="4021313" y="1393633"/>
                  <a:pt x="4036423" y="1376662"/>
                  <a:pt x="4049486" y="1372308"/>
                </a:cubicBezTo>
                <a:cubicBezTo>
                  <a:pt x="4062549" y="1376662"/>
                  <a:pt x="4076638" y="1378684"/>
                  <a:pt x="4088675" y="1385371"/>
                </a:cubicBezTo>
                <a:cubicBezTo>
                  <a:pt x="4116123" y="1400620"/>
                  <a:pt x="4137264" y="1427693"/>
                  <a:pt x="4167052" y="1437622"/>
                </a:cubicBezTo>
                <a:cubicBezTo>
                  <a:pt x="4180115" y="1441976"/>
                  <a:pt x="4193584" y="1445261"/>
                  <a:pt x="4206240" y="1450685"/>
                </a:cubicBezTo>
                <a:cubicBezTo>
                  <a:pt x="4224139" y="1458356"/>
                  <a:pt x="4239600" y="1472088"/>
                  <a:pt x="4258492" y="1476811"/>
                </a:cubicBezTo>
                <a:cubicBezTo>
                  <a:pt x="4292549" y="1485325"/>
                  <a:pt x="4328161" y="1485519"/>
                  <a:pt x="4362995" y="1489873"/>
                </a:cubicBezTo>
                <a:cubicBezTo>
                  <a:pt x="4467718" y="1594598"/>
                  <a:pt x="4366435" y="1504996"/>
                  <a:pt x="4389120" y="1489873"/>
                </a:cubicBezTo>
                <a:cubicBezTo>
                  <a:pt x="4404058" y="1479914"/>
                  <a:pt x="4423955" y="1498582"/>
                  <a:pt x="4441372" y="1502936"/>
                </a:cubicBezTo>
                <a:cubicBezTo>
                  <a:pt x="4445726" y="1515999"/>
                  <a:pt x="4448277" y="1529809"/>
                  <a:pt x="4454435" y="1542125"/>
                </a:cubicBezTo>
                <a:cubicBezTo>
                  <a:pt x="4505080" y="1643416"/>
                  <a:pt x="4460788" y="1521998"/>
                  <a:pt x="4493623" y="1620502"/>
                </a:cubicBezTo>
                <a:cubicBezTo>
                  <a:pt x="4489758" y="1651420"/>
                  <a:pt x="4476913" y="1765723"/>
                  <a:pt x="4467498" y="1803382"/>
                </a:cubicBezTo>
                <a:cubicBezTo>
                  <a:pt x="4446638" y="1886823"/>
                  <a:pt x="4463053" y="1870918"/>
                  <a:pt x="4415246" y="1894822"/>
                </a:cubicBezTo>
              </a:path>
            </a:pathLst>
          </a:custGeom>
          <a:noFill/>
          <a:ln w="762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2"/>
              </a:solidFill>
              <a:effectLst/>
              <a:latin typeface="Gotham" panose="02000804030000020004" pitchFamily="50" charset="0"/>
            </a:endParaRPr>
          </a:p>
        </p:txBody>
      </p:sp>
      <p:sp>
        <p:nvSpPr>
          <p:cNvPr id="7" name="Rectangle 2">
            <a:extLst>
              <a:ext uri="{FF2B5EF4-FFF2-40B4-BE49-F238E27FC236}">
                <a16:creationId xmlns:a16="http://schemas.microsoft.com/office/drawing/2014/main" id="{FB52FAF9-C388-4136-8C65-8FFF758C10AF}"/>
              </a:ext>
            </a:extLst>
          </p:cNvPr>
          <p:cNvSpPr txBox="1">
            <a:spLocks noChangeArrowheads="1"/>
          </p:cNvSpPr>
          <p:nvPr/>
        </p:nvSpPr>
        <p:spPr>
          <a:xfrm>
            <a:off x="228600" y="352697"/>
            <a:ext cx="8686800" cy="886738"/>
          </a:xfrm>
          <a:prstGeom prst="rect">
            <a:avLst/>
          </a:prstGeom>
        </p:spPr>
        <p:txBody>
          <a:bodyPr/>
          <a:lstStyle>
            <a:lvl1pPr algn="ctr" rtl="0" fontAlgn="base">
              <a:spcBef>
                <a:spcPct val="0"/>
              </a:spcBef>
              <a:spcAft>
                <a:spcPct val="0"/>
              </a:spcAft>
              <a:defRPr sz="4400">
                <a:solidFill>
                  <a:schemeClr val="bg2"/>
                </a:solidFill>
                <a:latin typeface="+mj-lt"/>
                <a:ea typeface="+mj-ea"/>
                <a:cs typeface="+mj-cs"/>
              </a:defRPr>
            </a:lvl1pPr>
            <a:lvl2pPr algn="ctr" rtl="0" fontAlgn="base">
              <a:spcBef>
                <a:spcPct val="0"/>
              </a:spcBef>
              <a:spcAft>
                <a:spcPct val="0"/>
              </a:spcAft>
              <a:defRPr sz="4400">
                <a:solidFill>
                  <a:schemeClr val="bg2"/>
                </a:solidFill>
                <a:latin typeface="Times New Roman" pitchFamily="18" charset="0"/>
              </a:defRPr>
            </a:lvl2pPr>
            <a:lvl3pPr algn="ctr" rtl="0" fontAlgn="base">
              <a:spcBef>
                <a:spcPct val="0"/>
              </a:spcBef>
              <a:spcAft>
                <a:spcPct val="0"/>
              </a:spcAft>
              <a:defRPr sz="4400">
                <a:solidFill>
                  <a:schemeClr val="bg2"/>
                </a:solidFill>
                <a:latin typeface="Times New Roman" pitchFamily="18" charset="0"/>
              </a:defRPr>
            </a:lvl3pPr>
            <a:lvl4pPr algn="ctr" rtl="0" fontAlgn="base">
              <a:spcBef>
                <a:spcPct val="0"/>
              </a:spcBef>
              <a:spcAft>
                <a:spcPct val="0"/>
              </a:spcAft>
              <a:defRPr sz="4400">
                <a:solidFill>
                  <a:schemeClr val="bg2"/>
                </a:solidFill>
                <a:latin typeface="Times New Roman" pitchFamily="18" charset="0"/>
              </a:defRPr>
            </a:lvl4pPr>
            <a:lvl5pPr algn="ctr" rtl="0" fontAlgn="base">
              <a:spcBef>
                <a:spcPct val="0"/>
              </a:spcBef>
              <a:spcAft>
                <a:spcPct val="0"/>
              </a:spcAft>
              <a:defRPr sz="4400">
                <a:solidFill>
                  <a:schemeClr val="bg2"/>
                </a:solidFill>
                <a:latin typeface="Times New Roman" pitchFamily="18" charset="0"/>
              </a:defRPr>
            </a:lvl5pPr>
            <a:lvl6pPr marL="457200" algn="ctr" rtl="0" fontAlgn="base">
              <a:spcBef>
                <a:spcPct val="0"/>
              </a:spcBef>
              <a:spcAft>
                <a:spcPct val="0"/>
              </a:spcAft>
              <a:defRPr sz="4400">
                <a:solidFill>
                  <a:schemeClr val="bg2"/>
                </a:solidFill>
                <a:latin typeface="Times New Roman" pitchFamily="18" charset="0"/>
              </a:defRPr>
            </a:lvl6pPr>
            <a:lvl7pPr marL="914400" algn="ctr" rtl="0" fontAlgn="base">
              <a:spcBef>
                <a:spcPct val="0"/>
              </a:spcBef>
              <a:spcAft>
                <a:spcPct val="0"/>
              </a:spcAft>
              <a:defRPr sz="4400">
                <a:solidFill>
                  <a:schemeClr val="bg2"/>
                </a:solidFill>
                <a:latin typeface="Times New Roman" pitchFamily="18" charset="0"/>
              </a:defRPr>
            </a:lvl7pPr>
            <a:lvl8pPr marL="1371600" algn="ctr" rtl="0" fontAlgn="base">
              <a:spcBef>
                <a:spcPct val="0"/>
              </a:spcBef>
              <a:spcAft>
                <a:spcPct val="0"/>
              </a:spcAft>
              <a:defRPr sz="4400">
                <a:solidFill>
                  <a:schemeClr val="bg2"/>
                </a:solidFill>
                <a:latin typeface="Times New Roman" pitchFamily="18" charset="0"/>
              </a:defRPr>
            </a:lvl8pPr>
            <a:lvl9pPr marL="1828800" algn="ctr" rtl="0" fontAlgn="base">
              <a:spcBef>
                <a:spcPct val="0"/>
              </a:spcBef>
              <a:spcAft>
                <a:spcPct val="0"/>
              </a:spcAft>
              <a:defRPr sz="4400">
                <a:solidFill>
                  <a:schemeClr val="bg2"/>
                </a:solidFill>
                <a:latin typeface="Times New Roman" pitchFamily="18" charset="0"/>
              </a:defRPr>
            </a:lvl9pPr>
          </a:lstStyle>
          <a:p>
            <a:r>
              <a:rPr lang="en-US" sz="4000" kern="0" dirty="0">
                <a:effectLst>
                  <a:glow rad="228600">
                    <a:srgbClr val="AAF2FC"/>
                  </a:glow>
                </a:effectLst>
                <a:latin typeface="Gotham" panose="02000804030000020004" pitchFamily="50" charset="0"/>
              </a:rPr>
              <a:t>What is a Watershed?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34"/>
                                        </p:tgtEl>
                                        <p:attrNameLst>
                                          <p:attrName>style.visibility</p:attrName>
                                        </p:attrNameLst>
                                      </p:cBhvr>
                                      <p:to>
                                        <p:strVal val="visible"/>
                                      </p:to>
                                    </p:set>
                                    <p:animEffect transition="in" filter="fade">
                                      <p:cBhvr>
                                        <p:cTn id="7" dur="500"/>
                                        <p:tgtEl>
                                          <p:spTgt spid="12083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266700" y="2133600"/>
            <a:ext cx="8610600" cy="1828800"/>
          </a:xfrm>
          <a:noFill/>
        </p:spPr>
        <p:txBody>
          <a:bodyPr/>
          <a:lstStyle/>
          <a:p>
            <a:pPr marL="609600" indent="-609600" eaLnBrk="1" hangingPunct="1">
              <a:buFont typeface="Wingdings" pitchFamily="2" charset="2"/>
              <a:buNone/>
              <a:defRPr/>
            </a:pPr>
            <a:r>
              <a:rPr lang="en-US" sz="5400" dirty="0">
                <a:solidFill>
                  <a:srgbClr val="FF9900"/>
                </a:solidFill>
                <a:latin typeface="Arial Black" pitchFamily="34" charset="0"/>
              </a:rPr>
              <a:t>Physical Habitat Monitoring Overview</a:t>
            </a:r>
          </a:p>
        </p:txBody>
      </p:sp>
    </p:spTree>
    <p:extLst>
      <p:ext uri="{BB962C8B-B14F-4D97-AF65-F5344CB8AC3E}">
        <p14:creationId xmlns:p14="http://schemas.microsoft.com/office/powerpoint/2010/main" val="25864757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2133600" y="152400"/>
            <a:ext cx="4876800" cy="1143000"/>
          </a:xfrm>
          <a:noFill/>
        </p:spPr>
        <p:txBody>
          <a:bodyPr/>
          <a:lstStyle/>
          <a:p>
            <a:pPr marL="609600" indent="-609600" eaLnBrk="1" hangingPunct="1">
              <a:buFont typeface="Wingdings" pitchFamily="2" charset="2"/>
              <a:buNone/>
              <a:defRPr/>
            </a:pPr>
            <a:r>
              <a:rPr lang="en-US" sz="4800" dirty="0">
                <a:solidFill>
                  <a:srgbClr val="FF9900"/>
                </a:solidFill>
                <a:latin typeface="Arial Black" pitchFamily="34" charset="0"/>
              </a:rPr>
              <a:t>Stream Width</a:t>
            </a:r>
          </a:p>
        </p:txBody>
      </p:sp>
      <p:sp>
        <p:nvSpPr>
          <p:cNvPr id="4" name="Rectangle 3"/>
          <p:cNvSpPr/>
          <p:nvPr/>
        </p:nvSpPr>
        <p:spPr bwMode="auto">
          <a:xfrm>
            <a:off x="876300" y="1066800"/>
            <a:ext cx="7391400" cy="5410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23906" name="Picture 2" descr="http://40.media.tumblr.com/b30181e1c84fab665755dbf0e0be6c01/tumblr_n8yko2P5C21qec5vno1_1280.jpg"/>
          <p:cNvPicPr>
            <a:picLocks noChangeAspect="1" noChangeArrowheads="1"/>
          </p:cNvPicPr>
          <p:nvPr/>
        </p:nvPicPr>
        <p:blipFill>
          <a:blip r:embed="rId3" cstate="print"/>
          <a:srcRect t="13158" b="13158"/>
          <a:stretch>
            <a:fillRect/>
          </a:stretch>
        </p:blipFill>
        <p:spPr bwMode="auto">
          <a:xfrm>
            <a:off x="1066800" y="1219200"/>
            <a:ext cx="7010400" cy="5165558"/>
          </a:xfrm>
          <a:prstGeom prst="rect">
            <a:avLst/>
          </a:prstGeom>
          <a:noFill/>
        </p:spPr>
      </p:pic>
      <p:sp>
        <p:nvSpPr>
          <p:cNvPr id="5" name="Line 4"/>
          <p:cNvSpPr>
            <a:spLocks noChangeShapeType="1"/>
          </p:cNvSpPr>
          <p:nvPr/>
        </p:nvSpPr>
        <p:spPr bwMode="auto">
          <a:xfrm>
            <a:off x="2362200" y="4495800"/>
            <a:ext cx="4876800" cy="0"/>
          </a:xfrm>
          <a:prstGeom prst="line">
            <a:avLst/>
          </a:prstGeom>
          <a:noFill/>
          <a:ln w="50800">
            <a:solidFill>
              <a:srgbClr val="FF3300"/>
            </a:solidFill>
            <a:round/>
            <a:headEnd type="diamond" w="lg" len="sm"/>
            <a:tailEnd type="diamond" w="lg"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Text Box 6"/>
          <p:cNvSpPr txBox="1">
            <a:spLocks noChangeArrowheads="1"/>
          </p:cNvSpPr>
          <p:nvPr/>
        </p:nvSpPr>
        <p:spPr bwMode="auto">
          <a:xfrm>
            <a:off x="1676400" y="2286000"/>
            <a:ext cx="3428999" cy="707886"/>
          </a:xfrm>
          <a:prstGeom prst="rect">
            <a:avLst/>
          </a:prstGeom>
          <a:solidFill>
            <a:schemeClr val="tx1"/>
          </a:solid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DADADA">
                    <a:lumMod val="10000"/>
                  </a:srgbClr>
                </a:solidFill>
                <a:effectLst/>
                <a:uLnTx/>
                <a:uFillTx/>
                <a:latin typeface="Tahoma"/>
                <a:ea typeface="+mn-ea"/>
                <a:cs typeface="+mn-cs"/>
              </a:rPr>
              <a:t>Estimate the width of the wet bank.</a:t>
            </a:r>
          </a:p>
        </p:txBody>
      </p:sp>
    </p:spTree>
    <p:extLst>
      <p:ext uri="{BB962C8B-B14F-4D97-AF65-F5344CB8AC3E}">
        <p14:creationId xmlns:p14="http://schemas.microsoft.com/office/powerpoint/2010/main" val="25111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2209800" y="228600"/>
            <a:ext cx="4724400" cy="1143000"/>
          </a:xfrm>
          <a:noFill/>
        </p:spPr>
        <p:txBody>
          <a:bodyPr/>
          <a:lstStyle/>
          <a:p>
            <a:pPr marL="609600" indent="-609600" eaLnBrk="1" hangingPunct="1">
              <a:buFont typeface="Wingdings" pitchFamily="2" charset="2"/>
              <a:buNone/>
              <a:defRPr/>
            </a:pPr>
            <a:r>
              <a:rPr lang="en-US" sz="4800" dirty="0">
                <a:solidFill>
                  <a:srgbClr val="FF9900"/>
                </a:solidFill>
                <a:latin typeface="Arial Black" pitchFamily="34" charset="0"/>
              </a:rPr>
              <a:t>Channelized?</a:t>
            </a:r>
          </a:p>
        </p:txBody>
      </p:sp>
      <p:sp>
        <p:nvSpPr>
          <p:cNvPr id="4" name="Rectangle 3"/>
          <p:cNvSpPr/>
          <p:nvPr/>
        </p:nvSpPr>
        <p:spPr bwMode="auto">
          <a:xfrm>
            <a:off x="914400" y="1066800"/>
            <a:ext cx="7315200" cy="5410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7" name="Picture 2" descr="MVC-097F"/>
          <p:cNvPicPr>
            <a:picLocks noChangeAspect="1" noChangeArrowheads="1"/>
          </p:cNvPicPr>
          <p:nvPr/>
        </p:nvPicPr>
        <p:blipFill>
          <a:blip r:embed="rId3" cstate="print"/>
          <a:srcRect/>
          <a:stretch>
            <a:fillRect/>
          </a:stretch>
        </p:blipFill>
        <p:spPr bwMode="auto">
          <a:xfrm>
            <a:off x="1066800" y="1219200"/>
            <a:ext cx="7010400" cy="5079687"/>
          </a:xfrm>
          <a:prstGeom prst="rect">
            <a:avLst/>
          </a:prstGeom>
          <a:ln>
            <a:noFill/>
          </a:ln>
          <a:effectLst/>
        </p:spPr>
      </p:pic>
      <p:cxnSp>
        <p:nvCxnSpPr>
          <p:cNvPr id="9" name="Straight Connector 8"/>
          <p:cNvCxnSpPr/>
          <p:nvPr/>
        </p:nvCxnSpPr>
        <p:spPr bwMode="auto">
          <a:xfrm rot="5400000" flipH="1" flipV="1">
            <a:off x="1714500" y="3238500"/>
            <a:ext cx="3505200" cy="1295400"/>
          </a:xfrm>
          <a:prstGeom prst="line">
            <a:avLst/>
          </a:prstGeom>
          <a:solidFill>
            <a:schemeClr val="accent1"/>
          </a:solidFill>
          <a:ln w="57150" cap="flat" cmpd="sng" algn="ctr">
            <a:solidFill>
              <a:srgbClr val="FF3300"/>
            </a:solidFill>
            <a:prstDash val="dash"/>
            <a:round/>
            <a:headEnd type="none" w="med" len="med"/>
            <a:tailEnd type="none" w="med" len="med"/>
          </a:ln>
          <a:effectLst/>
        </p:spPr>
      </p:cxnSp>
      <p:cxnSp>
        <p:nvCxnSpPr>
          <p:cNvPr id="11" name="Straight Connector 10"/>
          <p:cNvCxnSpPr/>
          <p:nvPr/>
        </p:nvCxnSpPr>
        <p:spPr bwMode="auto">
          <a:xfrm rot="16200000" flipV="1">
            <a:off x="3810000" y="2743200"/>
            <a:ext cx="3429000" cy="2209800"/>
          </a:xfrm>
          <a:prstGeom prst="line">
            <a:avLst/>
          </a:prstGeom>
          <a:solidFill>
            <a:schemeClr val="accent1"/>
          </a:solidFill>
          <a:ln w="57150" cap="flat" cmpd="sng" algn="ctr">
            <a:solidFill>
              <a:srgbClr val="FF3300"/>
            </a:solidFill>
            <a:prstDash val="dash"/>
            <a:round/>
            <a:headEnd type="none" w="med" len="med"/>
            <a:tailEnd type="none" w="med" len="med"/>
          </a:ln>
          <a:effectLst/>
        </p:spPr>
      </p:cxnSp>
    </p:spTree>
    <p:extLst>
      <p:ext uri="{BB962C8B-B14F-4D97-AF65-F5344CB8AC3E}">
        <p14:creationId xmlns:p14="http://schemas.microsoft.com/office/powerpoint/2010/main" val="135589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2190750" y="152400"/>
            <a:ext cx="4762500" cy="914400"/>
          </a:xfrm>
          <a:noFill/>
        </p:spPr>
        <p:txBody>
          <a:bodyPr/>
          <a:lstStyle/>
          <a:p>
            <a:pPr marL="609600" indent="-609600" eaLnBrk="1" hangingPunct="1">
              <a:buFont typeface="Wingdings" pitchFamily="2" charset="2"/>
              <a:buNone/>
              <a:defRPr/>
            </a:pPr>
            <a:r>
              <a:rPr lang="en-US" sz="5400" dirty="0">
                <a:solidFill>
                  <a:srgbClr val="FF9900"/>
                </a:solidFill>
                <a:latin typeface="Arial Black" pitchFamily="34" charset="0"/>
              </a:rPr>
              <a:t>Water Color</a:t>
            </a:r>
          </a:p>
        </p:txBody>
      </p:sp>
      <p:grpSp>
        <p:nvGrpSpPr>
          <p:cNvPr id="18" name="Group 17"/>
          <p:cNvGrpSpPr/>
          <p:nvPr/>
        </p:nvGrpSpPr>
        <p:grpSpPr>
          <a:xfrm>
            <a:off x="457200" y="1219200"/>
            <a:ext cx="4114800" cy="2514600"/>
            <a:chOff x="457200" y="1219200"/>
            <a:chExt cx="4114800" cy="2514600"/>
          </a:xfrm>
        </p:grpSpPr>
        <p:sp>
          <p:nvSpPr>
            <p:cNvPr id="5" name="Rectangle 4"/>
            <p:cNvSpPr/>
            <p:nvPr/>
          </p:nvSpPr>
          <p:spPr bwMode="auto">
            <a:xfrm>
              <a:off x="457200" y="1219200"/>
              <a:ext cx="4114800" cy="2514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3" name="Picture 5" descr="S"/>
            <p:cNvPicPr>
              <a:picLocks noChangeAspect="1" noChangeArrowheads="1"/>
            </p:cNvPicPr>
            <p:nvPr/>
          </p:nvPicPr>
          <p:blipFill>
            <a:blip r:embed="rId3" cstate="print"/>
            <a:srcRect/>
            <a:stretch>
              <a:fillRect/>
            </a:stretch>
          </p:blipFill>
          <p:spPr>
            <a:xfrm>
              <a:off x="528145" y="1291046"/>
              <a:ext cx="3972910" cy="2370909"/>
            </a:xfrm>
            <a:prstGeom prst="rect">
              <a:avLst/>
            </a:prstGeom>
            <a:ln>
              <a:noFill/>
            </a:ln>
            <a:effectLst/>
          </p:spPr>
        </p:pic>
        <p:sp>
          <p:nvSpPr>
            <p:cNvPr id="4" name="Text Box 6"/>
            <p:cNvSpPr txBox="1">
              <a:spLocks noChangeArrowheads="1"/>
            </p:cNvSpPr>
            <p:nvPr/>
          </p:nvSpPr>
          <p:spPr bwMode="auto">
            <a:xfrm>
              <a:off x="705507" y="1793966"/>
              <a:ext cx="1229710" cy="60470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Tw Cen MT" pitchFamily="34" charset="0"/>
                  <a:ea typeface="+mn-ea"/>
                  <a:cs typeface="+mn-cs"/>
                </a:rPr>
                <a:t>Brown</a:t>
              </a:r>
            </a:p>
          </p:txBody>
        </p:sp>
      </p:grpSp>
      <p:grpSp>
        <p:nvGrpSpPr>
          <p:cNvPr id="19" name="Group 18"/>
          <p:cNvGrpSpPr/>
          <p:nvPr/>
        </p:nvGrpSpPr>
        <p:grpSpPr>
          <a:xfrm>
            <a:off x="4953000" y="1828800"/>
            <a:ext cx="3962400" cy="3657600"/>
            <a:chOff x="4953000" y="1828800"/>
            <a:chExt cx="3962400" cy="3657600"/>
          </a:xfrm>
        </p:grpSpPr>
        <p:sp>
          <p:nvSpPr>
            <p:cNvPr id="7" name="Rectangle 6"/>
            <p:cNvSpPr/>
            <p:nvPr/>
          </p:nvSpPr>
          <p:spPr bwMode="auto">
            <a:xfrm>
              <a:off x="4953000" y="1828800"/>
              <a:ext cx="3962400" cy="3657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grpSp>
          <p:nvGrpSpPr>
            <p:cNvPr id="8" name="Group 7"/>
            <p:cNvGrpSpPr/>
            <p:nvPr/>
          </p:nvGrpSpPr>
          <p:grpSpPr>
            <a:xfrm>
              <a:off x="5023757" y="1899139"/>
              <a:ext cx="3820886" cy="3511615"/>
              <a:chOff x="2438400" y="1913114"/>
              <a:chExt cx="4114800" cy="3733800"/>
            </a:xfrm>
          </p:grpSpPr>
          <p:pic>
            <p:nvPicPr>
              <p:cNvPr id="9" name="Picture 7" descr="algae bloom"/>
              <p:cNvPicPr>
                <a:picLocks noChangeAspect="1" noChangeArrowheads="1"/>
              </p:cNvPicPr>
              <p:nvPr/>
            </p:nvPicPr>
            <p:blipFill>
              <a:blip r:embed="rId4" cstate="print"/>
              <a:srcRect/>
              <a:stretch>
                <a:fillRect/>
              </a:stretch>
            </p:blipFill>
            <p:spPr bwMode="auto">
              <a:xfrm>
                <a:off x="2438400" y="1913114"/>
                <a:ext cx="4114800" cy="3733800"/>
              </a:xfrm>
              <a:prstGeom prst="rect">
                <a:avLst/>
              </a:prstGeom>
              <a:ln>
                <a:noFill/>
              </a:ln>
              <a:effectLst/>
            </p:spPr>
          </p:pic>
          <p:sp>
            <p:nvSpPr>
              <p:cNvPr id="10" name="Text Box 8"/>
              <p:cNvSpPr txBox="1">
                <a:spLocks noChangeArrowheads="1"/>
              </p:cNvSpPr>
              <p:nvPr/>
            </p:nvSpPr>
            <p:spPr bwMode="auto">
              <a:xfrm>
                <a:off x="5181600" y="2361847"/>
                <a:ext cx="1273175" cy="64135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Tw Cen MT" pitchFamily="34" charset="0"/>
                    <a:ea typeface="+mn-ea"/>
                    <a:cs typeface="+mn-cs"/>
                  </a:rPr>
                  <a:t>Green</a:t>
                </a:r>
              </a:p>
            </p:txBody>
          </p:sp>
          <p:sp>
            <p:nvSpPr>
              <p:cNvPr id="11" name="Freeform 9"/>
              <p:cNvSpPr>
                <a:spLocks/>
              </p:cNvSpPr>
              <p:nvPr/>
            </p:nvSpPr>
            <p:spPr bwMode="auto">
              <a:xfrm>
                <a:off x="2438400" y="3109736"/>
                <a:ext cx="4114800" cy="2514600"/>
              </a:xfrm>
              <a:custGeom>
                <a:avLst/>
                <a:gdLst>
                  <a:gd name="T0" fmla="*/ 0 w 2592"/>
                  <a:gd name="T1" fmla="*/ 48 h 1584"/>
                  <a:gd name="T2" fmla="*/ 432 w 2592"/>
                  <a:gd name="T3" fmla="*/ 0 h 1584"/>
                  <a:gd name="T4" fmla="*/ 720 w 2592"/>
                  <a:gd name="T5" fmla="*/ 0 h 1584"/>
                  <a:gd name="T6" fmla="*/ 912 w 2592"/>
                  <a:gd name="T7" fmla="*/ 48 h 1584"/>
                  <a:gd name="T8" fmla="*/ 1536 w 2592"/>
                  <a:gd name="T9" fmla="*/ 336 h 1584"/>
                  <a:gd name="T10" fmla="*/ 1776 w 2592"/>
                  <a:gd name="T11" fmla="*/ 384 h 1584"/>
                  <a:gd name="T12" fmla="*/ 2160 w 2592"/>
                  <a:gd name="T13" fmla="*/ 432 h 1584"/>
                  <a:gd name="T14" fmla="*/ 2592 w 2592"/>
                  <a:gd name="T15" fmla="*/ 576 h 1584"/>
                  <a:gd name="T16" fmla="*/ 2592 w 2592"/>
                  <a:gd name="T17" fmla="*/ 1584 h 1584"/>
                  <a:gd name="T18" fmla="*/ 0 w 2592"/>
                  <a:gd name="T19" fmla="*/ 1584 h 1584"/>
                  <a:gd name="T20" fmla="*/ 0 w 2592"/>
                  <a:gd name="T21" fmla="*/ 48 h 15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2"/>
                  <a:gd name="T34" fmla="*/ 0 h 1584"/>
                  <a:gd name="T35" fmla="*/ 2592 w 2592"/>
                  <a:gd name="T36" fmla="*/ 1584 h 15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2" h="1584">
                    <a:moveTo>
                      <a:pt x="0" y="48"/>
                    </a:moveTo>
                    <a:lnTo>
                      <a:pt x="432" y="0"/>
                    </a:lnTo>
                    <a:lnTo>
                      <a:pt x="720" y="0"/>
                    </a:lnTo>
                    <a:lnTo>
                      <a:pt x="912" y="48"/>
                    </a:lnTo>
                    <a:lnTo>
                      <a:pt x="1536" y="336"/>
                    </a:lnTo>
                    <a:lnTo>
                      <a:pt x="1776" y="384"/>
                    </a:lnTo>
                    <a:lnTo>
                      <a:pt x="2160" y="432"/>
                    </a:lnTo>
                    <a:lnTo>
                      <a:pt x="2592" y="576"/>
                    </a:lnTo>
                    <a:lnTo>
                      <a:pt x="2592" y="1584"/>
                    </a:lnTo>
                    <a:lnTo>
                      <a:pt x="0" y="1584"/>
                    </a:lnTo>
                    <a:lnTo>
                      <a:pt x="0" y="48"/>
                    </a:lnTo>
                    <a:close/>
                  </a:path>
                </a:pathLst>
              </a:custGeom>
              <a:solidFill>
                <a:srgbClr val="008000">
                  <a:alpha val="30196"/>
                </a:srgbClr>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grpSp>
      <p:grpSp>
        <p:nvGrpSpPr>
          <p:cNvPr id="17" name="Group 16"/>
          <p:cNvGrpSpPr/>
          <p:nvPr/>
        </p:nvGrpSpPr>
        <p:grpSpPr>
          <a:xfrm>
            <a:off x="304800" y="3962400"/>
            <a:ext cx="4343400" cy="2590800"/>
            <a:chOff x="2324100" y="2209800"/>
            <a:chExt cx="4495800" cy="2743200"/>
          </a:xfrm>
        </p:grpSpPr>
        <p:sp>
          <p:nvSpPr>
            <p:cNvPr id="13" name="Rectangle 12"/>
            <p:cNvSpPr/>
            <p:nvPr/>
          </p:nvSpPr>
          <p:spPr bwMode="auto">
            <a:xfrm>
              <a:off x="2324100" y="2209800"/>
              <a:ext cx="4495800" cy="27432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grpSp>
          <p:nvGrpSpPr>
            <p:cNvPr id="14" name="Group 13"/>
            <p:cNvGrpSpPr/>
            <p:nvPr/>
          </p:nvGrpSpPr>
          <p:grpSpPr>
            <a:xfrm>
              <a:off x="2438400" y="2209800"/>
              <a:ext cx="4267200" cy="2657475"/>
              <a:chOff x="228600" y="3895725"/>
              <a:chExt cx="4267200" cy="2657475"/>
            </a:xfrm>
          </p:grpSpPr>
          <p:pic>
            <p:nvPicPr>
              <p:cNvPr id="15" name="Picture 3"/>
              <p:cNvPicPr>
                <a:picLocks noGrp="1" noChangeAspect="1" noChangeArrowheads="1"/>
              </p:cNvPicPr>
              <p:nvPr>
                <p:ph sz="quarter" idx="2"/>
              </p:nvPr>
            </p:nvPicPr>
            <p:blipFill>
              <a:blip r:embed="rId5" cstate="print">
                <a:lum bright="-20000"/>
              </a:blip>
              <a:srcRect/>
              <a:stretch>
                <a:fillRect/>
              </a:stretch>
            </p:blipFill>
            <p:spPr>
              <a:xfrm>
                <a:off x="228600" y="3962400"/>
                <a:ext cx="4267200" cy="2590800"/>
              </a:xfrm>
              <a:prstGeom prst="rect">
                <a:avLst/>
              </a:prstGeom>
              <a:ln>
                <a:noFill/>
              </a:ln>
              <a:effectLst/>
            </p:spPr>
          </p:pic>
          <p:sp>
            <p:nvSpPr>
              <p:cNvPr id="16" name="Text Box 4"/>
              <p:cNvSpPr txBox="1">
                <a:spLocks noChangeArrowheads="1"/>
              </p:cNvSpPr>
              <p:nvPr/>
            </p:nvSpPr>
            <p:spPr bwMode="auto">
              <a:xfrm>
                <a:off x="304800" y="3895725"/>
                <a:ext cx="1069975" cy="64135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Tw Cen MT" pitchFamily="34" charset="0"/>
                    <a:ea typeface="+mn-ea"/>
                    <a:cs typeface="+mn-cs"/>
                  </a:rPr>
                  <a:t>Grey</a:t>
                </a:r>
              </a:p>
            </p:txBody>
          </p:sp>
        </p:grpSp>
      </p:grpSp>
    </p:spTree>
    <p:extLst>
      <p:ext uri="{BB962C8B-B14F-4D97-AF65-F5344CB8AC3E}">
        <p14:creationId xmlns:p14="http://schemas.microsoft.com/office/powerpoint/2010/main" val="8283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14400" y="152400"/>
            <a:ext cx="46482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Substrate Composition</a:t>
            </a:r>
          </a:p>
        </p:txBody>
      </p:sp>
      <p:pic>
        <p:nvPicPr>
          <p:cNvPr id="117762" name="Picture 2" descr="http://truttaconsulting.com/wp-content/uploads/2012/06/SubstrateID.jpg"/>
          <p:cNvPicPr>
            <a:picLocks noChangeAspect="1" noChangeArrowheads="1"/>
          </p:cNvPicPr>
          <p:nvPr/>
        </p:nvPicPr>
        <p:blipFill>
          <a:blip r:embed="rId2" cstate="print"/>
          <a:srcRect t="15556" b="6667"/>
          <a:stretch>
            <a:fillRect/>
          </a:stretch>
        </p:blipFill>
        <p:spPr bwMode="auto">
          <a:xfrm>
            <a:off x="228600" y="1524000"/>
            <a:ext cx="8752114" cy="5105400"/>
          </a:xfrm>
          <a:prstGeom prst="rect">
            <a:avLst/>
          </a:prstGeom>
          <a:noFill/>
        </p:spPr>
      </p:pic>
      <p:graphicFrame>
        <p:nvGraphicFramePr>
          <p:cNvPr id="5" name="Group 2"/>
          <p:cNvGraphicFramePr>
            <a:graphicFrameLocks noGrp="1"/>
          </p:cNvGraphicFramePr>
          <p:nvPr>
            <p:ph sz="half" idx="1"/>
          </p:nvPr>
        </p:nvGraphicFramePr>
        <p:xfrm>
          <a:off x="6400800" y="228600"/>
          <a:ext cx="2209800" cy="1798320"/>
        </p:xfrm>
        <a:graphic>
          <a:graphicData uri="http://schemas.openxmlformats.org/drawingml/2006/table">
            <a:tbl>
              <a:tblPr>
                <a:effectLst/>
              </a:tblPr>
              <a:tblGrid>
                <a:gridCol w="2209800">
                  <a:extLst>
                    <a:ext uri="{9D8B030D-6E8A-4147-A177-3AD203B41FA5}">
                      <a16:colId xmlns:a16="http://schemas.microsoft.com/office/drawing/2014/main" val="20000"/>
                    </a:ext>
                  </a:extLst>
                </a:gridCol>
              </a:tblGrid>
              <a:tr h="640080">
                <a:tc>
                  <a:txBody>
                    <a:bodyPr/>
                    <a:lstStyle/>
                    <a:p>
                      <a:pPr marL="0" marR="0" lvl="0" indent="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800" b="1" i="0" u="none" strike="noStrike" cap="none" normalizeH="0" baseline="0" dirty="0">
                          <a:ln>
                            <a:noFill/>
                          </a:ln>
                          <a:solidFill>
                            <a:srgbClr val="FF3300"/>
                          </a:solidFill>
                          <a:effectLst/>
                          <a:latin typeface="Tahoma" pitchFamily="34" charset="0"/>
                          <a:cs typeface="Tahoma" pitchFamily="34" charset="0"/>
                        </a:rPr>
                        <a:t>SUBSTRATE </a:t>
                      </a:r>
                    </a:p>
                    <a:p>
                      <a:pPr marL="0" marR="0" lvl="0" indent="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800" b="1" i="0" u="none" strike="noStrike" cap="none" normalizeH="0" baseline="0" dirty="0">
                          <a:ln>
                            <a:noFill/>
                          </a:ln>
                          <a:solidFill>
                            <a:srgbClr val="FF3300"/>
                          </a:solidFill>
                          <a:effectLst/>
                          <a:latin typeface="Tahoma" pitchFamily="34" charset="0"/>
                          <a:cs typeface="Tahoma" pitchFamily="34" charset="0"/>
                        </a:rPr>
                        <a:t>(add to 100%)</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1013459">
                <a:tc>
                  <a:txBody>
                    <a:bodyPr/>
                    <a:lstStyle/>
                    <a:p>
                      <a:pPr marL="0" marR="0" lvl="0" indent="0" algn="l" defTabSz="914400" rtl="0" eaLnBrk="1" fontAlgn="b" latinLnBrk="0" hangingPunct="1">
                        <a:lnSpc>
                          <a:spcPct val="100000"/>
                        </a:lnSpc>
                        <a:spcBef>
                          <a:spcPct val="0"/>
                        </a:spcBef>
                        <a:spcAft>
                          <a:spcPct val="0"/>
                        </a:spcAft>
                        <a:buClr>
                          <a:schemeClr val="folHlink"/>
                        </a:buClr>
                        <a:buSzPct val="55000"/>
                        <a:buFont typeface="Wingdings" pitchFamily="2" charset="2"/>
                        <a:buNone/>
                        <a:tabLst/>
                      </a:pPr>
                      <a:r>
                        <a:rPr kumimoji="0" lang="en-US" sz="1400" b="1" i="0" u="none" strike="noStrike" cap="none" normalizeH="0" baseline="0" dirty="0">
                          <a:ln>
                            <a:noFill/>
                          </a:ln>
                          <a:solidFill>
                            <a:schemeClr val="tx1"/>
                          </a:solidFill>
                          <a:effectLst/>
                          <a:latin typeface="Tahoma" pitchFamily="34" charset="0"/>
                          <a:cs typeface="Tahoma" pitchFamily="34" charset="0"/>
                        </a:rPr>
                        <a:t>% Boulder  (&lt;10”)</a:t>
                      </a:r>
                    </a:p>
                    <a:p>
                      <a:pPr marL="0" marR="0" lvl="0" indent="0" algn="l" defTabSz="914400" rtl="0" eaLnBrk="1" fontAlgn="b" latinLnBrk="0" hangingPunct="1">
                        <a:lnSpc>
                          <a:spcPct val="100000"/>
                        </a:lnSpc>
                        <a:spcBef>
                          <a:spcPct val="0"/>
                        </a:spcBef>
                        <a:spcAft>
                          <a:spcPct val="0"/>
                        </a:spcAft>
                        <a:buClr>
                          <a:schemeClr val="folHlink"/>
                        </a:buClr>
                        <a:buSzPct val="55000"/>
                        <a:buFont typeface="Wingdings" pitchFamily="2" charset="2"/>
                        <a:buNone/>
                        <a:tabLst/>
                      </a:pPr>
                      <a:r>
                        <a:rPr kumimoji="0" lang="en-US" sz="1400" b="1" i="0" u="none" strike="noStrike" cap="none" normalizeH="0" baseline="0" dirty="0">
                          <a:ln>
                            <a:noFill/>
                          </a:ln>
                          <a:solidFill>
                            <a:schemeClr val="tx1"/>
                          </a:solidFill>
                          <a:effectLst/>
                          <a:latin typeface="Tahoma" pitchFamily="34" charset="0"/>
                          <a:cs typeface="Tahoma" pitchFamily="34" charset="0"/>
                        </a:rPr>
                        <a:t>% Cobble   (2”-10”)</a:t>
                      </a:r>
                      <a:br>
                        <a:rPr kumimoji="0" lang="en-US" sz="1400" b="1" i="0" u="none" strike="noStrike" cap="none" normalizeH="0" baseline="0" dirty="0">
                          <a:ln>
                            <a:noFill/>
                          </a:ln>
                          <a:solidFill>
                            <a:schemeClr val="tx1"/>
                          </a:solidFill>
                          <a:effectLst/>
                          <a:latin typeface="Tahoma" pitchFamily="34" charset="0"/>
                          <a:cs typeface="Tahoma" pitchFamily="34" charset="0"/>
                        </a:rPr>
                      </a:br>
                      <a:r>
                        <a:rPr kumimoji="0" lang="en-US" sz="1400" b="1" i="0" u="none" strike="noStrike" cap="none" normalizeH="0" baseline="0" dirty="0">
                          <a:ln>
                            <a:noFill/>
                          </a:ln>
                          <a:solidFill>
                            <a:schemeClr val="tx1"/>
                          </a:solidFill>
                          <a:effectLst/>
                          <a:latin typeface="Tahoma" pitchFamily="34" charset="0"/>
                          <a:cs typeface="Tahoma" pitchFamily="34" charset="0"/>
                        </a:rPr>
                        <a:t>% Gravel   (1/4”-2”)</a:t>
                      </a:r>
                    </a:p>
                    <a:p>
                      <a:pPr marL="0" marR="0" lvl="0" indent="0" algn="l" defTabSz="914400" rtl="0" eaLnBrk="1" fontAlgn="b" latinLnBrk="0" hangingPunct="1">
                        <a:lnSpc>
                          <a:spcPct val="100000"/>
                        </a:lnSpc>
                        <a:spcBef>
                          <a:spcPct val="0"/>
                        </a:spcBef>
                        <a:spcAft>
                          <a:spcPct val="0"/>
                        </a:spcAft>
                        <a:buClr>
                          <a:schemeClr val="folHlink"/>
                        </a:buClr>
                        <a:buSzPct val="55000"/>
                        <a:buFont typeface="Wingdings" pitchFamily="2" charset="2"/>
                        <a:buNone/>
                        <a:tabLst/>
                      </a:pPr>
                      <a:r>
                        <a:rPr kumimoji="0" lang="en-US" sz="1400" b="1" i="0" u="none" strike="noStrike" cap="none" normalizeH="0" baseline="0" dirty="0">
                          <a:ln>
                            <a:noFill/>
                          </a:ln>
                          <a:solidFill>
                            <a:schemeClr val="tx1"/>
                          </a:solidFill>
                          <a:effectLst/>
                          <a:latin typeface="Tahoma" pitchFamily="34" charset="0"/>
                          <a:cs typeface="Tahoma" pitchFamily="34" charset="0"/>
                        </a:rPr>
                        <a:t>% Sand  (1/16”-1/4”)</a:t>
                      </a:r>
                    </a:p>
                    <a:p>
                      <a:pPr marL="0" marR="0" lvl="0" indent="0" algn="l" defTabSz="914400" rtl="0" eaLnBrk="1" fontAlgn="b" latinLnBrk="0" hangingPunct="1">
                        <a:lnSpc>
                          <a:spcPct val="100000"/>
                        </a:lnSpc>
                        <a:spcBef>
                          <a:spcPct val="0"/>
                        </a:spcBef>
                        <a:spcAft>
                          <a:spcPct val="0"/>
                        </a:spcAft>
                        <a:buClr>
                          <a:schemeClr val="folHlink"/>
                        </a:buClr>
                        <a:buSzPct val="55000"/>
                        <a:buFont typeface="Wingdings" pitchFamily="2" charset="2"/>
                        <a:buNone/>
                        <a:tabLst/>
                      </a:pPr>
                      <a:r>
                        <a:rPr kumimoji="0" lang="en-US" sz="1400" b="1" i="0" u="none" strike="noStrike" cap="none" normalizeH="0" baseline="0" dirty="0">
                          <a:ln>
                            <a:noFill/>
                          </a:ln>
                          <a:solidFill>
                            <a:schemeClr val="tx1"/>
                          </a:solidFill>
                          <a:effectLst/>
                          <a:latin typeface="Tahoma" pitchFamily="34" charset="0"/>
                          <a:cs typeface="Tahoma" pitchFamily="34" charset="0"/>
                        </a:rPr>
                        <a:t>Artificial - manmade</a:t>
                      </a: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a:noFill/>
                    </a:lnTlToBr>
                    <a:lnBlToTr>
                      <a:noFill/>
                    </a:lnBlToTr>
                    <a:solidFill>
                      <a:schemeClr val="accen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9761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066800" y="381000"/>
            <a:ext cx="7010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Substrate Examples</a:t>
            </a:r>
          </a:p>
        </p:txBody>
      </p:sp>
      <p:sp>
        <p:nvSpPr>
          <p:cNvPr id="9" name="Rectangle 8"/>
          <p:cNvSpPr/>
          <p:nvPr/>
        </p:nvSpPr>
        <p:spPr bwMode="auto">
          <a:xfrm>
            <a:off x="0" y="1447800"/>
            <a:ext cx="9144000" cy="4267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7" name="Picture 3"/>
          <p:cNvPicPr>
            <a:picLocks noGrp="1" noChangeAspect="1" noChangeArrowheads="1"/>
          </p:cNvPicPr>
          <p:nvPr>
            <p:ph sz="quarter" idx="4294967295"/>
          </p:nvPr>
        </p:nvPicPr>
        <p:blipFill>
          <a:blip r:embed="rId2" cstate="print"/>
          <a:srcRect/>
          <a:stretch>
            <a:fillRect/>
          </a:stretch>
        </p:blipFill>
        <p:spPr>
          <a:xfrm>
            <a:off x="1" y="1600200"/>
            <a:ext cx="4550229" cy="3962400"/>
          </a:xfrm>
          <a:prstGeom prst="rect">
            <a:avLst/>
          </a:prstGeom>
          <a:noFill/>
          <a:ln w="1">
            <a:noFill/>
          </a:ln>
        </p:spPr>
      </p:pic>
      <p:pic>
        <p:nvPicPr>
          <p:cNvPr id="8" name="Picture 4" descr="MVC-005S"/>
          <p:cNvPicPr>
            <a:picLocks noGrp="1" noChangeAspect="1" noChangeArrowheads="1"/>
          </p:cNvPicPr>
          <p:nvPr>
            <p:ph sz="half" idx="4294967295"/>
          </p:nvPr>
        </p:nvPicPr>
        <p:blipFill>
          <a:blip r:embed="rId3" cstate="print"/>
          <a:srcRect/>
          <a:stretch>
            <a:fillRect/>
          </a:stretch>
        </p:blipFill>
        <p:spPr>
          <a:xfrm>
            <a:off x="4521851" y="1600200"/>
            <a:ext cx="4622149" cy="3962400"/>
          </a:xfrm>
          <a:prstGeom prst="rect">
            <a:avLst/>
          </a:prstGeom>
          <a:ln>
            <a:noFill/>
          </a:ln>
        </p:spPr>
      </p:pic>
    </p:spTree>
    <p:extLst>
      <p:ext uri="{BB962C8B-B14F-4D97-AF65-F5344CB8AC3E}">
        <p14:creationId xmlns:p14="http://schemas.microsoft.com/office/powerpoint/2010/main" val="380324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905000" y="381000"/>
            <a:ext cx="533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err="1">
                <a:ln>
                  <a:noFill/>
                </a:ln>
                <a:solidFill>
                  <a:srgbClr val="FF9900"/>
                </a:solidFill>
                <a:effectLst>
                  <a:outerShdw blurRad="38100" dist="38100" dir="2700000" algn="tl">
                    <a:srgbClr val="000000"/>
                  </a:outerShdw>
                </a:effectLst>
                <a:uLnTx/>
                <a:uFillTx/>
                <a:latin typeface="Arial Black" pitchFamily="34" charset="0"/>
                <a:ea typeface="+mn-ea"/>
                <a:cs typeface="+mn-cs"/>
              </a:rPr>
              <a:t>Embeddedness</a:t>
            </a: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sp>
        <p:nvSpPr>
          <p:cNvPr id="9" name="Rectangle 8"/>
          <p:cNvSpPr/>
          <p:nvPr/>
        </p:nvSpPr>
        <p:spPr bwMode="auto">
          <a:xfrm>
            <a:off x="0" y="1447800"/>
            <a:ext cx="9144000" cy="3352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6" name="Picture 4"/>
          <p:cNvPicPr>
            <a:picLocks noChangeAspect="1" noChangeArrowheads="1"/>
          </p:cNvPicPr>
          <p:nvPr/>
        </p:nvPicPr>
        <p:blipFill>
          <a:blip r:embed="rId2" cstate="print"/>
          <a:srcRect t="22500"/>
          <a:stretch>
            <a:fillRect/>
          </a:stretch>
        </p:blipFill>
        <p:spPr bwMode="auto">
          <a:xfrm>
            <a:off x="5494" y="1752600"/>
            <a:ext cx="9138506" cy="2362200"/>
          </a:xfrm>
          <a:prstGeom prst="rect">
            <a:avLst/>
          </a:prstGeom>
          <a:noFill/>
          <a:ln w="9525">
            <a:noFill/>
            <a:miter lim="800000"/>
            <a:headEnd/>
            <a:tailEnd/>
          </a:ln>
        </p:spPr>
      </p:pic>
      <p:sp>
        <p:nvSpPr>
          <p:cNvPr id="10" name="TextBox 9"/>
          <p:cNvSpPr txBox="1"/>
          <p:nvPr/>
        </p:nvSpPr>
        <p:spPr>
          <a:xfrm>
            <a:off x="4419600" y="4419600"/>
            <a:ext cx="3962400" cy="923330"/>
          </a:xfrm>
          <a:prstGeom prst="rect">
            <a:avLst/>
          </a:prstGeom>
          <a:solidFill>
            <a:schemeClr val="tx1"/>
          </a:solidFill>
          <a:ln w="38100">
            <a:solidFill>
              <a:srgbClr val="FFFF00"/>
            </a:solidFill>
          </a:ln>
          <a:effectLst>
            <a:outerShdw blurRad="50800" dist="38100" dir="2700000" algn="tl" rotWithShape="0">
              <a:prstClr val="black">
                <a:alpha val="40000"/>
              </a:prstClr>
            </a:outerShdw>
          </a:effectLst>
        </p:spPr>
        <p:txBody>
          <a:bodyPr wrap="square" rtlCol="0">
            <a:spAutoFit/>
          </a:bodyPr>
          <a:lstStyle/>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Tahoma"/>
                <a:ea typeface="+mn-ea"/>
                <a:cs typeface="+mn-cs"/>
              </a:rPr>
              <a:t>The amount of sediment deposited on a rocky substrate</a:t>
            </a:r>
          </a:p>
        </p:txBody>
      </p:sp>
      <p:sp>
        <p:nvSpPr>
          <p:cNvPr id="11" name="TextBox 10"/>
          <p:cNvSpPr txBox="1"/>
          <p:nvPr/>
        </p:nvSpPr>
        <p:spPr>
          <a:xfrm>
            <a:off x="4572000" y="4343400"/>
            <a:ext cx="688009"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DADADA">
                    <a:lumMod val="10000"/>
                  </a:srgbClr>
                </a:solidFill>
                <a:effectLst/>
                <a:uLnTx/>
                <a:uFillTx/>
                <a:latin typeface="Tahoma"/>
                <a:ea typeface="+mn-ea"/>
                <a:cs typeface="+mn-cs"/>
              </a:rPr>
              <a:t>*</a:t>
            </a:r>
          </a:p>
        </p:txBody>
      </p:sp>
    </p:spTree>
    <p:extLst>
      <p:ext uri="{BB962C8B-B14F-4D97-AF65-F5344CB8AC3E}">
        <p14:creationId xmlns:p14="http://schemas.microsoft.com/office/powerpoint/2010/main" val="49740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1371600"/>
            <a:ext cx="5505450" cy="4876800"/>
            <a:chOff x="1295400" y="1447800"/>
            <a:chExt cx="5505450" cy="4876800"/>
          </a:xfrm>
        </p:grpSpPr>
        <p:sp>
          <p:nvSpPr>
            <p:cNvPr id="9" name="Rectangle 8"/>
            <p:cNvSpPr/>
            <p:nvPr/>
          </p:nvSpPr>
          <p:spPr bwMode="auto">
            <a:xfrm>
              <a:off x="1295400" y="1447800"/>
              <a:ext cx="5505450" cy="4876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pitchFamily="34" charset="0"/>
                <a:ea typeface="+mn-ea"/>
                <a:cs typeface="+mn-cs"/>
              </a:endParaRPr>
            </a:p>
          </p:txBody>
        </p:sp>
        <p:pic>
          <p:nvPicPr>
            <p:cNvPr id="7" name="Picture 3" descr="whatisRiparianDiagram"/>
            <p:cNvPicPr>
              <a:picLocks noChangeAspect="1" noChangeArrowheads="1"/>
            </p:cNvPicPr>
            <p:nvPr/>
          </p:nvPicPr>
          <p:blipFill>
            <a:blip r:embed="rId2" cstate="print"/>
            <a:srcRect/>
            <a:stretch>
              <a:fillRect/>
            </a:stretch>
          </p:blipFill>
          <p:spPr bwMode="auto">
            <a:xfrm>
              <a:off x="1371600" y="1524000"/>
              <a:ext cx="5319713" cy="4723985"/>
            </a:xfrm>
            <a:prstGeom prst="rect">
              <a:avLst/>
            </a:prstGeom>
            <a:noFill/>
            <a:ln w="9525">
              <a:noFill/>
              <a:miter lim="800000"/>
              <a:headEnd/>
              <a:tailEnd/>
            </a:ln>
          </p:spPr>
        </p:pic>
      </p:grpSp>
      <p:sp>
        <p:nvSpPr>
          <p:cNvPr id="4" name="Rectangle 3"/>
          <p:cNvSpPr txBox="1">
            <a:spLocks noChangeArrowheads="1"/>
          </p:cNvSpPr>
          <p:nvPr/>
        </p:nvSpPr>
        <p:spPr bwMode="auto">
          <a:xfrm>
            <a:off x="1219200" y="381000"/>
            <a:ext cx="70104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Riparian Vegetation</a:t>
            </a:r>
          </a:p>
        </p:txBody>
      </p:sp>
      <p:sp>
        <p:nvSpPr>
          <p:cNvPr id="10" name="TextBox 9"/>
          <p:cNvSpPr txBox="1"/>
          <p:nvPr/>
        </p:nvSpPr>
        <p:spPr>
          <a:xfrm>
            <a:off x="2590800" y="5715000"/>
            <a:ext cx="3962400" cy="923330"/>
          </a:xfrm>
          <a:prstGeom prst="rect">
            <a:avLst/>
          </a:prstGeom>
          <a:solidFill>
            <a:schemeClr val="tx1"/>
          </a:solidFill>
          <a:ln w="38100">
            <a:solidFill>
              <a:srgbClr val="FFFF00"/>
            </a:solidFill>
          </a:ln>
          <a:effectLst>
            <a:outerShdw blurRad="50800" dist="38100" dir="2700000" algn="tl" rotWithShape="0">
              <a:prstClr val="black">
                <a:alpha val="40000"/>
              </a:prstClr>
            </a:outerShdw>
          </a:effectLst>
        </p:spPr>
        <p:txBody>
          <a:bodyPr wrap="square" rtlCol="0">
            <a:spAutoFit/>
          </a:bodyPr>
          <a:lstStyle/>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Tahoma" pitchFamily="34" charset="0"/>
                <a:ea typeface="+mn-ea"/>
                <a:cs typeface="Tahoma" pitchFamily="34" charset="0"/>
              </a:rPr>
              <a:t>The area of vegetation between land and a river or stream. </a:t>
            </a:r>
          </a:p>
        </p:txBody>
      </p:sp>
      <p:sp>
        <p:nvSpPr>
          <p:cNvPr id="11" name="TextBox 10"/>
          <p:cNvSpPr txBox="1"/>
          <p:nvPr/>
        </p:nvSpPr>
        <p:spPr>
          <a:xfrm>
            <a:off x="2743200" y="5657671"/>
            <a:ext cx="688009"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dirty="0">
                <a:ln>
                  <a:noFill/>
                </a:ln>
                <a:solidFill>
                  <a:srgbClr val="DADADA">
                    <a:lumMod val="10000"/>
                  </a:srgbClr>
                </a:solidFill>
                <a:effectLst/>
                <a:uLnTx/>
                <a:uFillTx/>
                <a:latin typeface="Tahoma"/>
                <a:ea typeface="+mn-ea"/>
                <a:cs typeface="+mn-cs"/>
              </a:rPr>
              <a:t>*</a:t>
            </a:r>
          </a:p>
        </p:txBody>
      </p:sp>
      <p:pic>
        <p:nvPicPr>
          <p:cNvPr id="12" name="Picture 4" descr="what_i2"/>
          <p:cNvPicPr>
            <a:picLocks noChangeAspect="1" noChangeArrowheads="1"/>
          </p:cNvPicPr>
          <p:nvPr/>
        </p:nvPicPr>
        <p:blipFill>
          <a:blip r:embed="rId3" cstate="print"/>
          <a:srcRect/>
          <a:stretch>
            <a:fillRect/>
          </a:stretch>
        </p:blipFill>
        <p:spPr bwMode="auto">
          <a:xfrm>
            <a:off x="5105400" y="1905000"/>
            <a:ext cx="3844506" cy="3638550"/>
          </a:xfrm>
          <a:prstGeom prst="rect">
            <a:avLst/>
          </a:prstGeom>
          <a:noFill/>
          <a:ln w="9525">
            <a:noFill/>
            <a:miter lim="800000"/>
            <a:headEnd/>
            <a:tailEnd/>
          </a:ln>
        </p:spPr>
      </p:pic>
    </p:spTree>
    <p:extLst>
      <p:ext uri="{BB962C8B-B14F-4D97-AF65-F5344CB8AC3E}">
        <p14:creationId xmlns:p14="http://schemas.microsoft.com/office/powerpoint/2010/main" val="56595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790700" y="152400"/>
            <a:ext cx="5562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Stream Shading</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pic>
        <p:nvPicPr>
          <p:cNvPr id="13" name="Picture 3" descr="MVC-047S"/>
          <p:cNvPicPr>
            <a:picLocks noGrp="1" noChangeAspect="1" noChangeArrowheads="1"/>
          </p:cNvPicPr>
          <p:nvPr>
            <p:ph sz="quarter" idx="4294967295"/>
          </p:nvPr>
        </p:nvPicPr>
        <p:blipFill>
          <a:blip r:embed="rId2" cstate="print"/>
          <a:srcRect l="17105" t="7457" b="12376"/>
          <a:stretch>
            <a:fillRect/>
          </a:stretch>
        </p:blipFill>
        <p:spPr>
          <a:xfrm>
            <a:off x="228600" y="1219200"/>
            <a:ext cx="5372098" cy="327660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p:cNvSpPr txBox="1"/>
          <p:nvPr/>
        </p:nvSpPr>
        <p:spPr>
          <a:xfrm>
            <a:off x="3505200" y="1447800"/>
            <a:ext cx="19050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a:ea typeface="+mn-ea"/>
                <a:cs typeface="+mn-cs"/>
              </a:rPr>
              <a:t>Undercut  banks</a:t>
            </a:r>
          </a:p>
        </p:txBody>
      </p:sp>
      <p:pic>
        <p:nvPicPr>
          <p:cNvPr id="15" name="Picture 4" descr="MVC-053F"/>
          <p:cNvPicPr>
            <a:picLocks noGrp="1" noChangeAspect="1" noChangeArrowheads="1"/>
          </p:cNvPicPr>
          <p:nvPr>
            <p:ph sz="quarter" idx="4294967295"/>
          </p:nvPr>
        </p:nvPicPr>
        <p:blipFill>
          <a:blip r:embed="rId3" cstate="print"/>
          <a:srcRect b="25000"/>
          <a:stretch>
            <a:fillRect/>
          </a:stretch>
        </p:blipFill>
        <p:spPr>
          <a:xfrm>
            <a:off x="2895600" y="3886200"/>
            <a:ext cx="5977759" cy="2667000"/>
          </a:xfrm>
          <a:prstGeom prst="rect">
            <a:avLst/>
          </a:prstGeom>
          <a:solidFill>
            <a:srgbClr val="FFFFFF">
              <a:shade val="85000"/>
            </a:srgbClr>
          </a:solidFill>
          <a:ln w="381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TextBox 15"/>
          <p:cNvSpPr txBox="1"/>
          <p:nvPr/>
        </p:nvSpPr>
        <p:spPr>
          <a:xfrm>
            <a:off x="2895600" y="5715000"/>
            <a:ext cx="2438400"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pitchFamily="34" charset="0"/>
                <a:ea typeface="+mn-ea"/>
                <a:cs typeface="Tahoma" pitchFamily="34" charset="0"/>
              </a:rPr>
              <a:t>Overhanging branches</a:t>
            </a:r>
          </a:p>
        </p:txBody>
      </p:sp>
    </p:spTree>
    <p:extLst>
      <p:ext uri="{BB962C8B-B14F-4D97-AF65-F5344CB8AC3E}">
        <p14:creationId xmlns:p14="http://schemas.microsoft.com/office/powerpoint/2010/main" val="358573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28850" y="152400"/>
            <a:ext cx="46863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Bank Erosion</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pic>
        <p:nvPicPr>
          <p:cNvPr id="7" name="Picture 4" descr="MVC-706S"/>
          <p:cNvPicPr>
            <a:picLocks noGrp="1" noChangeAspect="1" noChangeArrowheads="1"/>
          </p:cNvPicPr>
          <p:nvPr>
            <p:ph sz="quarter" idx="4294967295"/>
          </p:nvPr>
        </p:nvPicPr>
        <p:blipFill>
          <a:blip r:embed="rId2" cstate="print"/>
          <a:srcRect/>
          <a:stretch>
            <a:fillRect/>
          </a:stretch>
        </p:blipFill>
        <p:spPr>
          <a:xfrm>
            <a:off x="4724400" y="1295400"/>
            <a:ext cx="4191000" cy="2490788"/>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5" descr="MVC-008S"/>
          <p:cNvPicPr>
            <a:picLocks noGrp="1" noChangeAspect="1" noChangeArrowheads="1"/>
          </p:cNvPicPr>
          <p:nvPr>
            <p:ph sz="quarter" idx="4294967295"/>
          </p:nvPr>
        </p:nvPicPr>
        <p:blipFill>
          <a:blip r:embed="rId3" cstate="print"/>
          <a:srcRect b="11327"/>
          <a:stretch>
            <a:fillRect/>
          </a:stretch>
        </p:blipFill>
        <p:spPr>
          <a:xfrm>
            <a:off x="4724400" y="4038600"/>
            <a:ext cx="4191000" cy="2386012"/>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3"/>
          <p:cNvPicPr>
            <a:picLocks noGrp="1" noChangeAspect="1" noChangeArrowheads="1"/>
          </p:cNvPicPr>
          <p:nvPr>
            <p:ph sz="half" idx="1"/>
          </p:nvPr>
        </p:nvPicPr>
        <p:blipFill>
          <a:blip r:embed="rId4" cstate="print"/>
          <a:srcRect/>
          <a:stretch>
            <a:fillRect/>
          </a:stretch>
        </p:blipFill>
        <p:spPr>
          <a:xfrm>
            <a:off x="228600" y="2133600"/>
            <a:ext cx="4267200" cy="342900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p:cNvSpPr txBox="1"/>
          <p:nvPr/>
        </p:nvSpPr>
        <p:spPr>
          <a:xfrm>
            <a:off x="4800600" y="5867400"/>
            <a:ext cx="71846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Tahoma" pitchFamily="34" charset="0"/>
              </a:rPr>
              <a:t>Low</a:t>
            </a:r>
          </a:p>
        </p:txBody>
      </p:sp>
      <p:sp>
        <p:nvSpPr>
          <p:cNvPr id="11" name="TextBox 10"/>
          <p:cNvSpPr txBox="1"/>
          <p:nvPr/>
        </p:nvSpPr>
        <p:spPr>
          <a:xfrm>
            <a:off x="4800600" y="1371600"/>
            <a:ext cx="140936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itchFamily="34" charset="0"/>
                <a:ea typeface="+mn-ea"/>
                <a:cs typeface="Tahoma" pitchFamily="34" charset="0"/>
              </a:rPr>
              <a:t>Moderate</a:t>
            </a:r>
          </a:p>
        </p:txBody>
      </p:sp>
      <p:sp>
        <p:nvSpPr>
          <p:cNvPr id="12" name="TextBox 11"/>
          <p:cNvSpPr txBox="1"/>
          <p:nvPr/>
        </p:nvSpPr>
        <p:spPr>
          <a:xfrm>
            <a:off x="3200400" y="4953000"/>
            <a:ext cx="1063112"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a:ea typeface="+mn-ea"/>
                <a:cs typeface="+mn-cs"/>
              </a:rPr>
              <a:t>Severe</a:t>
            </a:r>
          </a:p>
        </p:txBody>
      </p:sp>
      <p:sp>
        <p:nvSpPr>
          <p:cNvPr id="17" name="TextBox 16"/>
          <p:cNvSpPr txBox="1"/>
          <p:nvPr/>
        </p:nvSpPr>
        <p:spPr>
          <a:xfrm>
            <a:off x="762000" y="990600"/>
            <a:ext cx="3505200" cy="923330"/>
          </a:xfrm>
          <a:prstGeom prst="rect">
            <a:avLst/>
          </a:prstGeom>
          <a:solidFill>
            <a:schemeClr val="tx1"/>
          </a:solidFill>
          <a:ln w="38100">
            <a:solidFill>
              <a:srgbClr val="FFFF00"/>
            </a:solidFill>
          </a:ln>
        </p:spPr>
        <p:txBody>
          <a:bodyPr wrap="square" rtlCol="0">
            <a:spAutoFit/>
          </a:bodyPr>
          <a:lstStyle/>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Tahoma"/>
                <a:ea typeface="+mn-ea"/>
                <a:cs typeface="+mn-cs"/>
              </a:rPr>
              <a:t>Water wearing away at the banks of a stream or river</a:t>
            </a:r>
          </a:p>
        </p:txBody>
      </p:sp>
      <p:sp>
        <p:nvSpPr>
          <p:cNvPr id="18" name="TextBox 17"/>
          <p:cNvSpPr txBox="1"/>
          <p:nvPr/>
        </p:nvSpPr>
        <p:spPr>
          <a:xfrm>
            <a:off x="914400" y="990600"/>
            <a:ext cx="646331" cy="110799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DADADA">
                    <a:lumMod val="10000"/>
                  </a:srgbClr>
                </a:solidFill>
                <a:effectLst/>
                <a:uLnTx/>
                <a:uFillTx/>
                <a:latin typeface="Tahoma" pitchFamily="34" charset="0"/>
                <a:ea typeface="+mn-ea"/>
                <a:cs typeface="Tahoma" pitchFamily="34" charset="0"/>
              </a:rPr>
              <a:t>*</a:t>
            </a:r>
          </a:p>
        </p:txBody>
      </p:sp>
    </p:spTree>
    <p:extLst>
      <p:ext uri="{BB962C8B-B14F-4D97-AF65-F5344CB8AC3E}">
        <p14:creationId xmlns:p14="http://schemas.microsoft.com/office/powerpoint/2010/main" val="385078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32" presetClass="emph" presetSubtype="0" fill="hold" nodeType="withEffect">
                                  <p:stCondLst>
                                    <p:cond delay="0"/>
                                  </p:stCondLst>
                                  <p:childTnLst>
                                    <p:animClr clrSpc="rgb" dir="cw">
                                      <p:cBhvr override="childStyle">
                                        <p:cTn id="19" dur="100" fill="hold"/>
                                        <p:tgtEl>
                                          <p:spTgt spid="8"/>
                                        </p:tgtEl>
                                        <p:attrNameLst>
                                          <p:attrName>style.color</p:attrName>
                                        </p:attrNameLst>
                                      </p:cBhvr>
                                      <p:to>
                                        <a:schemeClr val="accent2"/>
                                      </p:to>
                                    </p:animClr>
                                    <p:animClr clrSpc="rgb" dir="cw">
                                      <p:cBhvr>
                                        <p:cTn id="20" dur="100" fill="hold"/>
                                        <p:tgtEl>
                                          <p:spTgt spid="8"/>
                                        </p:tgtEl>
                                        <p:attrNameLst>
                                          <p:attrName>fillcolor</p:attrName>
                                        </p:attrNameLst>
                                      </p:cBhvr>
                                      <p:to>
                                        <a:schemeClr val="accent2"/>
                                      </p:to>
                                    </p:animClr>
                                    <p:set>
                                      <p:cBhvr>
                                        <p:cTn id="21" dur="100" fill="hold"/>
                                        <p:tgtEl>
                                          <p:spTgt spid="8"/>
                                        </p:tgtEl>
                                        <p:attrNameLst>
                                          <p:attrName>fill.type</p:attrName>
                                        </p:attrNameLst>
                                      </p:cBhvr>
                                      <p:to>
                                        <p:strVal val="solid"/>
                                      </p:to>
                                    </p:set>
                                    <p:set>
                                      <p:cBhvr>
                                        <p:cTn id="22" dur="100" fill="hold"/>
                                        <p:tgtEl>
                                          <p:spTgt spid="8"/>
                                        </p:tgtEl>
                                        <p:attrNameLst>
                                          <p:attrName>fill.on</p:attrName>
                                        </p:attrNameLst>
                                      </p:cBhvr>
                                      <p:to>
                                        <p:strVal val="true"/>
                                      </p:to>
                                    </p:se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par>
                                <p:cTn id="33" presetID="32" presetClass="emph" presetSubtype="0" fill="hold" nodeType="withEffect">
                                  <p:stCondLst>
                                    <p:cond delay="0"/>
                                  </p:stCondLst>
                                  <p:childTnLst>
                                    <p:animClr clrSpc="rgb" dir="cw">
                                      <p:cBhvr override="childStyle">
                                        <p:cTn id="34" dur="100" fill="hold"/>
                                        <p:tgtEl>
                                          <p:spTgt spid="7"/>
                                        </p:tgtEl>
                                        <p:attrNameLst>
                                          <p:attrName>style.color</p:attrName>
                                        </p:attrNameLst>
                                      </p:cBhvr>
                                      <p:to>
                                        <a:schemeClr val="accent2"/>
                                      </p:to>
                                    </p:animClr>
                                    <p:animClr clrSpc="rgb" dir="cw">
                                      <p:cBhvr>
                                        <p:cTn id="35" dur="100" fill="hold"/>
                                        <p:tgtEl>
                                          <p:spTgt spid="7"/>
                                        </p:tgtEl>
                                        <p:attrNameLst>
                                          <p:attrName>fillcolor</p:attrName>
                                        </p:attrNameLst>
                                      </p:cBhvr>
                                      <p:to>
                                        <a:schemeClr val="accent2"/>
                                      </p:to>
                                    </p:animClr>
                                    <p:set>
                                      <p:cBhvr>
                                        <p:cTn id="36" dur="100" fill="hold"/>
                                        <p:tgtEl>
                                          <p:spTgt spid="7"/>
                                        </p:tgtEl>
                                        <p:attrNameLst>
                                          <p:attrName>fill.type</p:attrName>
                                        </p:attrNameLst>
                                      </p:cBhvr>
                                      <p:to>
                                        <p:strVal val="solid"/>
                                      </p:to>
                                    </p:set>
                                    <p:set>
                                      <p:cBhvr>
                                        <p:cTn id="37" dur="100" fill="hold"/>
                                        <p:tgtEl>
                                          <p:spTgt spid="7"/>
                                        </p:tgtEl>
                                        <p:attrNameLst>
                                          <p:attrName>fill.on</p:attrName>
                                        </p:attrNameLst>
                                      </p:cBhvr>
                                      <p:to>
                                        <p:strVal val="true"/>
                                      </p:to>
                                    </p:set>
                                    <p:animRot by="120000">
                                      <p:cBhvr>
                                        <p:cTn id="38" dur="100" fill="hold">
                                          <p:stCondLst>
                                            <p:cond delay="0"/>
                                          </p:stCondLst>
                                        </p:cTn>
                                        <p:tgtEl>
                                          <p:spTgt spid="7"/>
                                        </p:tgtEl>
                                        <p:attrNameLst>
                                          <p:attrName>r</p:attrName>
                                        </p:attrNameLst>
                                      </p:cBhvr>
                                    </p:animRot>
                                    <p:animRot by="-240000">
                                      <p:cBhvr>
                                        <p:cTn id="39" dur="200" fill="hold">
                                          <p:stCondLst>
                                            <p:cond delay="200"/>
                                          </p:stCondLst>
                                        </p:cTn>
                                        <p:tgtEl>
                                          <p:spTgt spid="7"/>
                                        </p:tgtEl>
                                        <p:attrNameLst>
                                          <p:attrName>r</p:attrName>
                                        </p:attrNameLst>
                                      </p:cBhvr>
                                    </p:animRot>
                                    <p:animRot by="240000">
                                      <p:cBhvr>
                                        <p:cTn id="40" dur="200" fill="hold">
                                          <p:stCondLst>
                                            <p:cond delay="400"/>
                                          </p:stCondLst>
                                        </p:cTn>
                                        <p:tgtEl>
                                          <p:spTgt spid="7"/>
                                        </p:tgtEl>
                                        <p:attrNameLst>
                                          <p:attrName>r</p:attrName>
                                        </p:attrNameLst>
                                      </p:cBhvr>
                                    </p:animRot>
                                    <p:animRot by="-240000">
                                      <p:cBhvr>
                                        <p:cTn id="41" dur="200" fill="hold">
                                          <p:stCondLst>
                                            <p:cond delay="600"/>
                                          </p:stCondLst>
                                        </p:cTn>
                                        <p:tgtEl>
                                          <p:spTgt spid="7"/>
                                        </p:tgtEl>
                                        <p:attrNameLst>
                                          <p:attrName>r</p:attrName>
                                        </p:attrNameLst>
                                      </p:cBhvr>
                                    </p:animRot>
                                    <p:animRot by="120000">
                                      <p:cBhvr>
                                        <p:cTn id="42" dur="200" fill="hold">
                                          <p:stCondLst>
                                            <p:cond delay="800"/>
                                          </p:stCondLst>
                                        </p:cTn>
                                        <p:tgtEl>
                                          <p:spTgt spid="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par>
                                <p:cTn id="48" presetID="32" presetClass="emph" presetSubtype="0" fill="hold" nodeType="withEffect">
                                  <p:stCondLst>
                                    <p:cond delay="0"/>
                                  </p:stCondLst>
                                  <p:childTnLst>
                                    <p:animClr clrSpc="rgb" dir="cw">
                                      <p:cBhvr override="childStyle">
                                        <p:cTn id="49" dur="100" fill="hold"/>
                                        <p:tgtEl>
                                          <p:spTgt spid="9"/>
                                        </p:tgtEl>
                                        <p:attrNameLst>
                                          <p:attrName>style.color</p:attrName>
                                        </p:attrNameLst>
                                      </p:cBhvr>
                                      <p:to>
                                        <a:schemeClr val="accent2"/>
                                      </p:to>
                                    </p:animClr>
                                    <p:animClr clrSpc="rgb" dir="cw">
                                      <p:cBhvr>
                                        <p:cTn id="50" dur="100" fill="hold"/>
                                        <p:tgtEl>
                                          <p:spTgt spid="9"/>
                                        </p:tgtEl>
                                        <p:attrNameLst>
                                          <p:attrName>fillcolor</p:attrName>
                                        </p:attrNameLst>
                                      </p:cBhvr>
                                      <p:to>
                                        <a:schemeClr val="accent2"/>
                                      </p:to>
                                    </p:animClr>
                                    <p:set>
                                      <p:cBhvr>
                                        <p:cTn id="51" dur="100" fill="hold"/>
                                        <p:tgtEl>
                                          <p:spTgt spid="9"/>
                                        </p:tgtEl>
                                        <p:attrNameLst>
                                          <p:attrName>fill.type</p:attrName>
                                        </p:attrNameLst>
                                      </p:cBhvr>
                                      <p:to>
                                        <p:strVal val="solid"/>
                                      </p:to>
                                    </p:set>
                                    <p:set>
                                      <p:cBhvr>
                                        <p:cTn id="52" dur="100" fill="hold"/>
                                        <p:tgtEl>
                                          <p:spTgt spid="9"/>
                                        </p:tgtEl>
                                        <p:attrNameLst>
                                          <p:attrName>fill.on</p:attrName>
                                        </p:attrNameLst>
                                      </p:cBhvr>
                                      <p:to>
                                        <p:strVal val="true"/>
                                      </p:to>
                                    </p:set>
                                    <p:animRot by="120000">
                                      <p:cBhvr>
                                        <p:cTn id="53" dur="100" fill="hold">
                                          <p:stCondLst>
                                            <p:cond delay="0"/>
                                          </p:stCondLst>
                                        </p:cTn>
                                        <p:tgtEl>
                                          <p:spTgt spid="9"/>
                                        </p:tgtEl>
                                        <p:attrNameLst>
                                          <p:attrName>r</p:attrName>
                                        </p:attrNameLst>
                                      </p:cBhvr>
                                    </p:animRot>
                                    <p:animRot by="-240000">
                                      <p:cBhvr>
                                        <p:cTn id="54" dur="200" fill="hold">
                                          <p:stCondLst>
                                            <p:cond delay="200"/>
                                          </p:stCondLst>
                                        </p:cTn>
                                        <p:tgtEl>
                                          <p:spTgt spid="9"/>
                                        </p:tgtEl>
                                        <p:attrNameLst>
                                          <p:attrName>r</p:attrName>
                                        </p:attrNameLst>
                                      </p:cBhvr>
                                    </p:animRot>
                                    <p:animRot by="240000">
                                      <p:cBhvr>
                                        <p:cTn id="55" dur="200" fill="hold">
                                          <p:stCondLst>
                                            <p:cond delay="400"/>
                                          </p:stCondLst>
                                        </p:cTn>
                                        <p:tgtEl>
                                          <p:spTgt spid="9"/>
                                        </p:tgtEl>
                                        <p:attrNameLst>
                                          <p:attrName>r</p:attrName>
                                        </p:attrNameLst>
                                      </p:cBhvr>
                                    </p:animRot>
                                    <p:animRot by="-240000">
                                      <p:cBhvr>
                                        <p:cTn id="56" dur="200" fill="hold">
                                          <p:stCondLst>
                                            <p:cond delay="600"/>
                                          </p:stCondLst>
                                        </p:cTn>
                                        <p:tgtEl>
                                          <p:spTgt spid="9"/>
                                        </p:tgtEl>
                                        <p:attrNameLst>
                                          <p:attrName>r</p:attrName>
                                        </p:attrNameLst>
                                      </p:cBhvr>
                                    </p:animRot>
                                    <p:animRot by="120000">
                                      <p:cBhvr>
                                        <p:cTn id="57"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7"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6" name="Picture 4" descr="what is a shed"/>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0" y="2057400"/>
            <a:ext cx="6096000" cy="4572000"/>
          </a:xfrm>
          <a:prstGeom prst="rect">
            <a:avLst/>
          </a:prstGeom>
          <a:ln>
            <a:noFill/>
          </a:ln>
          <a:effectLst>
            <a:outerShdw blurRad="292100" dist="139700" dir="2700000" algn="tl" rotWithShape="0">
              <a:srgbClr val="333333">
                <a:alpha val="65000"/>
              </a:srgbClr>
            </a:outerShdw>
          </a:effectLst>
        </p:spPr>
      </p:pic>
      <p:sp>
        <p:nvSpPr>
          <p:cNvPr id="6" name="Freeform 5"/>
          <p:cNvSpPr/>
          <p:nvPr/>
        </p:nvSpPr>
        <p:spPr bwMode="auto">
          <a:xfrm>
            <a:off x="3344091" y="3500138"/>
            <a:ext cx="4824179" cy="2547965"/>
          </a:xfrm>
          <a:custGeom>
            <a:avLst/>
            <a:gdLst>
              <a:gd name="connsiteX0" fmla="*/ 0 w 4824179"/>
              <a:gd name="connsiteY0" fmla="*/ 2547965 h 2547965"/>
              <a:gd name="connsiteX1" fmla="*/ 13063 w 4824179"/>
              <a:gd name="connsiteY1" fmla="*/ 2495713 h 2547965"/>
              <a:gd name="connsiteX2" fmla="*/ 52252 w 4824179"/>
              <a:gd name="connsiteY2" fmla="*/ 2469588 h 2547965"/>
              <a:gd name="connsiteX3" fmla="*/ 156755 w 4824179"/>
              <a:gd name="connsiteY3" fmla="*/ 2443462 h 2547965"/>
              <a:gd name="connsiteX4" fmla="*/ 195943 w 4824179"/>
              <a:gd name="connsiteY4" fmla="*/ 2430399 h 2547965"/>
              <a:gd name="connsiteX5" fmla="*/ 235132 w 4824179"/>
              <a:gd name="connsiteY5" fmla="*/ 2391211 h 2547965"/>
              <a:gd name="connsiteX6" fmla="*/ 339635 w 4824179"/>
              <a:gd name="connsiteY6" fmla="*/ 2365085 h 2547965"/>
              <a:gd name="connsiteX7" fmla="*/ 352698 w 4824179"/>
              <a:gd name="connsiteY7" fmla="*/ 2325896 h 2547965"/>
              <a:gd name="connsiteX8" fmla="*/ 391886 w 4824179"/>
              <a:gd name="connsiteY8" fmla="*/ 2286708 h 2547965"/>
              <a:gd name="connsiteX9" fmla="*/ 496389 w 4824179"/>
              <a:gd name="connsiteY9" fmla="*/ 2260582 h 2547965"/>
              <a:gd name="connsiteX10" fmla="*/ 509452 w 4824179"/>
              <a:gd name="connsiteY10" fmla="*/ 2221393 h 2547965"/>
              <a:gd name="connsiteX11" fmla="*/ 561703 w 4824179"/>
              <a:gd name="connsiteY11" fmla="*/ 2143016 h 2547965"/>
              <a:gd name="connsiteX12" fmla="*/ 522515 w 4824179"/>
              <a:gd name="connsiteY12" fmla="*/ 2038513 h 2547965"/>
              <a:gd name="connsiteX13" fmla="*/ 496389 w 4824179"/>
              <a:gd name="connsiteY13" fmla="*/ 1947073 h 2547965"/>
              <a:gd name="connsiteX14" fmla="*/ 457200 w 4824179"/>
              <a:gd name="connsiteY14" fmla="*/ 1907885 h 2547965"/>
              <a:gd name="connsiteX15" fmla="*/ 391886 w 4824179"/>
              <a:gd name="connsiteY15" fmla="*/ 1842571 h 2547965"/>
              <a:gd name="connsiteX16" fmla="*/ 365760 w 4824179"/>
              <a:gd name="connsiteY16" fmla="*/ 1751131 h 2547965"/>
              <a:gd name="connsiteX17" fmla="*/ 391886 w 4824179"/>
              <a:gd name="connsiteY17" fmla="*/ 1672753 h 2547965"/>
              <a:gd name="connsiteX18" fmla="*/ 522515 w 4824179"/>
              <a:gd name="connsiteY18" fmla="*/ 1607439 h 2547965"/>
              <a:gd name="connsiteX19" fmla="*/ 561703 w 4824179"/>
              <a:gd name="connsiteY19" fmla="*/ 1515999 h 2547965"/>
              <a:gd name="connsiteX20" fmla="*/ 535578 w 4824179"/>
              <a:gd name="connsiteY20" fmla="*/ 1476811 h 2547965"/>
              <a:gd name="connsiteX21" fmla="*/ 522515 w 4824179"/>
              <a:gd name="connsiteY21" fmla="*/ 1437622 h 2547965"/>
              <a:gd name="connsiteX22" fmla="*/ 535578 w 4824179"/>
              <a:gd name="connsiteY22" fmla="*/ 1398433 h 2547965"/>
              <a:gd name="connsiteX23" fmla="*/ 483326 w 4824179"/>
              <a:gd name="connsiteY23" fmla="*/ 1333119 h 2547965"/>
              <a:gd name="connsiteX24" fmla="*/ 418012 w 4824179"/>
              <a:gd name="connsiteY24" fmla="*/ 1176365 h 2547965"/>
              <a:gd name="connsiteX25" fmla="*/ 431075 w 4824179"/>
              <a:gd name="connsiteY25" fmla="*/ 1137176 h 2547965"/>
              <a:gd name="connsiteX26" fmla="*/ 418012 w 4824179"/>
              <a:gd name="connsiteY26" fmla="*/ 1084925 h 2547965"/>
              <a:gd name="connsiteX27" fmla="*/ 404949 w 4824179"/>
              <a:gd name="connsiteY27" fmla="*/ 1019611 h 2547965"/>
              <a:gd name="connsiteX28" fmla="*/ 470263 w 4824179"/>
              <a:gd name="connsiteY28" fmla="*/ 954296 h 2547965"/>
              <a:gd name="connsiteX29" fmla="*/ 522515 w 4824179"/>
              <a:gd name="connsiteY29" fmla="*/ 941233 h 2547965"/>
              <a:gd name="connsiteX30" fmla="*/ 561703 w 4824179"/>
              <a:gd name="connsiteY30" fmla="*/ 928171 h 2547965"/>
              <a:gd name="connsiteX31" fmla="*/ 600892 w 4824179"/>
              <a:gd name="connsiteY31" fmla="*/ 888982 h 2547965"/>
              <a:gd name="connsiteX32" fmla="*/ 666206 w 4824179"/>
              <a:gd name="connsiteY32" fmla="*/ 875919 h 2547965"/>
              <a:gd name="connsiteX33" fmla="*/ 705395 w 4824179"/>
              <a:gd name="connsiteY33" fmla="*/ 849793 h 2547965"/>
              <a:gd name="connsiteX34" fmla="*/ 705395 w 4824179"/>
              <a:gd name="connsiteY34" fmla="*/ 771416 h 2547965"/>
              <a:gd name="connsiteX35" fmla="*/ 770709 w 4824179"/>
              <a:gd name="connsiteY35" fmla="*/ 758353 h 2547965"/>
              <a:gd name="connsiteX36" fmla="*/ 822960 w 4824179"/>
              <a:gd name="connsiteY36" fmla="*/ 771416 h 2547965"/>
              <a:gd name="connsiteX37" fmla="*/ 875212 w 4824179"/>
              <a:gd name="connsiteY37" fmla="*/ 706102 h 2547965"/>
              <a:gd name="connsiteX38" fmla="*/ 888275 w 4824179"/>
              <a:gd name="connsiteY38" fmla="*/ 653851 h 2547965"/>
              <a:gd name="connsiteX39" fmla="*/ 1005840 w 4824179"/>
              <a:gd name="connsiteY39" fmla="*/ 588536 h 2547965"/>
              <a:gd name="connsiteX40" fmla="*/ 979715 w 4824179"/>
              <a:gd name="connsiteY40" fmla="*/ 549348 h 2547965"/>
              <a:gd name="connsiteX41" fmla="*/ 953589 w 4824179"/>
              <a:gd name="connsiteY41" fmla="*/ 444845 h 2547965"/>
              <a:gd name="connsiteX42" fmla="*/ 914400 w 4824179"/>
              <a:gd name="connsiteY42" fmla="*/ 405656 h 2547965"/>
              <a:gd name="connsiteX43" fmla="*/ 836023 w 4824179"/>
              <a:gd name="connsiteY43" fmla="*/ 340342 h 2547965"/>
              <a:gd name="connsiteX44" fmla="*/ 783772 w 4824179"/>
              <a:gd name="connsiteY44" fmla="*/ 248902 h 2547965"/>
              <a:gd name="connsiteX45" fmla="*/ 875212 w 4824179"/>
              <a:gd name="connsiteY45" fmla="*/ 209713 h 2547965"/>
              <a:gd name="connsiteX46" fmla="*/ 992778 w 4824179"/>
              <a:gd name="connsiteY46" fmla="*/ 157462 h 2547965"/>
              <a:gd name="connsiteX47" fmla="*/ 1071155 w 4824179"/>
              <a:gd name="connsiteY47" fmla="*/ 118273 h 2547965"/>
              <a:gd name="connsiteX48" fmla="*/ 1201783 w 4824179"/>
              <a:gd name="connsiteY48" fmla="*/ 105211 h 2547965"/>
              <a:gd name="connsiteX49" fmla="*/ 1240972 w 4824179"/>
              <a:gd name="connsiteY49" fmla="*/ 92148 h 2547965"/>
              <a:gd name="connsiteX50" fmla="*/ 1280160 w 4824179"/>
              <a:gd name="connsiteY50" fmla="*/ 79085 h 2547965"/>
              <a:gd name="connsiteX51" fmla="*/ 1358538 w 4824179"/>
              <a:gd name="connsiteY51" fmla="*/ 92148 h 2547965"/>
              <a:gd name="connsiteX52" fmla="*/ 1423852 w 4824179"/>
              <a:gd name="connsiteY52" fmla="*/ 79085 h 2547965"/>
              <a:gd name="connsiteX53" fmla="*/ 1528355 w 4824179"/>
              <a:gd name="connsiteY53" fmla="*/ 105211 h 2547965"/>
              <a:gd name="connsiteX54" fmla="*/ 1606732 w 4824179"/>
              <a:gd name="connsiteY54" fmla="*/ 118273 h 2547965"/>
              <a:gd name="connsiteX55" fmla="*/ 1645920 w 4824179"/>
              <a:gd name="connsiteY55" fmla="*/ 105211 h 2547965"/>
              <a:gd name="connsiteX56" fmla="*/ 1750423 w 4824179"/>
              <a:gd name="connsiteY56" fmla="*/ 66022 h 2547965"/>
              <a:gd name="connsiteX57" fmla="*/ 1881052 w 4824179"/>
              <a:gd name="connsiteY57" fmla="*/ 52959 h 2547965"/>
              <a:gd name="connsiteX58" fmla="*/ 1920240 w 4824179"/>
              <a:gd name="connsiteY58" fmla="*/ 66022 h 2547965"/>
              <a:gd name="connsiteX59" fmla="*/ 2011680 w 4824179"/>
              <a:gd name="connsiteY59" fmla="*/ 79085 h 2547965"/>
              <a:gd name="connsiteX60" fmla="*/ 2063932 w 4824179"/>
              <a:gd name="connsiteY60" fmla="*/ 52959 h 2547965"/>
              <a:gd name="connsiteX61" fmla="*/ 2142309 w 4824179"/>
              <a:gd name="connsiteY61" fmla="*/ 39896 h 2547965"/>
              <a:gd name="connsiteX62" fmla="*/ 2181498 w 4824179"/>
              <a:gd name="connsiteY62" fmla="*/ 26833 h 2547965"/>
              <a:gd name="connsiteX63" fmla="*/ 2338252 w 4824179"/>
              <a:gd name="connsiteY63" fmla="*/ 52959 h 2547965"/>
              <a:gd name="connsiteX64" fmla="*/ 2377440 w 4824179"/>
              <a:gd name="connsiteY64" fmla="*/ 39896 h 2547965"/>
              <a:gd name="connsiteX65" fmla="*/ 2455818 w 4824179"/>
              <a:gd name="connsiteY65" fmla="*/ 79085 h 2547965"/>
              <a:gd name="connsiteX66" fmla="*/ 2521132 w 4824179"/>
              <a:gd name="connsiteY66" fmla="*/ 105211 h 2547965"/>
              <a:gd name="connsiteX67" fmla="*/ 2560320 w 4824179"/>
              <a:gd name="connsiteY67" fmla="*/ 79085 h 2547965"/>
              <a:gd name="connsiteX68" fmla="*/ 2599509 w 4824179"/>
              <a:gd name="connsiteY68" fmla="*/ 66022 h 2547965"/>
              <a:gd name="connsiteX69" fmla="*/ 2690949 w 4824179"/>
              <a:gd name="connsiteY69" fmla="*/ 79085 h 2547965"/>
              <a:gd name="connsiteX70" fmla="*/ 2730138 w 4824179"/>
              <a:gd name="connsiteY70" fmla="*/ 105211 h 2547965"/>
              <a:gd name="connsiteX71" fmla="*/ 2847703 w 4824179"/>
              <a:gd name="connsiteY71" fmla="*/ 118273 h 2547965"/>
              <a:gd name="connsiteX72" fmla="*/ 2886892 w 4824179"/>
              <a:gd name="connsiteY72" fmla="*/ 131336 h 2547965"/>
              <a:gd name="connsiteX73" fmla="*/ 2939143 w 4824179"/>
              <a:gd name="connsiteY73" fmla="*/ 144399 h 2547965"/>
              <a:gd name="connsiteX74" fmla="*/ 2991395 w 4824179"/>
              <a:gd name="connsiteY74" fmla="*/ 183588 h 2547965"/>
              <a:gd name="connsiteX75" fmla="*/ 3043646 w 4824179"/>
              <a:gd name="connsiteY75" fmla="*/ 209713 h 2547965"/>
              <a:gd name="connsiteX76" fmla="*/ 3135086 w 4824179"/>
              <a:gd name="connsiteY76" fmla="*/ 170525 h 2547965"/>
              <a:gd name="connsiteX77" fmla="*/ 3148149 w 4824179"/>
              <a:gd name="connsiteY77" fmla="*/ 131336 h 2547965"/>
              <a:gd name="connsiteX78" fmla="*/ 3278778 w 4824179"/>
              <a:gd name="connsiteY78" fmla="*/ 92148 h 2547965"/>
              <a:gd name="connsiteX79" fmla="*/ 3435532 w 4824179"/>
              <a:gd name="connsiteY79" fmla="*/ 66022 h 2547965"/>
              <a:gd name="connsiteX80" fmla="*/ 3474720 w 4824179"/>
              <a:gd name="connsiteY80" fmla="*/ 79085 h 2547965"/>
              <a:gd name="connsiteX81" fmla="*/ 3500846 w 4824179"/>
              <a:gd name="connsiteY81" fmla="*/ 39896 h 2547965"/>
              <a:gd name="connsiteX82" fmla="*/ 3553098 w 4824179"/>
              <a:gd name="connsiteY82" fmla="*/ 26833 h 2547965"/>
              <a:gd name="connsiteX83" fmla="*/ 3670663 w 4824179"/>
              <a:gd name="connsiteY83" fmla="*/ 708 h 2547965"/>
              <a:gd name="connsiteX84" fmla="*/ 3722915 w 4824179"/>
              <a:gd name="connsiteY84" fmla="*/ 13771 h 2547965"/>
              <a:gd name="connsiteX85" fmla="*/ 3775166 w 4824179"/>
              <a:gd name="connsiteY85" fmla="*/ 39896 h 2547965"/>
              <a:gd name="connsiteX86" fmla="*/ 3840480 w 4824179"/>
              <a:gd name="connsiteY86" fmla="*/ 52959 h 2547965"/>
              <a:gd name="connsiteX87" fmla="*/ 3879669 w 4824179"/>
              <a:gd name="connsiteY87" fmla="*/ 79085 h 2547965"/>
              <a:gd name="connsiteX88" fmla="*/ 3971109 w 4824179"/>
              <a:gd name="connsiteY88" fmla="*/ 105211 h 2547965"/>
              <a:gd name="connsiteX89" fmla="*/ 4010298 w 4824179"/>
              <a:gd name="connsiteY89" fmla="*/ 79085 h 2547965"/>
              <a:gd name="connsiteX90" fmla="*/ 4049486 w 4824179"/>
              <a:gd name="connsiteY90" fmla="*/ 66022 h 2547965"/>
              <a:gd name="connsiteX91" fmla="*/ 4075612 w 4824179"/>
              <a:gd name="connsiteY91" fmla="*/ 26833 h 2547965"/>
              <a:gd name="connsiteX92" fmla="*/ 4167052 w 4824179"/>
              <a:gd name="connsiteY92" fmla="*/ 79085 h 2547965"/>
              <a:gd name="connsiteX93" fmla="*/ 4219303 w 4824179"/>
              <a:gd name="connsiteY93" fmla="*/ 92148 h 2547965"/>
              <a:gd name="connsiteX94" fmla="*/ 4362995 w 4824179"/>
              <a:gd name="connsiteY94" fmla="*/ 105211 h 2547965"/>
              <a:gd name="connsiteX95" fmla="*/ 4415246 w 4824179"/>
              <a:gd name="connsiteY95" fmla="*/ 183588 h 2547965"/>
              <a:gd name="connsiteX96" fmla="*/ 4454435 w 4824179"/>
              <a:gd name="connsiteY96" fmla="*/ 170525 h 2547965"/>
              <a:gd name="connsiteX97" fmla="*/ 4506686 w 4824179"/>
              <a:gd name="connsiteY97" fmla="*/ 157462 h 2547965"/>
              <a:gd name="connsiteX98" fmla="*/ 4545875 w 4824179"/>
              <a:gd name="connsiteY98" fmla="*/ 131336 h 2547965"/>
              <a:gd name="connsiteX99" fmla="*/ 4663440 w 4824179"/>
              <a:gd name="connsiteY99" fmla="*/ 92148 h 2547965"/>
              <a:gd name="connsiteX100" fmla="*/ 4728755 w 4824179"/>
              <a:gd name="connsiteY100" fmla="*/ 235839 h 2547965"/>
              <a:gd name="connsiteX101" fmla="*/ 4767943 w 4824179"/>
              <a:gd name="connsiteY101" fmla="*/ 288091 h 2547965"/>
              <a:gd name="connsiteX102" fmla="*/ 4794069 w 4824179"/>
              <a:gd name="connsiteY102" fmla="*/ 327279 h 2547965"/>
              <a:gd name="connsiteX103" fmla="*/ 4767943 w 4824179"/>
              <a:gd name="connsiteY103" fmla="*/ 366468 h 2547965"/>
              <a:gd name="connsiteX104" fmla="*/ 4794069 w 4824179"/>
              <a:gd name="connsiteY104" fmla="*/ 405656 h 2547965"/>
              <a:gd name="connsiteX105" fmla="*/ 4741818 w 4824179"/>
              <a:gd name="connsiteY105" fmla="*/ 575473 h 2547965"/>
              <a:gd name="connsiteX106" fmla="*/ 4715692 w 4824179"/>
              <a:gd name="connsiteY106" fmla="*/ 614662 h 2547965"/>
              <a:gd name="connsiteX107" fmla="*/ 4676503 w 4824179"/>
              <a:gd name="connsiteY107" fmla="*/ 601599 h 2547965"/>
              <a:gd name="connsiteX108" fmla="*/ 4611189 w 4824179"/>
              <a:gd name="connsiteY108" fmla="*/ 693039 h 2547965"/>
              <a:gd name="connsiteX109" fmla="*/ 4598126 w 4824179"/>
              <a:gd name="connsiteY109" fmla="*/ 732228 h 2547965"/>
              <a:gd name="connsiteX110" fmla="*/ 4545875 w 4824179"/>
              <a:gd name="connsiteY110" fmla="*/ 758353 h 2547965"/>
              <a:gd name="connsiteX111" fmla="*/ 4506686 w 4824179"/>
              <a:gd name="connsiteY111" fmla="*/ 784479 h 2547965"/>
              <a:gd name="connsiteX112" fmla="*/ 4389120 w 4824179"/>
              <a:gd name="connsiteY112" fmla="*/ 862856 h 2547965"/>
              <a:gd name="connsiteX113" fmla="*/ 4349932 w 4824179"/>
              <a:gd name="connsiteY113" fmla="*/ 875919 h 2547965"/>
              <a:gd name="connsiteX114" fmla="*/ 4297680 w 4824179"/>
              <a:gd name="connsiteY114" fmla="*/ 954296 h 2547965"/>
              <a:gd name="connsiteX115" fmla="*/ 4323806 w 4824179"/>
              <a:gd name="connsiteY115" fmla="*/ 1032673 h 2547965"/>
              <a:gd name="connsiteX116" fmla="*/ 4167052 w 4824179"/>
              <a:gd name="connsiteY116" fmla="*/ 1163302 h 2547965"/>
              <a:gd name="connsiteX117" fmla="*/ 4088675 w 4824179"/>
              <a:gd name="connsiteY117" fmla="*/ 1189428 h 2547965"/>
              <a:gd name="connsiteX118" fmla="*/ 4049486 w 4824179"/>
              <a:gd name="connsiteY118" fmla="*/ 1202491 h 2547965"/>
              <a:gd name="connsiteX119" fmla="*/ 4010298 w 4824179"/>
              <a:gd name="connsiteY119" fmla="*/ 1228616 h 2547965"/>
              <a:gd name="connsiteX120" fmla="*/ 3997235 w 4824179"/>
              <a:gd name="connsiteY120" fmla="*/ 1333119 h 2547965"/>
              <a:gd name="connsiteX121" fmla="*/ 4010298 w 4824179"/>
              <a:gd name="connsiteY121" fmla="*/ 1385371 h 2547965"/>
              <a:gd name="connsiteX122" fmla="*/ 4049486 w 4824179"/>
              <a:gd name="connsiteY122" fmla="*/ 1372308 h 2547965"/>
              <a:gd name="connsiteX123" fmla="*/ 4088675 w 4824179"/>
              <a:gd name="connsiteY123" fmla="*/ 1385371 h 2547965"/>
              <a:gd name="connsiteX124" fmla="*/ 4167052 w 4824179"/>
              <a:gd name="connsiteY124" fmla="*/ 1437622 h 2547965"/>
              <a:gd name="connsiteX125" fmla="*/ 4206240 w 4824179"/>
              <a:gd name="connsiteY125" fmla="*/ 1450685 h 2547965"/>
              <a:gd name="connsiteX126" fmla="*/ 4258492 w 4824179"/>
              <a:gd name="connsiteY126" fmla="*/ 1476811 h 2547965"/>
              <a:gd name="connsiteX127" fmla="*/ 4362995 w 4824179"/>
              <a:gd name="connsiteY127" fmla="*/ 1489873 h 2547965"/>
              <a:gd name="connsiteX128" fmla="*/ 4389120 w 4824179"/>
              <a:gd name="connsiteY128" fmla="*/ 1489873 h 2547965"/>
              <a:gd name="connsiteX129" fmla="*/ 4441372 w 4824179"/>
              <a:gd name="connsiteY129" fmla="*/ 1502936 h 2547965"/>
              <a:gd name="connsiteX130" fmla="*/ 4454435 w 4824179"/>
              <a:gd name="connsiteY130" fmla="*/ 1542125 h 2547965"/>
              <a:gd name="connsiteX131" fmla="*/ 4493623 w 4824179"/>
              <a:gd name="connsiteY131" fmla="*/ 1620502 h 2547965"/>
              <a:gd name="connsiteX132" fmla="*/ 4467498 w 4824179"/>
              <a:gd name="connsiteY132" fmla="*/ 1803382 h 2547965"/>
              <a:gd name="connsiteX133" fmla="*/ 4415246 w 4824179"/>
              <a:gd name="connsiteY133" fmla="*/ 1894822 h 2547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824179" h="2547965">
                <a:moveTo>
                  <a:pt x="0" y="2547965"/>
                </a:moveTo>
                <a:cubicBezTo>
                  <a:pt x="4354" y="2530548"/>
                  <a:pt x="3104" y="2510651"/>
                  <a:pt x="13063" y="2495713"/>
                </a:cubicBezTo>
                <a:cubicBezTo>
                  <a:pt x="21772" y="2482650"/>
                  <a:pt x="38210" y="2476609"/>
                  <a:pt x="52252" y="2469588"/>
                </a:cubicBezTo>
                <a:cubicBezTo>
                  <a:pt x="82115" y="2454657"/>
                  <a:pt x="126940" y="2450916"/>
                  <a:pt x="156755" y="2443462"/>
                </a:cubicBezTo>
                <a:cubicBezTo>
                  <a:pt x="170113" y="2440122"/>
                  <a:pt x="182880" y="2434753"/>
                  <a:pt x="195943" y="2430399"/>
                </a:cubicBezTo>
                <a:cubicBezTo>
                  <a:pt x="209006" y="2417336"/>
                  <a:pt x="219761" y="2401458"/>
                  <a:pt x="235132" y="2391211"/>
                </a:cubicBezTo>
                <a:cubicBezTo>
                  <a:pt x="252348" y="2379734"/>
                  <a:pt x="330212" y="2366970"/>
                  <a:pt x="339635" y="2365085"/>
                </a:cubicBezTo>
                <a:cubicBezTo>
                  <a:pt x="343989" y="2352022"/>
                  <a:pt x="345060" y="2337353"/>
                  <a:pt x="352698" y="2325896"/>
                </a:cubicBezTo>
                <a:cubicBezTo>
                  <a:pt x="362945" y="2310525"/>
                  <a:pt x="376515" y="2296955"/>
                  <a:pt x="391886" y="2286708"/>
                </a:cubicBezTo>
                <a:cubicBezTo>
                  <a:pt x="409101" y="2275232"/>
                  <a:pt x="486967" y="2262466"/>
                  <a:pt x="496389" y="2260582"/>
                </a:cubicBezTo>
                <a:cubicBezTo>
                  <a:pt x="500743" y="2247519"/>
                  <a:pt x="502765" y="2233430"/>
                  <a:pt x="509452" y="2221393"/>
                </a:cubicBezTo>
                <a:cubicBezTo>
                  <a:pt x="524701" y="2193945"/>
                  <a:pt x="561703" y="2143016"/>
                  <a:pt x="561703" y="2143016"/>
                </a:cubicBezTo>
                <a:cubicBezTo>
                  <a:pt x="528572" y="1977366"/>
                  <a:pt x="572968" y="2156239"/>
                  <a:pt x="522515" y="2038513"/>
                </a:cubicBezTo>
                <a:cubicBezTo>
                  <a:pt x="517290" y="2026321"/>
                  <a:pt x="506556" y="1962324"/>
                  <a:pt x="496389" y="1947073"/>
                </a:cubicBezTo>
                <a:cubicBezTo>
                  <a:pt x="486142" y="1931702"/>
                  <a:pt x="469027" y="1922077"/>
                  <a:pt x="457200" y="1907885"/>
                </a:cubicBezTo>
                <a:cubicBezTo>
                  <a:pt x="402770" y="1842569"/>
                  <a:pt x="463734" y="1890468"/>
                  <a:pt x="391886" y="1842571"/>
                </a:cubicBezTo>
                <a:cubicBezTo>
                  <a:pt x="386694" y="1826995"/>
                  <a:pt x="364498" y="1763747"/>
                  <a:pt x="365760" y="1751131"/>
                </a:cubicBezTo>
                <a:cubicBezTo>
                  <a:pt x="368500" y="1723728"/>
                  <a:pt x="368972" y="1688029"/>
                  <a:pt x="391886" y="1672753"/>
                </a:cubicBezTo>
                <a:cubicBezTo>
                  <a:pt x="485201" y="1610543"/>
                  <a:pt x="439801" y="1628117"/>
                  <a:pt x="522515" y="1607439"/>
                </a:cubicBezTo>
                <a:cubicBezTo>
                  <a:pt x="524219" y="1604031"/>
                  <a:pt x="564105" y="1530414"/>
                  <a:pt x="561703" y="1515999"/>
                </a:cubicBezTo>
                <a:cubicBezTo>
                  <a:pt x="559122" y="1500513"/>
                  <a:pt x="542599" y="1490853"/>
                  <a:pt x="535578" y="1476811"/>
                </a:cubicBezTo>
                <a:cubicBezTo>
                  <a:pt x="529420" y="1464495"/>
                  <a:pt x="526869" y="1450685"/>
                  <a:pt x="522515" y="1437622"/>
                </a:cubicBezTo>
                <a:cubicBezTo>
                  <a:pt x="526869" y="1424559"/>
                  <a:pt x="535578" y="1412203"/>
                  <a:pt x="535578" y="1398433"/>
                </a:cubicBezTo>
                <a:cubicBezTo>
                  <a:pt x="535578" y="1356369"/>
                  <a:pt x="513416" y="1353179"/>
                  <a:pt x="483326" y="1333119"/>
                </a:cubicBezTo>
                <a:cubicBezTo>
                  <a:pt x="416383" y="1232704"/>
                  <a:pt x="436237" y="1285714"/>
                  <a:pt x="418012" y="1176365"/>
                </a:cubicBezTo>
                <a:cubicBezTo>
                  <a:pt x="422366" y="1163302"/>
                  <a:pt x="431075" y="1150946"/>
                  <a:pt x="431075" y="1137176"/>
                </a:cubicBezTo>
                <a:cubicBezTo>
                  <a:pt x="431075" y="1119223"/>
                  <a:pt x="421907" y="1102451"/>
                  <a:pt x="418012" y="1084925"/>
                </a:cubicBezTo>
                <a:cubicBezTo>
                  <a:pt x="413196" y="1063251"/>
                  <a:pt x="409303" y="1041382"/>
                  <a:pt x="404949" y="1019611"/>
                </a:cubicBezTo>
                <a:cubicBezTo>
                  <a:pt x="515878" y="982635"/>
                  <a:pt x="362651" y="1043974"/>
                  <a:pt x="470263" y="954296"/>
                </a:cubicBezTo>
                <a:cubicBezTo>
                  <a:pt x="484055" y="942802"/>
                  <a:pt x="505252" y="946165"/>
                  <a:pt x="522515" y="941233"/>
                </a:cubicBezTo>
                <a:cubicBezTo>
                  <a:pt x="535754" y="937450"/>
                  <a:pt x="548640" y="932525"/>
                  <a:pt x="561703" y="928171"/>
                </a:cubicBezTo>
                <a:cubicBezTo>
                  <a:pt x="574766" y="915108"/>
                  <a:pt x="584368" y="897244"/>
                  <a:pt x="600892" y="888982"/>
                </a:cubicBezTo>
                <a:cubicBezTo>
                  <a:pt x="620750" y="879053"/>
                  <a:pt x="645417" y="883715"/>
                  <a:pt x="666206" y="875919"/>
                </a:cubicBezTo>
                <a:cubicBezTo>
                  <a:pt x="680906" y="870406"/>
                  <a:pt x="692332" y="858502"/>
                  <a:pt x="705395" y="849793"/>
                </a:cubicBezTo>
                <a:cubicBezTo>
                  <a:pt x="699061" y="830792"/>
                  <a:pt x="676894" y="790417"/>
                  <a:pt x="705395" y="771416"/>
                </a:cubicBezTo>
                <a:cubicBezTo>
                  <a:pt x="723869" y="759100"/>
                  <a:pt x="748938" y="762707"/>
                  <a:pt x="770709" y="758353"/>
                </a:cubicBezTo>
                <a:cubicBezTo>
                  <a:pt x="788126" y="762707"/>
                  <a:pt x="805187" y="773955"/>
                  <a:pt x="822960" y="771416"/>
                </a:cubicBezTo>
                <a:cubicBezTo>
                  <a:pt x="862643" y="765747"/>
                  <a:pt x="866800" y="735544"/>
                  <a:pt x="875212" y="706102"/>
                </a:cubicBezTo>
                <a:cubicBezTo>
                  <a:pt x="880144" y="688840"/>
                  <a:pt x="876453" y="667362"/>
                  <a:pt x="888275" y="653851"/>
                </a:cubicBezTo>
                <a:cubicBezTo>
                  <a:pt x="925266" y="611576"/>
                  <a:pt x="960037" y="603804"/>
                  <a:pt x="1005840" y="588536"/>
                </a:cubicBezTo>
                <a:cubicBezTo>
                  <a:pt x="997132" y="575473"/>
                  <a:pt x="985227" y="564048"/>
                  <a:pt x="979715" y="549348"/>
                </a:cubicBezTo>
                <a:cubicBezTo>
                  <a:pt x="974062" y="534273"/>
                  <a:pt x="967403" y="465566"/>
                  <a:pt x="953589" y="444845"/>
                </a:cubicBezTo>
                <a:cubicBezTo>
                  <a:pt x="943341" y="429474"/>
                  <a:pt x="926423" y="419682"/>
                  <a:pt x="914400" y="405656"/>
                </a:cubicBezTo>
                <a:cubicBezTo>
                  <a:pt x="857460" y="339226"/>
                  <a:pt x="901868" y="362290"/>
                  <a:pt x="836023" y="340342"/>
                </a:cubicBezTo>
                <a:cubicBezTo>
                  <a:pt x="833825" y="337411"/>
                  <a:pt x="775099" y="270584"/>
                  <a:pt x="783772" y="248902"/>
                </a:cubicBezTo>
                <a:cubicBezTo>
                  <a:pt x="794134" y="222996"/>
                  <a:pt x="857776" y="214944"/>
                  <a:pt x="875212" y="209713"/>
                </a:cubicBezTo>
                <a:cubicBezTo>
                  <a:pt x="1043710" y="159165"/>
                  <a:pt x="887789" y="209957"/>
                  <a:pt x="992778" y="157462"/>
                </a:cubicBezTo>
                <a:cubicBezTo>
                  <a:pt x="1100944" y="103379"/>
                  <a:pt x="958843" y="193148"/>
                  <a:pt x="1071155" y="118273"/>
                </a:cubicBezTo>
                <a:cubicBezTo>
                  <a:pt x="1150122" y="138015"/>
                  <a:pt x="1106375" y="137013"/>
                  <a:pt x="1201783" y="105211"/>
                </a:cubicBezTo>
                <a:lnTo>
                  <a:pt x="1240972" y="92148"/>
                </a:lnTo>
                <a:lnTo>
                  <a:pt x="1280160" y="79085"/>
                </a:lnTo>
                <a:cubicBezTo>
                  <a:pt x="1306286" y="83439"/>
                  <a:pt x="1332052" y="92148"/>
                  <a:pt x="1358538" y="92148"/>
                </a:cubicBezTo>
                <a:cubicBezTo>
                  <a:pt x="1380741" y="92148"/>
                  <a:pt x="1401715" y="77382"/>
                  <a:pt x="1423852" y="79085"/>
                </a:cubicBezTo>
                <a:cubicBezTo>
                  <a:pt x="1459653" y="81839"/>
                  <a:pt x="1493521" y="96502"/>
                  <a:pt x="1528355" y="105211"/>
                </a:cubicBezTo>
                <a:cubicBezTo>
                  <a:pt x="1626852" y="72378"/>
                  <a:pt x="1505444" y="101391"/>
                  <a:pt x="1606732" y="118273"/>
                </a:cubicBezTo>
                <a:cubicBezTo>
                  <a:pt x="1620314" y="120537"/>
                  <a:pt x="1633264" y="110635"/>
                  <a:pt x="1645920" y="105211"/>
                </a:cubicBezTo>
                <a:cubicBezTo>
                  <a:pt x="1741558" y="64224"/>
                  <a:pt x="1654086" y="90107"/>
                  <a:pt x="1750423" y="66022"/>
                </a:cubicBezTo>
                <a:cubicBezTo>
                  <a:pt x="1907578" y="97453"/>
                  <a:pt x="1722414" y="72789"/>
                  <a:pt x="1881052" y="52959"/>
                </a:cubicBezTo>
                <a:cubicBezTo>
                  <a:pt x="1894715" y="51251"/>
                  <a:pt x="1906738" y="63322"/>
                  <a:pt x="1920240" y="66022"/>
                </a:cubicBezTo>
                <a:cubicBezTo>
                  <a:pt x="1950432" y="72060"/>
                  <a:pt x="1981200" y="74731"/>
                  <a:pt x="2011680" y="79085"/>
                </a:cubicBezTo>
                <a:cubicBezTo>
                  <a:pt x="2029097" y="70376"/>
                  <a:pt x="2045280" y="58555"/>
                  <a:pt x="2063932" y="52959"/>
                </a:cubicBezTo>
                <a:cubicBezTo>
                  <a:pt x="2089301" y="45348"/>
                  <a:pt x="2116454" y="45642"/>
                  <a:pt x="2142309" y="39896"/>
                </a:cubicBezTo>
                <a:cubicBezTo>
                  <a:pt x="2155751" y="36909"/>
                  <a:pt x="2168435" y="31187"/>
                  <a:pt x="2181498" y="26833"/>
                </a:cubicBezTo>
                <a:cubicBezTo>
                  <a:pt x="2233749" y="35542"/>
                  <a:pt x="2285397" y="49435"/>
                  <a:pt x="2338252" y="52959"/>
                </a:cubicBezTo>
                <a:cubicBezTo>
                  <a:pt x="2351991" y="53875"/>
                  <a:pt x="2363999" y="36909"/>
                  <a:pt x="2377440" y="39896"/>
                </a:cubicBezTo>
                <a:cubicBezTo>
                  <a:pt x="2405954" y="46233"/>
                  <a:pt x="2429692" y="66022"/>
                  <a:pt x="2455818" y="79085"/>
                </a:cubicBezTo>
                <a:cubicBezTo>
                  <a:pt x="2582078" y="36997"/>
                  <a:pt x="2405071" y="81998"/>
                  <a:pt x="2521132" y="105211"/>
                </a:cubicBezTo>
                <a:cubicBezTo>
                  <a:pt x="2536527" y="108290"/>
                  <a:pt x="2546278" y="86106"/>
                  <a:pt x="2560320" y="79085"/>
                </a:cubicBezTo>
                <a:cubicBezTo>
                  <a:pt x="2572636" y="72927"/>
                  <a:pt x="2586446" y="70376"/>
                  <a:pt x="2599509" y="66022"/>
                </a:cubicBezTo>
                <a:cubicBezTo>
                  <a:pt x="2629989" y="70376"/>
                  <a:pt x="2661458" y="70238"/>
                  <a:pt x="2690949" y="79085"/>
                </a:cubicBezTo>
                <a:cubicBezTo>
                  <a:pt x="2705987" y="83596"/>
                  <a:pt x="2714907" y="101403"/>
                  <a:pt x="2730138" y="105211"/>
                </a:cubicBezTo>
                <a:cubicBezTo>
                  <a:pt x="2768390" y="114774"/>
                  <a:pt x="2808515" y="113919"/>
                  <a:pt x="2847703" y="118273"/>
                </a:cubicBezTo>
                <a:cubicBezTo>
                  <a:pt x="2860766" y="122627"/>
                  <a:pt x="2873652" y="127553"/>
                  <a:pt x="2886892" y="131336"/>
                </a:cubicBezTo>
                <a:cubicBezTo>
                  <a:pt x="2904154" y="136268"/>
                  <a:pt x="2923085" y="136370"/>
                  <a:pt x="2939143" y="144399"/>
                </a:cubicBezTo>
                <a:cubicBezTo>
                  <a:pt x="2958616" y="154136"/>
                  <a:pt x="2972933" y="172049"/>
                  <a:pt x="2991395" y="183588"/>
                </a:cubicBezTo>
                <a:cubicBezTo>
                  <a:pt x="3007908" y="193908"/>
                  <a:pt x="3026229" y="201005"/>
                  <a:pt x="3043646" y="209713"/>
                </a:cubicBezTo>
                <a:cubicBezTo>
                  <a:pt x="3067068" y="201906"/>
                  <a:pt x="3118942" y="186669"/>
                  <a:pt x="3135086" y="170525"/>
                </a:cubicBezTo>
                <a:cubicBezTo>
                  <a:pt x="3144823" y="160788"/>
                  <a:pt x="3137571" y="140151"/>
                  <a:pt x="3148149" y="131336"/>
                </a:cubicBezTo>
                <a:cubicBezTo>
                  <a:pt x="3174049" y="109753"/>
                  <a:pt x="3247311" y="97701"/>
                  <a:pt x="3278778" y="92148"/>
                </a:cubicBezTo>
                <a:lnTo>
                  <a:pt x="3435532" y="66022"/>
                </a:lnTo>
                <a:cubicBezTo>
                  <a:pt x="3448595" y="70376"/>
                  <a:pt x="3461936" y="84199"/>
                  <a:pt x="3474720" y="79085"/>
                </a:cubicBezTo>
                <a:cubicBezTo>
                  <a:pt x="3489297" y="73254"/>
                  <a:pt x="3487783" y="48605"/>
                  <a:pt x="3500846" y="39896"/>
                </a:cubicBezTo>
                <a:cubicBezTo>
                  <a:pt x="3515784" y="29937"/>
                  <a:pt x="3535835" y="31765"/>
                  <a:pt x="3553098" y="26833"/>
                </a:cubicBezTo>
                <a:cubicBezTo>
                  <a:pt x="3643136" y="1109"/>
                  <a:pt x="3529224" y="24282"/>
                  <a:pt x="3670663" y="708"/>
                </a:cubicBezTo>
                <a:cubicBezTo>
                  <a:pt x="3688080" y="5062"/>
                  <a:pt x="3706105" y="7467"/>
                  <a:pt x="3722915" y="13771"/>
                </a:cubicBezTo>
                <a:cubicBezTo>
                  <a:pt x="3741148" y="20608"/>
                  <a:pt x="3756693" y="33738"/>
                  <a:pt x="3775166" y="39896"/>
                </a:cubicBezTo>
                <a:cubicBezTo>
                  <a:pt x="3796229" y="46917"/>
                  <a:pt x="3818709" y="48605"/>
                  <a:pt x="3840480" y="52959"/>
                </a:cubicBezTo>
                <a:cubicBezTo>
                  <a:pt x="3853543" y="61668"/>
                  <a:pt x="3865627" y="72064"/>
                  <a:pt x="3879669" y="79085"/>
                </a:cubicBezTo>
                <a:cubicBezTo>
                  <a:pt x="3898409" y="88455"/>
                  <a:pt x="3954368" y="101026"/>
                  <a:pt x="3971109" y="105211"/>
                </a:cubicBezTo>
                <a:cubicBezTo>
                  <a:pt x="3984172" y="96502"/>
                  <a:pt x="3996256" y="86106"/>
                  <a:pt x="4010298" y="79085"/>
                </a:cubicBezTo>
                <a:cubicBezTo>
                  <a:pt x="4022614" y="72927"/>
                  <a:pt x="4038734" y="74624"/>
                  <a:pt x="4049486" y="66022"/>
                </a:cubicBezTo>
                <a:cubicBezTo>
                  <a:pt x="4061745" y="56214"/>
                  <a:pt x="4066903" y="39896"/>
                  <a:pt x="4075612" y="26833"/>
                </a:cubicBezTo>
                <a:cubicBezTo>
                  <a:pt x="4195474" y="66788"/>
                  <a:pt x="4008883" y="0"/>
                  <a:pt x="4167052" y="79085"/>
                </a:cubicBezTo>
                <a:cubicBezTo>
                  <a:pt x="4183110" y="87114"/>
                  <a:pt x="4201886" y="87794"/>
                  <a:pt x="4219303" y="92148"/>
                </a:cubicBezTo>
                <a:cubicBezTo>
                  <a:pt x="4274826" y="84216"/>
                  <a:pt x="4318113" y="60329"/>
                  <a:pt x="4362995" y="105211"/>
                </a:cubicBezTo>
                <a:cubicBezTo>
                  <a:pt x="4385198" y="127414"/>
                  <a:pt x="4415246" y="183588"/>
                  <a:pt x="4415246" y="183588"/>
                </a:cubicBezTo>
                <a:cubicBezTo>
                  <a:pt x="4428309" y="179234"/>
                  <a:pt x="4441195" y="174308"/>
                  <a:pt x="4454435" y="170525"/>
                </a:cubicBezTo>
                <a:cubicBezTo>
                  <a:pt x="4471697" y="165593"/>
                  <a:pt x="4490185" y="164534"/>
                  <a:pt x="4506686" y="157462"/>
                </a:cubicBezTo>
                <a:cubicBezTo>
                  <a:pt x="4521116" y="151277"/>
                  <a:pt x="4531383" y="137374"/>
                  <a:pt x="4545875" y="131336"/>
                </a:cubicBezTo>
                <a:cubicBezTo>
                  <a:pt x="4584006" y="115448"/>
                  <a:pt x="4663440" y="92148"/>
                  <a:pt x="4663440" y="92148"/>
                </a:cubicBezTo>
                <a:cubicBezTo>
                  <a:pt x="4747381" y="148107"/>
                  <a:pt x="4670202" y="83601"/>
                  <a:pt x="4728755" y="235839"/>
                </a:cubicBezTo>
                <a:cubicBezTo>
                  <a:pt x="4736570" y="256159"/>
                  <a:pt x="4755289" y="270375"/>
                  <a:pt x="4767943" y="288091"/>
                </a:cubicBezTo>
                <a:cubicBezTo>
                  <a:pt x="4777068" y="300866"/>
                  <a:pt x="4785360" y="314216"/>
                  <a:pt x="4794069" y="327279"/>
                </a:cubicBezTo>
                <a:cubicBezTo>
                  <a:pt x="4785360" y="340342"/>
                  <a:pt x="4767943" y="350768"/>
                  <a:pt x="4767943" y="366468"/>
                </a:cubicBezTo>
                <a:cubicBezTo>
                  <a:pt x="4767943" y="382167"/>
                  <a:pt x="4793025" y="389991"/>
                  <a:pt x="4794069" y="405656"/>
                </a:cubicBezTo>
                <a:cubicBezTo>
                  <a:pt x="4804878" y="567794"/>
                  <a:pt x="4824179" y="548021"/>
                  <a:pt x="4741818" y="575473"/>
                </a:cubicBezTo>
                <a:cubicBezTo>
                  <a:pt x="4733109" y="588536"/>
                  <a:pt x="4730269" y="608831"/>
                  <a:pt x="4715692" y="614662"/>
                </a:cubicBezTo>
                <a:cubicBezTo>
                  <a:pt x="4702907" y="619776"/>
                  <a:pt x="4686240" y="591862"/>
                  <a:pt x="4676503" y="601599"/>
                </a:cubicBezTo>
                <a:cubicBezTo>
                  <a:pt x="4554583" y="723519"/>
                  <a:pt x="4722225" y="656027"/>
                  <a:pt x="4611189" y="693039"/>
                </a:cubicBezTo>
                <a:cubicBezTo>
                  <a:pt x="4606835" y="706102"/>
                  <a:pt x="4607863" y="722491"/>
                  <a:pt x="4598126" y="732228"/>
                </a:cubicBezTo>
                <a:cubicBezTo>
                  <a:pt x="4584357" y="745997"/>
                  <a:pt x="4562782" y="748692"/>
                  <a:pt x="4545875" y="758353"/>
                </a:cubicBezTo>
                <a:cubicBezTo>
                  <a:pt x="4532244" y="766142"/>
                  <a:pt x="4519749" y="775770"/>
                  <a:pt x="4506686" y="784479"/>
                </a:cubicBezTo>
                <a:cubicBezTo>
                  <a:pt x="4450974" y="858763"/>
                  <a:pt x="4488153" y="829846"/>
                  <a:pt x="4389120" y="862856"/>
                </a:cubicBezTo>
                <a:lnTo>
                  <a:pt x="4349932" y="875919"/>
                </a:lnTo>
                <a:cubicBezTo>
                  <a:pt x="4332515" y="902045"/>
                  <a:pt x="4287751" y="924508"/>
                  <a:pt x="4297680" y="954296"/>
                </a:cubicBezTo>
                <a:lnTo>
                  <a:pt x="4323806" y="1032673"/>
                </a:lnTo>
                <a:cubicBezTo>
                  <a:pt x="4287425" y="1069055"/>
                  <a:pt x="4221614" y="1145115"/>
                  <a:pt x="4167052" y="1163302"/>
                </a:cubicBezTo>
                <a:lnTo>
                  <a:pt x="4088675" y="1189428"/>
                </a:lnTo>
                <a:cubicBezTo>
                  <a:pt x="4075612" y="1193782"/>
                  <a:pt x="4060943" y="1194853"/>
                  <a:pt x="4049486" y="1202491"/>
                </a:cubicBezTo>
                <a:lnTo>
                  <a:pt x="4010298" y="1228616"/>
                </a:lnTo>
                <a:cubicBezTo>
                  <a:pt x="4005944" y="1263450"/>
                  <a:pt x="3997235" y="1298014"/>
                  <a:pt x="3997235" y="1333119"/>
                </a:cubicBezTo>
                <a:cubicBezTo>
                  <a:pt x="3997235" y="1351072"/>
                  <a:pt x="3995935" y="1374599"/>
                  <a:pt x="4010298" y="1385371"/>
                </a:cubicBezTo>
                <a:cubicBezTo>
                  <a:pt x="4021313" y="1393633"/>
                  <a:pt x="4036423" y="1376662"/>
                  <a:pt x="4049486" y="1372308"/>
                </a:cubicBezTo>
                <a:cubicBezTo>
                  <a:pt x="4062549" y="1376662"/>
                  <a:pt x="4076638" y="1378684"/>
                  <a:pt x="4088675" y="1385371"/>
                </a:cubicBezTo>
                <a:cubicBezTo>
                  <a:pt x="4116123" y="1400620"/>
                  <a:pt x="4137264" y="1427693"/>
                  <a:pt x="4167052" y="1437622"/>
                </a:cubicBezTo>
                <a:cubicBezTo>
                  <a:pt x="4180115" y="1441976"/>
                  <a:pt x="4193584" y="1445261"/>
                  <a:pt x="4206240" y="1450685"/>
                </a:cubicBezTo>
                <a:cubicBezTo>
                  <a:pt x="4224139" y="1458356"/>
                  <a:pt x="4239600" y="1472088"/>
                  <a:pt x="4258492" y="1476811"/>
                </a:cubicBezTo>
                <a:cubicBezTo>
                  <a:pt x="4292549" y="1485325"/>
                  <a:pt x="4328161" y="1485519"/>
                  <a:pt x="4362995" y="1489873"/>
                </a:cubicBezTo>
                <a:cubicBezTo>
                  <a:pt x="4467718" y="1594598"/>
                  <a:pt x="4366435" y="1504996"/>
                  <a:pt x="4389120" y="1489873"/>
                </a:cubicBezTo>
                <a:cubicBezTo>
                  <a:pt x="4404058" y="1479914"/>
                  <a:pt x="4423955" y="1498582"/>
                  <a:pt x="4441372" y="1502936"/>
                </a:cubicBezTo>
                <a:cubicBezTo>
                  <a:pt x="4445726" y="1515999"/>
                  <a:pt x="4448277" y="1529809"/>
                  <a:pt x="4454435" y="1542125"/>
                </a:cubicBezTo>
                <a:cubicBezTo>
                  <a:pt x="4505080" y="1643416"/>
                  <a:pt x="4460788" y="1521998"/>
                  <a:pt x="4493623" y="1620502"/>
                </a:cubicBezTo>
                <a:cubicBezTo>
                  <a:pt x="4489758" y="1651420"/>
                  <a:pt x="4476913" y="1765723"/>
                  <a:pt x="4467498" y="1803382"/>
                </a:cubicBezTo>
                <a:cubicBezTo>
                  <a:pt x="4446638" y="1886823"/>
                  <a:pt x="4463053" y="1870918"/>
                  <a:pt x="4415246" y="1894822"/>
                </a:cubicBezTo>
              </a:path>
            </a:pathLst>
          </a:custGeom>
          <a:noFill/>
          <a:ln w="762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bg2"/>
              </a:solidFill>
              <a:effectLst/>
              <a:latin typeface="Arial" charset="0"/>
            </a:endParaRPr>
          </a:p>
        </p:txBody>
      </p:sp>
      <p:sp>
        <p:nvSpPr>
          <p:cNvPr id="5" name="TextBox 4">
            <a:extLst>
              <a:ext uri="{FF2B5EF4-FFF2-40B4-BE49-F238E27FC236}">
                <a16:creationId xmlns:a16="http://schemas.microsoft.com/office/drawing/2014/main" id="{80395F2E-7DB9-45CA-BA42-47ABD9043E02}"/>
              </a:ext>
            </a:extLst>
          </p:cNvPr>
          <p:cNvSpPr txBox="1"/>
          <p:nvPr/>
        </p:nvSpPr>
        <p:spPr>
          <a:xfrm>
            <a:off x="457200" y="1368879"/>
            <a:ext cx="4724400" cy="5262979"/>
          </a:xfrm>
          <a:prstGeom prst="rect">
            <a:avLst/>
          </a:prstGeom>
          <a:noFill/>
        </p:spPr>
        <p:txBody>
          <a:bodyPr wrap="square" rtlCol="0">
            <a:spAutoFit/>
          </a:bodyPr>
          <a:lstStyle/>
          <a:p>
            <a:pPr marL="571500" indent="-571500">
              <a:buFont typeface="Arial" panose="020B0604020202020204" pitchFamily="34" charset="0"/>
              <a:buChar char="•"/>
            </a:pPr>
            <a:r>
              <a:rPr lang="en-US" sz="2800" dirty="0">
                <a:latin typeface="Gotham" panose="02000804030000020004" pitchFamily="50" charset="0"/>
              </a:rPr>
              <a:t>Precipitation</a:t>
            </a:r>
          </a:p>
          <a:p>
            <a:pPr marL="571500" indent="-571500">
              <a:buFont typeface="Arial" panose="020B0604020202020204" pitchFamily="34" charset="0"/>
              <a:buChar char="•"/>
            </a:pPr>
            <a:r>
              <a:rPr lang="en-US" sz="2800" dirty="0">
                <a:latin typeface="Gotham" panose="02000804030000020004" pitchFamily="50" charset="0"/>
              </a:rPr>
              <a:t>Snowpack</a:t>
            </a:r>
          </a:p>
          <a:p>
            <a:pPr marL="571500" indent="-571500">
              <a:buFont typeface="Arial" panose="020B0604020202020204" pitchFamily="34" charset="0"/>
              <a:buChar char="•"/>
            </a:pPr>
            <a:r>
              <a:rPr lang="en-US" sz="2800" dirty="0">
                <a:latin typeface="Gotham" panose="02000804030000020004" pitchFamily="50" charset="0"/>
              </a:rPr>
              <a:t>Groundwater flow</a:t>
            </a:r>
          </a:p>
          <a:p>
            <a:pPr marL="571500" indent="-571500">
              <a:buFont typeface="Arial" panose="020B0604020202020204" pitchFamily="34" charset="0"/>
              <a:buChar char="•"/>
            </a:pPr>
            <a:r>
              <a:rPr lang="en-US" sz="2800" dirty="0">
                <a:latin typeface="Gotham" panose="02000804030000020004" pitchFamily="50" charset="0"/>
              </a:rPr>
              <a:t>Runoff – </a:t>
            </a:r>
            <a:r>
              <a:rPr lang="en-US" sz="2800" dirty="0" err="1">
                <a:latin typeface="Gotham" panose="02000804030000020004" pitchFamily="50" charset="0"/>
              </a:rPr>
              <a:t>stormwater</a:t>
            </a:r>
            <a:endParaRPr lang="en-US" sz="2800" dirty="0">
              <a:latin typeface="Gotham" panose="02000804030000020004" pitchFamily="50" charset="0"/>
            </a:endParaRPr>
          </a:p>
          <a:p>
            <a:pPr marL="571500" indent="-571500">
              <a:buFont typeface="Arial" panose="020B0604020202020204" pitchFamily="34" charset="0"/>
              <a:buChar char="•"/>
            </a:pPr>
            <a:r>
              <a:rPr lang="en-US" sz="2800" dirty="0">
                <a:latin typeface="Gotham" panose="02000804030000020004" pitchFamily="50" charset="0"/>
              </a:rPr>
              <a:t>Lakes</a:t>
            </a:r>
          </a:p>
          <a:p>
            <a:pPr marL="571500" indent="-571500">
              <a:buFont typeface="Arial" panose="020B0604020202020204" pitchFamily="34" charset="0"/>
              <a:buChar char="•"/>
            </a:pPr>
            <a:r>
              <a:rPr lang="en-US" sz="2800" dirty="0">
                <a:latin typeface="Gotham" panose="02000804030000020004" pitchFamily="50" charset="0"/>
              </a:rPr>
              <a:t>Tributaries</a:t>
            </a:r>
          </a:p>
          <a:p>
            <a:pPr marL="571500" indent="-571500">
              <a:buFont typeface="Arial" panose="020B0604020202020204" pitchFamily="34" charset="0"/>
              <a:buChar char="•"/>
            </a:pPr>
            <a:r>
              <a:rPr lang="en-US" sz="2800" dirty="0">
                <a:latin typeface="Gotham" panose="02000804030000020004" pitchFamily="50" charset="0"/>
              </a:rPr>
              <a:t>Forests</a:t>
            </a:r>
          </a:p>
          <a:p>
            <a:pPr marL="571500" indent="-571500">
              <a:buFont typeface="Arial" panose="020B0604020202020204" pitchFamily="34" charset="0"/>
              <a:buChar char="•"/>
            </a:pPr>
            <a:r>
              <a:rPr lang="en-US" sz="2800" dirty="0">
                <a:latin typeface="Gotham" panose="02000804030000020004" pitchFamily="50" charset="0"/>
              </a:rPr>
              <a:t>Farmland</a:t>
            </a:r>
          </a:p>
          <a:p>
            <a:pPr marL="571500" indent="-571500">
              <a:buFont typeface="Arial" panose="020B0604020202020204" pitchFamily="34" charset="0"/>
              <a:buChar char="•"/>
            </a:pPr>
            <a:r>
              <a:rPr lang="en-US" sz="2800" dirty="0">
                <a:latin typeface="Gotham" panose="02000804030000020004" pitchFamily="50" charset="0"/>
              </a:rPr>
              <a:t>Homes</a:t>
            </a:r>
          </a:p>
          <a:p>
            <a:pPr marL="571500" indent="-571500">
              <a:buFont typeface="Arial" panose="020B0604020202020204" pitchFamily="34" charset="0"/>
              <a:buChar char="•"/>
            </a:pPr>
            <a:r>
              <a:rPr lang="en-US" sz="2800" dirty="0">
                <a:latin typeface="Gotham" panose="02000804030000020004" pitchFamily="50" charset="0"/>
              </a:rPr>
              <a:t>Roads</a:t>
            </a:r>
          </a:p>
          <a:p>
            <a:pPr marL="571500" indent="-571500">
              <a:buFont typeface="Arial" panose="020B0604020202020204" pitchFamily="34" charset="0"/>
              <a:buChar char="•"/>
            </a:pPr>
            <a:r>
              <a:rPr lang="en-US" sz="2800" dirty="0">
                <a:latin typeface="Gotham" panose="02000804030000020004" pitchFamily="50" charset="0"/>
              </a:rPr>
              <a:t>Business</a:t>
            </a:r>
          </a:p>
          <a:p>
            <a:pPr marL="571500" indent="-571500">
              <a:buFont typeface="Arial" panose="020B0604020202020204" pitchFamily="34" charset="0"/>
              <a:buChar char="•"/>
            </a:pPr>
            <a:r>
              <a:rPr lang="en-US" sz="2800" dirty="0">
                <a:latin typeface="Gotham" panose="02000804030000020004" pitchFamily="50" charset="0"/>
              </a:rPr>
              <a:t>Factories</a:t>
            </a:r>
          </a:p>
        </p:txBody>
      </p:sp>
      <p:sp>
        <p:nvSpPr>
          <p:cNvPr id="7" name="Rectangle 2">
            <a:extLst>
              <a:ext uri="{FF2B5EF4-FFF2-40B4-BE49-F238E27FC236}">
                <a16:creationId xmlns:a16="http://schemas.microsoft.com/office/drawing/2014/main" id="{7D7B4A04-13CE-49C2-BCA0-A1C225A4D1F9}"/>
              </a:ext>
            </a:extLst>
          </p:cNvPr>
          <p:cNvSpPr txBox="1">
            <a:spLocks noChangeArrowheads="1"/>
          </p:cNvSpPr>
          <p:nvPr/>
        </p:nvSpPr>
        <p:spPr>
          <a:xfrm>
            <a:off x="228600" y="344213"/>
            <a:ext cx="8686800" cy="886738"/>
          </a:xfrm>
          <a:prstGeom prst="rect">
            <a:avLst/>
          </a:prstGeom>
        </p:spPr>
        <p:txBody>
          <a:bodyPr/>
          <a:lstStyle>
            <a:lvl1pPr algn="ctr" rtl="0" fontAlgn="base">
              <a:spcBef>
                <a:spcPct val="0"/>
              </a:spcBef>
              <a:spcAft>
                <a:spcPct val="0"/>
              </a:spcAft>
              <a:defRPr sz="4400">
                <a:solidFill>
                  <a:schemeClr val="bg2"/>
                </a:solidFill>
                <a:latin typeface="+mj-lt"/>
                <a:ea typeface="+mj-ea"/>
                <a:cs typeface="+mj-cs"/>
              </a:defRPr>
            </a:lvl1pPr>
            <a:lvl2pPr algn="ctr" rtl="0" fontAlgn="base">
              <a:spcBef>
                <a:spcPct val="0"/>
              </a:spcBef>
              <a:spcAft>
                <a:spcPct val="0"/>
              </a:spcAft>
              <a:defRPr sz="4400">
                <a:solidFill>
                  <a:schemeClr val="bg2"/>
                </a:solidFill>
                <a:latin typeface="Times New Roman" pitchFamily="18" charset="0"/>
              </a:defRPr>
            </a:lvl2pPr>
            <a:lvl3pPr algn="ctr" rtl="0" fontAlgn="base">
              <a:spcBef>
                <a:spcPct val="0"/>
              </a:spcBef>
              <a:spcAft>
                <a:spcPct val="0"/>
              </a:spcAft>
              <a:defRPr sz="4400">
                <a:solidFill>
                  <a:schemeClr val="bg2"/>
                </a:solidFill>
                <a:latin typeface="Times New Roman" pitchFamily="18" charset="0"/>
              </a:defRPr>
            </a:lvl3pPr>
            <a:lvl4pPr algn="ctr" rtl="0" fontAlgn="base">
              <a:spcBef>
                <a:spcPct val="0"/>
              </a:spcBef>
              <a:spcAft>
                <a:spcPct val="0"/>
              </a:spcAft>
              <a:defRPr sz="4400">
                <a:solidFill>
                  <a:schemeClr val="bg2"/>
                </a:solidFill>
                <a:latin typeface="Times New Roman" pitchFamily="18" charset="0"/>
              </a:defRPr>
            </a:lvl4pPr>
            <a:lvl5pPr algn="ctr" rtl="0" fontAlgn="base">
              <a:spcBef>
                <a:spcPct val="0"/>
              </a:spcBef>
              <a:spcAft>
                <a:spcPct val="0"/>
              </a:spcAft>
              <a:defRPr sz="4400">
                <a:solidFill>
                  <a:schemeClr val="bg2"/>
                </a:solidFill>
                <a:latin typeface="Times New Roman" pitchFamily="18" charset="0"/>
              </a:defRPr>
            </a:lvl5pPr>
            <a:lvl6pPr marL="457200" algn="ctr" rtl="0" fontAlgn="base">
              <a:spcBef>
                <a:spcPct val="0"/>
              </a:spcBef>
              <a:spcAft>
                <a:spcPct val="0"/>
              </a:spcAft>
              <a:defRPr sz="4400">
                <a:solidFill>
                  <a:schemeClr val="bg2"/>
                </a:solidFill>
                <a:latin typeface="Times New Roman" pitchFamily="18" charset="0"/>
              </a:defRPr>
            </a:lvl6pPr>
            <a:lvl7pPr marL="914400" algn="ctr" rtl="0" fontAlgn="base">
              <a:spcBef>
                <a:spcPct val="0"/>
              </a:spcBef>
              <a:spcAft>
                <a:spcPct val="0"/>
              </a:spcAft>
              <a:defRPr sz="4400">
                <a:solidFill>
                  <a:schemeClr val="bg2"/>
                </a:solidFill>
                <a:latin typeface="Times New Roman" pitchFamily="18" charset="0"/>
              </a:defRPr>
            </a:lvl7pPr>
            <a:lvl8pPr marL="1371600" algn="ctr" rtl="0" fontAlgn="base">
              <a:spcBef>
                <a:spcPct val="0"/>
              </a:spcBef>
              <a:spcAft>
                <a:spcPct val="0"/>
              </a:spcAft>
              <a:defRPr sz="4400">
                <a:solidFill>
                  <a:schemeClr val="bg2"/>
                </a:solidFill>
                <a:latin typeface="Times New Roman" pitchFamily="18" charset="0"/>
              </a:defRPr>
            </a:lvl8pPr>
            <a:lvl9pPr marL="1828800" algn="ctr" rtl="0" fontAlgn="base">
              <a:spcBef>
                <a:spcPct val="0"/>
              </a:spcBef>
              <a:spcAft>
                <a:spcPct val="0"/>
              </a:spcAft>
              <a:defRPr sz="4400">
                <a:solidFill>
                  <a:schemeClr val="bg2"/>
                </a:solidFill>
                <a:latin typeface="Times New Roman" pitchFamily="18" charset="0"/>
              </a:defRPr>
            </a:lvl9pPr>
          </a:lstStyle>
          <a:p>
            <a:r>
              <a:rPr lang="en-US" sz="4000" kern="0" dirty="0">
                <a:effectLst>
                  <a:glow rad="228600">
                    <a:srgbClr val="AAF2FC"/>
                  </a:glow>
                </a:effectLst>
                <a:latin typeface="Gotham" panose="02000804030000020004" pitchFamily="50" charset="0"/>
              </a:rPr>
              <a:t>What’s IN a Watershed?</a:t>
            </a:r>
          </a:p>
        </p:txBody>
      </p:sp>
    </p:spTree>
    <p:extLst>
      <p:ext uri="{BB962C8B-B14F-4D97-AF65-F5344CB8AC3E}">
        <p14:creationId xmlns:p14="http://schemas.microsoft.com/office/powerpoint/2010/main" val="189069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790700" y="152400"/>
            <a:ext cx="5562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Stream Habitat</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pic>
        <p:nvPicPr>
          <p:cNvPr id="7" name="Picture 2" descr="http://www.erccolorado.net/Images/Streams/ENR2_AfterRestoration%20.JPG"/>
          <p:cNvPicPr>
            <a:picLocks noChangeAspect="1" noChangeArrowheads="1"/>
          </p:cNvPicPr>
          <p:nvPr/>
        </p:nvPicPr>
        <p:blipFill>
          <a:blip r:embed="rId2" cstate="print"/>
          <a:srcRect t="39583"/>
          <a:stretch>
            <a:fillRect/>
          </a:stretch>
        </p:blipFill>
        <p:spPr bwMode="auto">
          <a:xfrm>
            <a:off x="199697" y="1752600"/>
            <a:ext cx="8744607" cy="396240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4" name="TextBox 13"/>
          <p:cNvSpPr txBox="1"/>
          <p:nvPr/>
        </p:nvSpPr>
        <p:spPr>
          <a:xfrm>
            <a:off x="990600" y="3429000"/>
            <a:ext cx="12954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mn-ea"/>
                <a:cs typeface="+mn-cs"/>
              </a:rPr>
              <a:t>Riffle</a:t>
            </a:r>
          </a:p>
        </p:txBody>
      </p:sp>
      <p:sp>
        <p:nvSpPr>
          <p:cNvPr id="16" name="TextBox 15"/>
          <p:cNvSpPr txBox="1"/>
          <p:nvPr/>
        </p:nvSpPr>
        <p:spPr>
          <a:xfrm>
            <a:off x="7391400" y="2819400"/>
            <a:ext cx="1219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pitchFamily="34" charset="0"/>
                <a:ea typeface="+mn-ea"/>
                <a:cs typeface="Tahoma" pitchFamily="34" charset="0"/>
              </a:rPr>
              <a:t>Run</a:t>
            </a:r>
          </a:p>
        </p:txBody>
      </p:sp>
      <p:grpSp>
        <p:nvGrpSpPr>
          <p:cNvPr id="22" name="Group 21"/>
          <p:cNvGrpSpPr/>
          <p:nvPr/>
        </p:nvGrpSpPr>
        <p:grpSpPr>
          <a:xfrm rot="10553222">
            <a:off x="603939" y="3904659"/>
            <a:ext cx="4186425" cy="1603361"/>
            <a:chOff x="603939" y="3904659"/>
            <a:chExt cx="4186425" cy="1603361"/>
          </a:xfrm>
          <a:solidFill>
            <a:srgbClr val="FF3300"/>
          </a:solidFill>
        </p:grpSpPr>
        <p:sp>
          <p:nvSpPr>
            <p:cNvPr id="18" name="Freeform 17"/>
            <p:cNvSpPr/>
            <p:nvPr/>
          </p:nvSpPr>
          <p:spPr bwMode="auto">
            <a:xfrm>
              <a:off x="809024" y="3904659"/>
              <a:ext cx="3981340" cy="1459649"/>
            </a:xfrm>
            <a:custGeom>
              <a:avLst/>
              <a:gdLst>
                <a:gd name="connsiteX0" fmla="*/ 3981340 w 3981340"/>
                <a:gd name="connsiteY0" fmla="*/ 39544 h 1459649"/>
                <a:gd name="connsiteX1" fmla="*/ 3762976 w 3981340"/>
                <a:gd name="connsiteY1" fmla="*/ 53192 h 1459649"/>
                <a:gd name="connsiteX2" fmla="*/ 3722033 w 3981340"/>
                <a:gd name="connsiteY2" fmla="*/ 39544 h 1459649"/>
                <a:gd name="connsiteX3" fmla="*/ 3653794 w 3981340"/>
                <a:gd name="connsiteY3" fmla="*/ 25896 h 1459649"/>
                <a:gd name="connsiteX4" fmla="*/ 3599203 w 3981340"/>
                <a:gd name="connsiteY4" fmla="*/ 12248 h 1459649"/>
                <a:gd name="connsiteX5" fmla="*/ 3353543 w 3981340"/>
                <a:gd name="connsiteY5" fmla="*/ 53192 h 1459649"/>
                <a:gd name="connsiteX6" fmla="*/ 3312600 w 3981340"/>
                <a:gd name="connsiteY6" fmla="*/ 94135 h 1459649"/>
                <a:gd name="connsiteX7" fmla="*/ 3285304 w 3981340"/>
                <a:gd name="connsiteY7" fmla="*/ 135078 h 1459649"/>
                <a:gd name="connsiteX8" fmla="*/ 3271657 w 3981340"/>
                <a:gd name="connsiteY8" fmla="*/ 271556 h 1459649"/>
                <a:gd name="connsiteX9" fmla="*/ 3258009 w 3981340"/>
                <a:gd name="connsiteY9" fmla="*/ 312499 h 1459649"/>
                <a:gd name="connsiteX10" fmla="*/ 3244361 w 3981340"/>
                <a:gd name="connsiteY10" fmla="*/ 544511 h 1459649"/>
                <a:gd name="connsiteX11" fmla="*/ 3230713 w 3981340"/>
                <a:gd name="connsiteY11" fmla="*/ 612750 h 1459649"/>
                <a:gd name="connsiteX12" fmla="*/ 3189770 w 3981340"/>
                <a:gd name="connsiteY12" fmla="*/ 640045 h 1459649"/>
                <a:gd name="connsiteX13" fmla="*/ 3148827 w 3981340"/>
                <a:gd name="connsiteY13" fmla="*/ 626398 h 1459649"/>
                <a:gd name="connsiteX14" fmla="*/ 2889519 w 3981340"/>
                <a:gd name="connsiteY14" fmla="*/ 612750 h 1459649"/>
                <a:gd name="connsiteX15" fmla="*/ 2807633 w 3981340"/>
                <a:gd name="connsiteY15" fmla="*/ 517216 h 1459649"/>
                <a:gd name="connsiteX16" fmla="*/ 2725746 w 3981340"/>
                <a:gd name="connsiteY16" fmla="*/ 462625 h 1459649"/>
                <a:gd name="connsiteX17" fmla="*/ 2698451 w 3981340"/>
                <a:gd name="connsiteY17" fmla="*/ 421681 h 1459649"/>
                <a:gd name="connsiteX18" fmla="*/ 2480086 w 3981340"/>
                <a:gd name="connsiteY18" fmla="*/ 421681 h 1459649"/>
                <a:gd name="connsiteX19" fmla="*/ 2439143 w 3981340"/>
                <a:gd name="connsiteY19" fmla="*/ 435329 h 1459649"/>
                <a:gd name="connsiteX20" fmla="*/ 2398200 w 3981340"/>
                <a:gd name="connsiteY20" fmla="*/ 462625 h 1459649"/>
                <a:gd name="connsiteX21" fmla="*/ 2329961 w 3981340"/>
                <a:gd name="connsiteY21" fmla="*/ 503568 h 1459649"/>
                <a:gd name="connsiteX22" fmla="*/ 2329961 w 3981340"/>
                <a:gd name="connsiteY22" fmla="*/ 694637 h 1459649"/>
                <a:gd name="connsiteX23" fmla="*/ 2357257 w 3981340"/>
                <a:gd name="connsiteY23" fmla="*/ 749228 h 1459649"/>
                <a:gd name="connsiteX24" fmla="*/ 2329961 w 3981340"/>
                <a:gd name="connsiteY24" fmla="*/ 1035831 h 1459649"/>
                <a:gd name="connsiteX25" fmla="*/ 2302666 w 3981340"/>
                <a:gd name="connsiteY25" fmla="*/ 1090422 h 1459649"/>
                <a:gd name="connsiteX26" fmla="*/ 2248075 w 3981340"/>
                <a:gd name="connsiteY26" fmla="*/ 1172308 h 1459649"/>
                <a:gd name="connsiteX27" fmla="*/ 2234427 w 3981340"/>
                <a:gd name="connsiteY27" fmla="*/ 1213251 h 1459649"/>
                <a:gd name="connsiteX28" fmla="*/ 2179836 w 3981340"/>
                <a:gd name="connsiteY28" fmla="*/ 1199604 h 1459649"/>
                <a:gd name="connsiteX29" fmla="*/ 2016063 w 3981340"/>
                <a:gd name="connsiteY29" fmla="*/ 1185956 h 1459649"/>
                <a:gd name="connsiteX30" fmla="*/ 1975119 w 3981340"/>
                <a:gd name="connsiteY30" fmla="*/ 1199604 h 1459649"/>
                <a:gd name="connsiteX31" fmla="*/ 1865937 w 3981340"/>
                <a:gd name="connsiteY31" fmla="*/ 1172308 h 1459649"/>
                <a:gd name="connsiteX32" fmla="*/ 1824994 w 3981340"/>
                <a:gd name="connsiteY32" fmla="*/ 1158660 h 1459649"/>
                <a:gd name="connsiteX33" fmla="*/ 1743107 w 3981340"/>
                <a:gd name="connsiteY33" fmla="*/ 1104069 h 1459649"/>
                <a:gd name="connsiteX34" fmla="*/ 1674869 w 3981340"/>
                <a:gd name="connsiteY34" fmla="*/ 1049478 h 1459649"/>
                <a:gd name="connsiteX35" fmla="*/ 1620277 w 3981340"/>
                <a:gd name="connsiteY35" fmla="*/ 994887 h 1459649"/>
                <a:gd name="connsiteX36" fmla="*/ 1538391 w 3981340"/>
                <a:gd name="connsiteY36" fmla="*/ 899353 h 1459649"/>
                <a:gd name="connsiteX37" fmla="*/ 1524743 w 3981340"/>
                <a:gd name="connsiteY37" fmla="*/ 858410 h 1459649"/>
                <a:gd name="connsiteX38" fmla="*/ 1388266 w 3981340"/>
                <a:gd name="connsiteY38" fmla="*/ 817466 h 1459649"/>
                <a:gd name="connsiteX39" fmla="*/ 1292731 w 3981340"/>
                <a:gd name="connsiteY39" fmla="*/ 831114 h 1459649"/>
                <a:gd name="connsiteX40" fmla="*/ 1210845 w 3981340"/>
                <a:gd name="connsiteY40" fmla="*/ 831114 h 1459649"/>
                <a:gd name="connsiteX41" fmla="*/ 1183549 w 3981340"/>
                <a:gd name="connsiteY41" fmla="*/ 913001 h 1459649"/>
                <a:gd name="connsiteX42" fmla="*/ 1169901 w 3981340"/>
                <a:gd name="connsiteY42" fmla="*/ 953944 h 1459649"/>
                <a:gd name="connsiteX43" fmla="*/ 1183549 w 3981340"/>
                <a:gd name="connsiteY43" fmla="*/ 1117717 h 1459649"/>
                <a:gd name="connsiteX44" fmla="*/ 1156254 w 3981340"/>
                <a:gd name="connsiteY44" fmla="*/ 1199604 h 1459649"/>
                <a:gd name="connsiteX45" fmla="*/ 1142606 w 3981340"/>
                <a:gd name="connsiteY45" fmla="*/ 1240547 h 1459649"/>
                <a:gd name="connsiteX46" fmla="*/ 1128958 w 3981340"/>
                <a:gd name="connsiteY46" fmla="*/ 1295138 h 1459649"/>
                <a:gd name="connsiteX47" fmla="*/ 1088015 w 3981340"/>
                <a:gd name="connsiteY47" fmla="*/ 1336081 h 1459649"/>
                <a:gd name="connsiteX48" fmla="*/ 1006128 w 3981340"/>
                <a:gd name="connsiteY48" fmla="*/ 1349729 h 1459649"/>
                <a:gd name="connsiteX49" fmla="*/ 924242 w 3981340"/>
                <a:gd name="connsiteY49" fmla="*/ 1377025 h 1459649"/>
                <a:gd name="connsiteX50" fmla="*/ 760469 w 3981340"/>
                <a:gd name="connsiteY50" fmla="*/ 1349729 h 1459649"/>
                <a:gd name="connsiteX51" fmla="*/ 692230 w 3981340"/>
                <a:gd name="connsiteY51" fmla="*/ 1322434 h 1459649"/>
                <a:gd name="connsiteX52" fmla="*/ 651286 w 3981340"/>
                <a:gd name="connsiteY52" fmla="*/ 1308786 h 1459649"/>
                <a:gd name="connsiteX53" fmla="*/ 446570 w 3981340"/>
                <a:gd name="connsiteY53" fmla="*/ 1295138 h 1459649"/>
                <a:gd name="connsiteX54" fmla="*/ 310092 w 3981340"/>
                <a:gd name="connsiteY54" fmla="*/ 1336081 h 1459649"/>
                <a:gd name="connsiteX55" fmla="*/ 119024 w 3981340"/>
                <a:gd name="connsiteY55" fmla="*/ 1404320 h 1459649"/>
                <a:gd name="connsiteX56" fmla="*/ 78080 w 3981340"/>
                <a:gd name="connsiteY56" fmla="*/ 1390672 h 1459649"/>
                <a:gd name="connsiteX57" fmla="*/ 9842 w 3981340"/>
                <a:gd name="connsiteY57" fmla="*/ 1377025 h 1459649"/>
                <a:gd name="connsiteX58" fmla="*/ 37137 w 3981340"/>
                <a:gd name="connsiteY58" fmla="*/ 1336081 h 1459649"/>
                <a:gd name="connsiteX59" fmla="*/ 173615 w 3981340"/>
                <a:gd name="connsiteY59" fmla="*/ 1295138 h 1459649"/>
                <a:gd name="connsiteX60" fmla="*/ 214558 w 3981340"/>
                <a:gd name="connsiteY60" fmla="*/ 1281490 h 1459649"/>
                <a:gd name="connsiteX61" fmla="*/ 255501 w 3981340"/>
                <a:gd name="connsiteY61" fmla="*/ 1240547 h 1459649"/>
                <a:gd name="connsiteX62" fmla="*/ 241854 w 3981340"/>
                <a:gd name="connsiteY62" fmla="*/ 1281490 h 1459649"/>
                <a:gd name="connsiteX63" fmla="*/ 200910 w 3981340"/>
                <a:gd name="connsiteY63" fmla="*/ 1295138 h 1459649"/>
                <a:gd name="connsiteX64" fmla="*/ 214558 w 3981340"/>
                <a:gd name="connsiteY64" fmla="*/ 1336081 h 1459649"/>
                <a:gd name="connsiteX65" fmla="*/ 159967 w 3981340"/>
                <a:gd name="connsiteY65" fmla="*/ 1377025 h 1459649"/>
                <a:gd name="connsiteX66" fmla="*/ 64433 w 3981340"/>
                <a:gd name="connsiteY66" fmla="*/ 1404320 h 1459649"/>
                <a:gd name="connsiteX67" fmla="*/ 37137 w 3981340"/>
                <a:gd name="connsiteY67" fmla="*/ 1363377 h 1459649"/>
                <a:gd name="connsiteX68" fmla="*/ 50785 w 3981340"/>
                <a:gd name="connsiteY68" fmla="*/ 1404320 h 1459649"/>
                <a:gd name="connsiteX69" fmla="*/ 91728 w 3981340"/>
                <a:gd name="connsiteY69" fmla="*/ 1390672 h 1459649"/>
                <a:gd name="connsiteX70" fmla="*/ 187263 w 3981340"/>
                <a:gd name="connsiteY70" fmla="*/ 1404320 h 1459649"/>
                <a:gd name="connsiteX71" fmla="*/ 241854 w 3981340"/>
                <a:gd name="connsiteY71" fmla="*/ 1417968 h 1459649"/>
                <a:gd name="connsiteX72" fmla="*/ 282797 w 3981340"/>
                <a:gd name="connsiteY72" fmla="*/ 1404320 h 1459649"/>
                <a:gd name="connsiteX73" fmla="*/ 323740 w 3981340"/>
                <a:gd name="connsiteY73" fmla="*/ 1445263 h 1459649"/>
                <a:gd name="connsiteX74" fmla="*/ 282797 w 3981340"/>
                <a:gd name="connsiteY74" fmla="*/ 1431616 h 1459649"/>
                <a:gd name="connsiteX75" fmla="*/ 105376 w 3981340"/>
                <a:gd name="connsiteY75" fmla="*/ 1417968 h 1459649"/>
                <a:gd name="connsiteX76" fmla="*/ 37137 w 3981340"/>
                <a:gd name="connsiteY76" fmla="*/ 1404320 h 1459649"/>
                <a:gd name="connsiteX77" fmla="*/ 64433 w 3981340"/>
                <a:gd name="connsiteY77" fmla="*/ 1349729 h 1459649"/>
                <a:gd name="connsiteX78" fmla="*/ 146319 w 3981340"/>
                <a:gd name="connsiteY78" fmla="*/ 1308786 h 1459649"/>
                <a:gd name="connsiteX79" fmla="*/ 187263 w 3981340"/>
                <a:gd name="connsiteY79" fmla="*/ 1226899 h 1459649"/>
                <a:gd name="connsiteX80" fmla="*/ 228206 w 3981340"/>
                <a:gd name="connsiteY80" fmla="*/ 1199604 h 1459649"/>
                <a:gd name="connsiteX81" fmla="*/ 187263 w 3981340"/>
                <a:gd name="connsiteY81" fmla="*/ 1213251 h 1459649"/>
                <a:gd name="connsiteX82" fmla="*/ 78080 w 3981340"/>
                <a:gd name="connsiteY82" fmla="*/ 1308786 h 1459649"/>
                <a:gd name="connsiteX83" fmla="*/ 50785 w 3981340"/>
                <a:gd name="connsiteY83" fmla="*/ 1363377 h 145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981340" h="1459649">
                  <a:moveTo>
                    <a:pt x="3981340" y="39544"/>
                  </a:moveTo>
                  <a:cubicBezTo>
                    <a:pt x="3856081" y="81298"/>
                    <a:pt x="3928083" y="69703"/>
                    <a:pt x="3762976" y="53192"/>
                  </a:cubicBezTo>
                  <a:cubicBezTo>
                    <a:pt x="3749328" y="48643"/>
                    <a:pt x="3735989" y="43033"/>
                    <a:pt x="3722033" y="39544"/>
                  </a:cubicBezTo>
                  <a:cubicBezTo>
                    <a:pt x="3699529" y="33918"/>
                    <a:pt x="3676438" y="30928"/>
                    <a:pt x="3653794" y="25896"/>
                  </a:cubicBezTo>
                  <a:cubicBezTo>
                    <a:pt x="3635484" y="21827"/>
                    <a:pt x="3617400" y="16797"/>
                    <a:pt x="3599203" y="12248"/>
                  </a:cubicBezTo>
                  <a:cubicBezTo>
                    <a:pt x="3504695" y="18999"/>
                    <a:pt x="3428012" y="0"/>
                    <a:pt x="3353543" y="53192"/>
                  </a:cubicBezTo>
                  <a:cubicBezTo>
                    <a:pt x="3337837" y="64410"/>
                    <a:pt x="3324956" y="79308"/>
                    <a:pt x="3312600" y="94135"/>
                  </a:cubicBezTo>
                  <a:cubicBezTo>
                    <a:pt x="3302099" y="106736"/>
                    <a:pt x="3294403" y="121430"/>
                    <a:pt x="3285304" y="135078"/>
                  </a:cubicBezTo>
                  <a:cubicBezTo>
                    <a:pt x="3280755" y="180571"/>
                    <a:pt x="3278609" y="226368"/>
                    <a:pt x="3271657" y="271556"/>
                  </a:cubicBezTo>
                  <a:cubicBezTo>
                    <a:pt x="3269470" y="285775"/>
                    <a:pt x="3259440" y="298184"/>
                    <a:pt x="3258009" y="312499"/>
                  </a:cubicBezTo>
                  <a:cubicBezTo>
                    <a:pt x="3250300" y="389586"/>
                    <a:pt x="3251375" y="467358"/>
                    <a:pt x="3244361" y="544511"/>
                  </a:cubicBezTo>
                  <a:cubicBezTo>
                    <a:pt x="3242261" y="567613"/>
                    <a:pt x="3242222" y="592610"/>
                    <a:pt x="3230713" y="612750"/>
                  </a:cubicBezTo>
                  <a:cubicBezTo>
                    <a:pt x="3222575" y="626991"/>
                    <a:pt x="3203418" y="630947"/>
                    <a:pt x="3189770" y="640045"/>
                  </a:cubicBezTo>
                  <a:cubicBezTo>
                    <a:pt x="3176122" y="635496"/>
                    <a:pt x="3163154" y="627700"/>
                    <a:pt x="3148827" y="626398"/>
                  </a:cubicBezTo>
                  <a:cubicBezTo>
                    <a:pt x="3062627" y="618562"/>
                    <a:pt x="2974099" y="631137"/>
                    <a:pt x="2889519" y="612750"/>
                  </a:cubicBezTo>
                  <a:cubicBezTo>
                    <a:pt x="2856133" y="605492"/>
                    <a:pt x="2828295" y="542010"/>
                    <a:pt x="2807633" y="517216"/>
                  </a:cubicBezTo>
                  <a:cubicBezTo>
                    <a:pt x="2768313" y="470031"/>
                    <a:pt x="2776208" y="479445"/>
                    <a:pt x="2725746" y="462625"/>
                  </a:cubicBezTo>
                  <a:cubicBezTo>
                    <a:pt x="2716648" y="448977"/>
                    <a:pt x="2713122" y="429016"/>
                    <a:pt x="2698451" y="421681"/>
                  </a:cubicBezTo>
                  <a:cubicBezTo>
                    <a:pt x="2642016" y="393464"/>
                    <a:pt x="2527537" y="416936"/>
                    <a:pt x="2480086" y="421681"/>
                  </a:cubicBezTo>
                  <a:cubicBezTo>
                    <a:pt x="2466438" y="426230"/>
                    <a:pt x="2452010" y="428895"/>
                    <a:pt x="2439143" y="435329"/>
                  </a:cubicBezTo>
                  <a:cubicBezTo>
                    <a:pt x="2424472" y="442665"/>
                    <a:pt x="2412109" y="453932"/>
                    <a:pt x="2398200" y="462625"/>
                  </a:cubicBezTo>
                  <a:cubicBezTo>
                    <a:pt x="2375706" y="476684"/>
                    <a:pt x="2352707" y="489920"/>
                    <a:pt x="2329961" y="503568"/>
                  </a:cubicBezTo>
                  <a:cubicBezTo>
                    <a:pt x="2320793" y="595242"/>
                    <a:pt x="2302621" y="621730"/>
                    <a:pt x="2329961" y="694637"/>
                  </a:cubicBezTo>
                  <a:cubicBezTo>
                    <a:pt x="2337105" y="713687"/>
                    <a:pt x="2348158" y="731031"/>
                    <a:pt x="2357257" y="749228"/>
                  </a:cubicBezTo>
                  <a:cubicBezTo>
                    <a:pt x="2311437" y="886686"/>
                    <a:pt x="2379964" y="669138"/>
                    <a:pt x="2329961" y="1035831"/>
                  </a:cubicBezTo>
                  <a:cubicBezTo>
                    <a:pt x="2327212" y="1055989"/>
                    <a:pt x="2310680" y="1071722"/>
                    <a:pt x="2302666" y="1090422"/>
                  </a:cubicBezTo>
                  <a:cubicBezTo>
                    <a:pt x="2273040" y="1159550"/>
                    <a:pt x="2312438" y="1107945"/>
                    <a:pt x="2248075" y="1172308"/>
                  </a:cubicBezTo>
                  <a:cubicBezTo>
                    <a:pt x="2243526" y="1185956"/>
                    <a:pt x="2247784" y="1207908"/>
                    <a:pt x="2234427" y="1213251"/>
                  </a:cubicBezTo>
                  <a:cubicBezTo>
                    <a:pt x="2217012" y="1220217"/>
                    <a:pt x="2198448" y="1201930"/>
                    <a:pt x="2179836" y="1199604"/>
                  </a:cubicBezTo>
                  <a:cubicBezTo>
                    <a:pt x="2125479" y="1192809"/>
                    <a:pt x="2070654" y="1190505"/>
                    <a:pt x="2016063" y="1185956"/>
                  </a:cubicBezTo>
                  <a:cubicBezTo>
                    <a:pt x="2002415" y="1190505"/>
                    <a:pt x="1989446" y="1200906"/>
                    <a:pt x="1975119" y="1199604"/>
                  </a:cubicBezTo>
                  <a:cubicBezTo>
                    <a:pt x="1937759" y="1196208"/>
                    <a:pt x="1901526" y="1184171"/>
                    <a:pt x="1865937" y="1172308"/>
                  </a:cubicBezTo>
                  <a:cubicBezTo>
                    <a:pt x="1852289" y="1167759"/>
                    <a:pt x="1837570" y="1165646"/>
                    <a:pt x="1824994" y="1158660"/>
                  </a:cubicBezTo>
                  <a:cubicBezTo>
                    <a:pt x="1796317" y="1142728"/>
                    <a:pt x="1743107" y="1104069"/>
                    <a:pt x="1743107" y="1104069"/>
                  </a:cubicBezTo>
                  <a:cubicBezTo>
                    <a:pt x="1676598" y="1004305"/>
                    <a:pt x="1758767" y="1109405"/>
                    <a:pt x="1674869" y="1049478"/>
                  </a:cubicBezTo>
                  <a:cubicBezTo>
                    <a:pt x="1653928" y="1034520"/>
                    <a:pt x="1638474" y="1013084"/>
                    <a:pt x="1620277" y="994887"/>
                  </a:cubicBezTo>
                  <a:cubicBezTo>
                    <a:pt x="1589570" y="902762"/>
                    <a:pt x="1633756" y="1010612"/>
                    <a:pt x="1538391" y="899353"/>
                  </a:cubicBezTo>
                  <a:cubicBezTo>
                    <a:pt x="1529029" y="888430"/>
                    <a:pt x="1536449" y="866772"/>
                    <a:pt x="1524743" y="858410"/>
                  </a:cubicBezTo>
                  <a:cubicBezTo>
                    <a:pt x="1506851" y="845630"/>
                    <a:pt x="1417450" y="824762"/>
                    <a:pt x="1388266" y="817466"/>
                  </a:cubicBezTo>
                  <a:cubicBezTo>
                    <a:pt x="1356421" y="822015"/>
                    <a:pt x="1324899" y="831114"/>
                    <a:pt x="1292731" y="831114"/>
                  </a:cubicBezTo>
                  <a:cubicBezTo>
                    <a:pt x="1183550" y="831114"/>
                    <a:pt x="1320026" y="794719"/>
                    <a:pt x="1210845" y="831114"/>
                  </a:cubicBezTo>
                  <a:lnTo>
                    <a:pt x="1183549" y="913001"/>
                  </a:lnTo>
                  <a:lnTo>
                    <a:pt x="1169901" y="953944"/>
                  </a:lnTo>
                  <a:cubicBezTo>
                    <a:pt x="1174450" y="1008535"/>
                    <a:pt x="1186587" y="1063021"/>
                    <a:pt x="1183549" y="1117717"/>
                  </a:cubicBezTo>
                  <a:cubicBezTo>
                    <a:pt x="1181953" y="1146445"/>
                    <a:pt x="1165352" y="1172308"/>
                    <a:pt x="1156254" y="1199604"/>
                  </a:cubicBezTo>
                  <a:cubicBezTo>
                    <a:pt x="1151705" y="1213252"/>
                    <a:pt x="1146095" y="1226591"/>
                    <a:pt x="1142606" y="1240547"/>
                  </a:cubicBezTo>
                  <a:cubicBezTo>
                    <a:pt x="1138057" y="1258744"/>
                    <a:pt x="1138264" y="1278852"/>
                    <a:pt x="1128958" y="1295138"/>
                  </a:cubicBezTo>
                  <a:cubicBezTo>
                    <a:pt x="1119382" y="1311896"/>
                    <a:pt x="1105652" y="1328242"/>
                    <a:pt x="1088015" y="1336081"/>
                  </a:cubicBezTo>
                  <a:cubicBezTo>
                    <a:pt x="1062728" y="1347320"/>
                    <a:pt x="1033424" y="1345180"/>
                    <a:pt x="1006128" y="1349729"/>
                  </a:cubicBezTo>
                  <a:cubicBezTo>
                    <a:pt x="978833" y="1358828"/>
                    <a:pt x="951537" y="1386123"/>
                    <a:pt x="924242" y="1377025"/>
                  </a:cubicBezTo>
                  <a:cubicBezTo>
                    <a:pt x="844217" y="1350350"/>
                    <a:pt x="897596" y="1364966"/>
                    <a:pt x="760469" y="1349729"/>
                  </a:cubicBezTo>
                  <a:cubicBezTo>
                    <a:pt x="737723" y="1340631"/>
                    <a:pt x="715169" y="1331036"/>
                    <a:pt x="692230" y="1322434"/>
                  </a:cubicBezTo>
                  <a:cubicBezTo>
                    <a:pt x="678760" y="1317383"/>
                    <a:pt x="665584" y="1310375"/>
                    <a:pt x="651286" y="1308786"/>
                  </a:cubicBezTo>
                  <a:cubicBezTo>
                    <a:pt x="583314" y="1301233"/>
                    <a:pt x="514809" y="1299687"/>
                    <a:pt x="446570" y="1295138"/>
                  </a:cubicBezTo>
                  <a:cubicBezTo>
                    <a:pt x="346889" y="1328366"/>
                    <a:pt x="392596" y="1315456"/>
                    <a:pt x="310092" y="1336081"/>
                  </a:cubicBezTo>
                  <a:cubicBezTo>
                    <a:pt x="197689" y="1411017"/>
                    <a:pt x="260758" y="1386603"/>
                    <a:pt x="119024" y="1404320"/>
                  </a:cubicBezTo>
                  <a:cubicBezTo>
                    <a:pt x="105376" y="1399771"/>
                    <a:pt x="92037" y="1394161"/>
                    <a:pt x="78080" y="1390672"/>
                  </a:cubicBezTo>
                  <a:cubicBezTo>
                    <a:pt x="55576" y="1385046"/>
                    <a:pt x="23760" y="1395582"/>
                    <a:pt x="9842" y="1377025"/>
                  </a:cubicBezTo>
                  <a:cubicBezTo>
                    <a:pt x="0" y="1363903"/>
                    <a:pt x="25539" y="1347680"/>
                    <a:pt x="37137" y="1336081"/>
                  </a:cubicBezTo>
                  <a:cubicBezTo>
                    <a:pt x="78513" y="1294704"/>
                    <a:pt x="113486" y="1303728"/>
                    <a:pt x="173615" y="1295138"/>
                  </a:cubicBezTo>
                  <a:cubicBezTo>
                    <a:pt x="187263" y="1290589"/>
                    <a:pt x="202588" y="1289470"/>
                    <a:pt x="214558" y="1281490"/>
                  </a:cubicBezTo>
                  <a:cubicBezTo>
                    <a:pt x="230617" y="1270784"/>
                    <a:pt x="236200" y="1240547"/>
                    <a:pt x="255501" y="1240547"/>
                  </a:cubicBezTo>
                  <a:cubicBezTo>
                    <a:pt x="269887" y="1240547"/>
                    <a:pt x="252026" y="1271318"/>
                    <a:pt x="241854" y="1281490"/>
                  </a:cubicBezTo>
                  <a:cubicBezTo>
                    <a:pt x="231681" y="1291663"/>
                    <a:pt x="214558" y="1290589"/>
                    <a:pt x="200910" y="1295138"/>
                  </a:cubicBezTo>
                  <a:cubicBezTo>
                    <a:pt x="205459" y="1308786"/>
                    <a:pt x="220992" y="1323214"/>
                    <a:pt x="214558" y="1336081"/>
                  </a:cubicBezTo>
                  <a:cubicBezTo>
                    <a:pt x="204386" y="1356426"/>
                    <a:pt x="179716" y="1365740"/>
                    <a:pt x="159967" y="1377025"/>
                  </a:cubicBezTo>
                  <a:cubicBezTo>
                    <a:pt x="144742" y="1385725"/>
                    <a:pt x="76246" y="1401367"/>
                    <a:pt x="64433" y="1404320"/>
                  </a:cubicBezTo>
                  <a:cubicBezTo>
                    <a:pt x="55334" y="1390672"/>
                    <a:pt x="53540" y="1363377"/>
                    <a:pt x="37137" y="1363377"/>
                  </a:cubicBezTo>
                  <a:cubicBezTo>
                    <a:pt x="22751" y="1363377"/>
                    <a:pt x="37918" y="1397887"/>
                    <a:pt x="50785" y="1404320"/>
                  </a:cubicBezTo>
                  <a:cubicBezTo>
                    <a:pt x="63652" y="1410753"/>
                    <a:pt x="78080" y="1395221"/>
                    <a:pt x="91728" y="1390672"/>
                  </a:cubicBezTo>
                  <a:cubicBezTo>
                    <a:pt x="123573" y="1395221"/>
                    <a:pt x="155614" y="1398565"/>
                    <a:pt x="187263" y="1404320"/>
                  </a:cubicBezTo>
                  <a:cubicBezTo>
                    <a:pt x="205717" y="1407675"/>
                    <a:pt x="223097" y="1417968"/>
                    <a:pt x="241854" y="1417968"/>
                  </a:cubicBezTo>
                  <a:cubicBezTo>
                    <a:pt x="256240" y="1417968"/>
                    <a:pt x="269149" y="1408869"/>
                    <a:pt x="282797" y="1404320"/>
                  </a:cubicBezTo>
                  <a:cubicBezTo>
                    <a:pt x="296445" y="1417968"/>
                    <a:pt x="323740" y="1425962"/>
                    <a:pt x="323740" y="1445263"/>
                  </a:cubicBezTo>
                  <a:cubicBezTo>
                    <a:pt x="323740" y="1459649"/>
                    <a:pt x="297072" y="1433400"/>
                    <a:pt x="282797" y="1431616"/>
                  </a:cubicBezTo>
                  <a:cubicBezTo>
                    <a:pt x="223940" y="1424259"/>
                    <a:pt x="164516" y="1422517"/>
                    <a:pt x="105376" y="1417968"/>
                  </a:cubicBezTo>
                  <a:cubicBezTo>
                    <a:pt x="82630" y="1413419"/>
                    <a:pt x="49072" y="1424211"/>
                    <a:pt x="37137" y="1404320"/>
                  </a:cubicBezTo>
                  <a:cubicBezTo>
                    <a:pt x="26670" y="1386874"/>
                    <a:pt x="51408" y="1365358"/>
                    <a:pt x="64433" y="1349729"/>
                  </a:cubicBezTo>
                  <a:cubicBezTo>
                    <a:pt x="84784" y="1325309"/>
                    <a:pt x="118375" y="1318101"/>
                    <a:pt x="146319" y="1308786"/>
                  </a:cubicBezTo>
                  <a:cubicBezTo>
                    <a:pt x="157419" y="1275485"/>
                    <a:pt x="160805" y="1253356"/>
                    <a:pt x="187263" y="1226899"/>
                  </a:cubicBezTo>
                  <a:cubicBezTo>
                    <a:pt x="198861" y="1215301"/>
                    <a:pt x="228206" y="1216006"/>
                    <a:pt x="228206" y="1199604"/>
                  </a:cubicBezTo>
                  <a:cubicBezTo>
                    <a:pt x="228206" y="1185218"/>
                    <a:pt x="200911" y="1208702"/>
                    <a:pt x="187263" y="1213251"/>
                  </a:cubicBezTo>
                  <a:cubicBezTo>
                    <a:pt x="112725" y="1262943"/>
                    <a:pt x="113074" y="1247546"/>
                    <a:pt x="78080" y="1308786"/>
                  </a:cubicBezTo>
                  <a:cubicBezTo>
                    <a:pt x="67986" y="1326450"/>
                    <a:pt x="50785" y="1363377"/>
                    <a:pt x="50785" y="1363377"/>
                  </a:cubicBezTo>
                </a:path>
              </a:pathLst>
            </a:cu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19" name="Isosceles Triangle 18"/>
            <p:cNvSpPr/>
            <p:nvPr/>
          </p:nvSpPr>
          <p:spPr bwMode="auto">
            <a:xfrm rot="14626092">
              <a:off x="663237" y="4996557"/>
              <a:ext cx="452165" cy="570761"/>
            </a:xfrm>
            <a:prstGeom prst="triangle">
              <a:avLst>
                <a:gd name="adj" fmla="val 50000"/>
              </a:avLst>
            </a:prstGeom>
            <a:grpFill/>
            <a:ln w="952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grpSp>
      <p:grpSp>
        <p:nvGrpSpPr>
          <p:cNvPr id="23" name="Group 22"/>
          <p:cNvGrpSpPr/>
          <p:nvPr/>
        </p:nvGrpSpPr>
        <p:grpSpPr>
          <a:xfrm>
            <a:off x="3165684" y="2556980"/>
            <a:ext cx="3346034" cy="1009334"/>
            <a:chOff x="3165684" y="2556980"/>
            <a:chExt cx="3346034" cy="1009334"/>
          </a:xfrm>
        </p:grpSpPr>
        <p:sp>
          <p:nvSpPr>
            <p:cNvPr id="20" name="Arc 19"/>
            <p:cNvSpPr/>
            <p:nvPr/>
          </p:nvSpPr>
          <p:spPr bwMode="auto">
            <a:xfrm rot="519342">
              <a:off x="3165684" y="2761803"/>
              <a:ext cx="3346034" cy="804511"/>
            </a:xfrm>
            <a:prstGeom prst="arc">
              <a:avLst>
                <a:gd name="adj1" fmla="val 16200000"/>
                <a:gd name="adj2" fmla="val 21542161"/>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21" name="Isosceles Triangle 20"/>
            <p:cNvSpPr/>
            <p:nvPr/>
          </p:nvSpPr>
          <p:spPr bwMode="auto">
            <a:xfrm rot="16901644">
              <a:off x="4643968" y="2518880"/>
              <a:ext cx="381000" cy="457200"/>
            </a:xfrm>
            <a:prstGeom prst="triangle">
              <a:avLst/>
            </a:prstGeom>
            <a:solidFill>
              <a:srgbClr val="FF3300"/>
            </a:solidFill>
            <a:ln w="952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grpSp>
    </p:spTree>
    <p:extLst>
      <p:ext uri="{BB962C8B-B14F-4D97-AF65-F5344CB8AC3E}">
        <p14:creationId xmlns:p14="http://schemas.microsoft.com/office/powerpoint/2010/main" val="226843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style.rotation</p:attrName>
                                        </p:attrNameLst>
                                      </p:cBhvr>
                                      <p:tavLst>
                                        <p:tav tm="0">
                                          <p:val>
                                            <p:fltVal val="720"/>
                                          </p:val>
                                        </p:tav>
                                        <p:tav tm="100000">
                                          <p:val>
                                            <p:fltVal val="0"/>
                                          </p:val>
                                        </p:tav>
                                      </p:tavLst>
                                    </p:anim>
                                    <p:anim calcmode="lin" valueType="num">
                                      <p:cBhvr>
                                        <p:cTn id="9" dur="500" fill="hold"/>
                                        <p:tgtEl>
                                          <p:spTgt spid="14"/>
                                        </p:tgtEl>
                                        <p:attrNameLst>
                                          <p:attrName>ppt_h</p:attrName>
                                        </p:attrNameLst>
                                      </p:cBhvr>
                                      <p:tavLst>
                                        <p:tav tm="0">
                                          <p:val>
                                            <p:fltVal val="0"/>
                                          </p:val>
                                        </p:tav>
                                        <p:tav tm="100000">
                                          <p:val>
                                            <p:strVal val="#ppt_h"/>
                                          </p:val>
                                        </p:tav>
                                      </p:tavLst>
                                    </p:anim>
                                    <p:anim calcmode="lin" valueType="num">
                                      <p:cBhvr>
                                        <p:cTn id="10" dur="5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style.rotation</p:attrName>
                                        </p:attrNameLst>
                                      </p:cBhvr>
                                      <p:tavLst>
                                        <p:tav tm="0">
                                          <p:val>
                                            <p:fltVal val="720"/>
                                          </p:val>
                                        </p:tav>
                                        <p:tav tm="100000">
                                          <p:val>
                                            <p:fltVal val="0"/>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ppt_w</p:attrName>
                                        </p:attrNameLst>
                                      </p:cBhvr>
                                      <p:tavLst>
                                        <p:tav tm="0">
                                          <p:val>
                                            <p:fltVal val="0"/>
                                          </p:val>
                                        </p:tav>
                                        <p:tav tm="100000">
                                          <p:val>
                                            <p:strVal val="#ppt_w"/>
                                          </p:val>
                                        </p:tav>
                                      </p:tavLst>
                                    </p:anim>
                                  </p:childTnLst>
                                </p:cTn>
                              </p:par>
                              <p:par>
                                <p:cTn id="24" presetID="22" presetClass="entr" presetSubtype="2"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righ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028825" y="152400"/>
            <a:ext cx="508635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Aquatic Plants</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pic>
        <p:nvPicPr>
          <p:cNvPr id="14" name="Picture 3" descr="lyngbya"/>
          <p:cNvPicPr>
            <a:picLocks noChangeAspect="1" noChangeArrowheads="1"/>
          </p:cNvPicPr>
          <p:nvPr/>
        </p:nvPicPr>
        <p:blipFill>
          <a:blip r:embed="rId2" cstate="print">
            <a:lum bright="-10000"/>
          </a:blip>
          <a:srcRect/>
          <a:stretch>
            <a:fillRect/>
          </a:stretch>
        </p:blipFill>
        <p:spPr bwMode="auto">
          <a:xfrm>
            <a:off x="304800" y="1447800"/>
            <a:ext cx="6096000" cy="457200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5" name="Group 14"/>
          <p:cNvGrpSpPr/>
          <p:nvPr/>
        </p:nvGrpSpPr>
        <p:grpSpPr>
          <a:xfrm>
            <a:off x="5486400" y="1676400"/>
            <a:ext cx="3505200" cy="1569660"/>
            <a:chOff x="5486400" y="1676400"/>
            <a:chExt cx="3505200" cy="1569660"/>
          </a:xfrm>
        </p:grpSpPr>
        <p:sp>
          <p:nvSpPr>
            <p:cNvPr id="17" name="TextBox 16"/>
            <p:cNvSpPr txBox="1"/>
            <p:nvPr/>
          </p:nvSpPr>
          <p:spPr>
            <a:xfrm>
              <a:off x="5486400" y="1676400"/>
              <a:ext cx="3505200" cy="1569660"/>
            </a:xfrm>
            <a:prstGeom prst="rect">
              <a:avLst/>
            </a:prstGeom>
            <a:solidFill>
              <a:schemeClr val="tx1"/>
            </a:solidFill>
            <a:ln w="38100">
              <a:solidFill>
                <a:srgbClr val="FFFF00"/>
              </a:solidFill>
            </a:ln>
          </p:spPr>
          <p:txBody>
            <a:bodyPr wrap="square" rtlCol="0">
              <a:spAutoFit/>
            </a:bodyPr>
            <a:lstStyle/>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mn-cs"/>
                </a:rPr>
                <a:t>At healthy levels, it provides cover for small animals such as aquatic insects, snails, and scuds, which are valuable fish food... </a:t>
              </a:r>
            </a:p>
          </p:txBody>
        </p:sp>
        <p:sp>
          <p:nvSpPr>
            <p:cNvPr id="18" name="TextBox 17"/>
            <p:cNvSpPr txBox="1"/>
            <p:nvPr/>
          </p:nvSpPr>
          <p:spPr>
            <a:xfrm>
              <a:off x="5638800" y="1752600"/>
              <a:ext cx="646331" cy="110799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DADADA">
                      <a:lumMod val="10000"/>
                    </a:srgbClr>
                  </a:solidFill>
                  <a:effectLst/>
                  <a:uLnTx/>
                  <a:uFillTx/>
                  <a:latin typeface="Tahoma" pitchFamily="34" charset="0"/>
                  <a:ea typeface="+mn-ea"/>
                  <a:cs typeface="Tahoma" pitchFamily="34" charset="0"/>
                </a:rPr>
                <a:t>*</a:t>
              </a:r>
            </a:p>
          </p:txBody>
        </p:sp>
      </p:grpSp>
      <p:sp>
        <p:nvSpPr>
          <p:cNvPr id="16" name="TextBox 15"/>
          <p:cNvSpPr txBox="1"/>
          <p:nvPr/>
        </p:nvSpPr>
        <p:spPr>
          <a:xfrm>
            <a:off x="304800" y="5105400"/>
            <a:ext cx="3982180"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mn-ea"/>
                <a:cs typeface="+mn-cs"/>
              </a:rPr>
              <a:t>Filamentous Algae</a:t>
            </a:r>
          </a:p>
        </p:txBody>
      </p:sp>
      <p:grpSp>
        <p:nvGrpSpPr>
          <p:cNvPr id="19" name="Group 18"/>
          <p:cNvGrpSpPr/>
          <p:nvPr/>
        </p:nvGrpSpPr>
        <p:grpSpPr>
          <a:xfrm>
            <a:off x="5486400" y="3733800"/>
            <a:ext cx="3505200" cy="1569660"/>
            <a:chOff x="5486400" y="1143000"/>
            <a:chExt cx="3505200" cy="1569660"/>
          </a:xfrm>
        </p:grpSpPr>
        <p:sp>
          <p:nvSpPr>
            <p:cNvPr id="20" name="TextBox 19"/>
            <p:cNvSpPr txBox="1"/>
            <p:nvPr/>
          </p:nvSpPr>
          <p:spPr>
            <a:xfrm>
              <a:off x="5486400" y="1143000"/>
              <a:ext cx="3505200" cy="1569660"/>
            </a:xfrm>
            <a:prstGeom prst="rect">
              <a:avLst/>
            </a:prstGeom>
            <a:solidFill>
              <a:schemeClr val="tx1"/>
            </a:solidFill>
            <a:ln w="38100">
              <a:solidFill>
                <a:srgbClr val="FFFF00"/>
              </a:solidFill>
            </a:ln>
          </p:spPr>
          <p:txBody>
            <a:bodyPr wrap="square" rtlCol="0">
              <a:spAutoFit/>
            </a:bodyPr>
            <a:lstStyle/>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mn-cs"/>
                </a:rPr>
                <a:t>Excessive growth depletes the dissolved oxygen in the water and is a major contributor to fish deaths.</a:t>
              </a:r>
            </a:p>
          </p:txBody>
        </p:sp>
        <p:sp>
          <p:nvSpPr>
            <p:cNvPr id="21" name="TextBox 20"/>
            <p:cNvSpPr txBox="1"/>
            <p:nvPr/>
          </p:nvSpPr>
          <p:spPr>
            <a:xfrm>
              <a:off x="5638800" y="1219200"/>
              <a:ext cx="646331" cy="110799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DADADA">
                      <a:lumMod val="10000"/>
                    </a:srgbClr>
                  </a:solidFill>
                  <a:effectLst/>
                  <a:uLnTx/>
                  <a:uFillTx/>
                  <a:latin typeface="Tahoma" pitchFamily="34" charset="0"/>
                  <a:ea typeface="+mn-ea"/>
                  <a:cs typeface="Tahoma" pitchFamily="34" charset="0"/>
                </a:rPr>
                <a:t>*</a:t>
              </a:r>
            </a:p>
          </p:txBody>
        </p:sp>
      </p:grpSp>
    </p:spTree>
    <p:extLst>
      <p:ext uri="{BB962C8B-B14F-4D97-AF65-F5344CB8AC3E}">
        <p14:creationId xmlns:p14="http://schemas.microsoft.com/office/powerpoint/2010/main" val="328334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028825" y="152400"/>
            <a:ext cx="508635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Aquatic Plants</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pic>
        <p:nvPicPr>
          <p:cNvPr id="11" name="Picture 5" descr="MVC-021S"/>
          <p:cNvPicPr>
            <a:picLocks noChangeAspect="1" noChangeArrowheads="1"/>
          </p:cNvPicPr>
          <p:nvPr/>
        </p:nvPicPr>
        <p:blipFill>
          <a:blip r:embed="rId2" cstate="print"/>
          <a:srcRect/>
          <a:stretch>
            <a:fillRect/>
          </a:stretch>
        </p:blipFill>
        <p:spPr bwMode="auto">
          <a:xfrm>
            <a:off x="304799" y="1295400"/>
            <a:ext cx="4206555" cy="304800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TextBox 15"/>
          <p:cNvSpPr txBox="1"/>
          <p:nvPr/>
        </p:nvSpPr>
        <p:spPr>
          <a:xfrm>
            <a:off x="381000" y="1447800"/>
            <a:ext cx="2332690"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mn-ea"/>
                <a:cs typeface="+mn-cs"/>
              </a:rPr>
              <a:t>Duckweed</a:t>
            </a:r>
          </a:p>
        </p:txBody>
      </p:sp>
      <p:grpSp>
        <p:nvGrpSpPr>
          <p:cNvPr id="2" name="Group 14"/>
          <p:cNvGrpSpPr/>
          <p:nvPr/>
        </p:nvGrpSpPr>
        <p:grpSpPr>
          <a:xfrm>
            <a:off x="4267200" y="1295400"/>
            <a:ext cx="3505200" cy="1107996"/>
            <a:chOff x="3886200" y="1295400"/>
            <a:chExt cx="3505200" cy="1107996"/>
          </a:xfrm>
        </p:grpSpPr>
        <p:sp>
          <p:nvSpPr>
            <p:cNvPr id="17" name="TextBox 16"/>
            <p:cNvSpPr txBox="1"/>
            <p:nvPr/>
          </p:nvSpPr>
          <p:spPr>
            <a:xfrm>
              <a:off x="3886200" y="1371600"/>
              <a:ext cx="3505200" cy="830997"/>
            </a:xfrm>
            <a:prstGeom prst="rect">
              <a:avLst/>
            </a:prstGeom>
            <a:solidFill>
              <a:schemeClr val="tx1"/>
            </a:solidFill>
            <a:ln w="38100">
              <a:solidFill>
                <a:srgbClr val="FFFF00"/>
              </a:solidFill>
            </a:ln>
          </p:spPr>
          <p:txBody>
            <a:bodyPr wrap="square" rtlCol="0">
              <a:spAutoFit/>
            </a:bodyPr>
            <a:lstStyle/>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mn-cs"/>
                </a:rPr>
                <a:t>Vascular plant! Not to be considered floating algae. </a:t>
              </a:r>
            </a:p>
          </p:txBody>
        </p:sp>
        <p:sp>
          <p:nvSpPr>
            <p:cNvPr id="18" name="TextBox 17"/>
            <p:cNvSpPr txBox="1"/>
            <p:nvPr/>
          </p:nvSpPr>
          <p:spPr>
            <a:xfrm>
              <a:off x="4038600" y="1295400"/>
              <a:ext cx="646331" cy="110799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DADADA">
                      <a:lumMod val="10000"/>
                    </a:srgbClr>
                  </a:solidFill>
                  <a:effectLst/>
                  <a:uLnTx/>
                  <a:uFillTx/>
                  <a:latin typeface="Tahoma" pitchFamily="34" charset="0"/>
                  <a:ea typeface="+mn-ea"/>
                  <a:cs typeface="Tahoma" pitchFamily="34" charset="0"/>
                </a:rPr>
                <a:t>*</a:t>
              </a:r>
            </a:p>
          </p:txBody>
        </p:sp>
      </p:grpSp>
      <p:pic>
        <p:nvPicPr>
          <p:cNvPr id="13" name="Picture 2" descr="MVC-162S"/>
          <p:cNvPicPr>
            <a:picLocks noGrp="1" noChangeAspect="1" noChangeArrowheads="1"/>
          </p:cNvPicPr>
          <p:nvPr>
            <p:ph sz="quarter" idx="4294967295"/>
          </p:nvPr>
        </p:nvPicPr>
        <p:blipFill>
          <a:blip r:embed="rId3" cstate="print"/>
          <a:srcRect/>
          <a:stretch>
            <a:fillRect/>
          </a:stretch>
        </p:blipFill>
        <p:spPr>
          <a:xfrm>
            <a:off x="4648200" y="3657600"/>
            <a:ext cx="4267200" cy="2720975"/>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9" name="Group 14"/>
          <p:cNvGrpSpPr/>
          <p:nvPr/>
        </p:nvGrpSpPr>
        <p:grpSpPr>
          <a:xfrm>
            <a:off x="4267200" y="2362200"/>
            <a:ext cx="3505200" cy="1107996"/>
            <a:chOff x="4267200" y="1219200"/>
            <a:chExt cx="3505200" cy="1107996"/>
          </a:xfrm>
        </p:grpSpPr>
        <p:sp>
          <p:nvSpPr>
            <p:cNvPr id="22" name="TextBox 21"/>
            <p:cNvSpPr txBox="1"/>
            <p:nvPr/>
          </p:nvSpPr>
          <p:spPr>
            <a:xfrm>
              <a:off x="4267200" y="1295400"/>
              <a:ext cx="3505200" cy="830997"/>
            </a:xfrm>
            <a:prstGeom prst="rect">
              <a:avLst/>
            </a:prstGeom>
            <a:solidFill>
              <a:schemeClr val="tx1"/>
            </a:solidFill>
            <a:ln w="38100">
              <a:solidFill>
                <a:srgbClr val="FFFF00"/>
              </a:solidFill>
            </a:ln>
          </p:spPr>
          <p:txBody>
            <a:bodyPr wrap="square" rtlCol="0">
              <a:spAutoFit/>
            </a:bodyPr>
            <a:lstStyle/>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mn-cs"/>
                </a:rPr>
                <a:t>The genus </a:t>
              </a:r>
              <a:r>
                <a:rPr kumimoji="0" lang="en-US" sz="1600" b="1" i="0" u="none" strike="noStrike" kern="1200" cap="none" spc="0" normalizeH="0" baseline="0" noProof="0" dirty="0" err="1">
                  <a:ln>
                    <a:noFill/>
                  </a:ln>
                  <a:solidFill>
                    <a:srgbClr val="DADADA">
                      <a:lumMod val="10000"/>
                    </a:srgbClr>
                  </a:solidFill>
                  <a:effectLst/>
                  <a:uLnTx/>
                  <a:uFillTx/>
                  <a:latin typeface="Tahoma"/>
                  <a:ea typeface="+mn-ea"/>
                  <a:cs typeface="+mn-cs"/>
                </a:rPr>
                <a:t>Wolffia</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mn-cs"/>
                </a:rPr>
                <a:t> has the smallest flower in the world!</a:t>
              </a:r>
            </a:p>
          </p:txBody>
        </p:sp>
        <p:sp>
          <p:nvSpPr>
            <p:cNvPr id="23" name="TextBox 22"/>
            <p:cNvSpPr txBox="1"/>
            <p:nvPr/>
          </p:nvSpPr>
          <p:spPr>
            <a:xfrm>
              <a:off x="4419600" y="1219200"/>
              <a:ext cx="646331" cy="110799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DADADA">
                      <a:lumMod val="10000"/>
                    </a:srgbClr>
                  </a:solidFill>
                  <a:effectLst/>
                  <a:uLnTx/>
                  <a:uFillTx/>
                  <a:latin typeface="Tahoma" pitchFamily="34" charset="0"/>
                  <a:ea typeface="+mn-ea"/>
                  <a:cs typeface="Tahoma" pitchFamily="34" charset="0"/>
                </a:rPr>
                <a:t>*</a:t>
              </a:r>
            </a:p>
          </p:txBody>
        </p:sp>
      </p:grpSp>
      <p:grpSp>
        <p:nvGrpSpPr>
          <p:cNvPr id="3" name="Group 18"/>
          <p:cNvGrpSpPr/>
          <p:nvPr/>
        </p:nvGrpSpPr>
        <p:grpSpPr>
          <a:xfrm>
            <a:off x="381000" y="4572000"/>
            <a:ext cx="3886200" cy="2062103"/>
            <a:chOff x="5029200" y="914400"/>
            <a:chExt cx="3886200" cy="2062103"/>
          </a:xfrm>
        </p:grpSpPr>
        <p:sp>
          <p:nvSpPr>
            <p:cNvPr id="20" name="TextBox 19"/>
            <p:cNvSpPr txBox="1"/>
            <p:nvPr/>
          </p:nvSpPr>
          <p:spPr>
            <a:xfrm>
              <a:off x="5029200" y="914400"/>
              <a:ext cx="3886200" cy="2062103"/>
            </a:xfrm>
            <a:prstGeom prst="rect">
              <a:avLst/>
            </a:prstGeom>
            <a:solidFill>
              <a:schemeClr val="tx1"/>
            </a:solidFill>
            <a:ln w="38100">
              <a:solidFill>
                <a:srgbClr val="FFFF00"/>
              </a:solidFill>
            </a:ln>
          </p:spPr>
          <p:txBody>
            <a:bodyPr wrap="square" rtlCol="0">
              <a:spAutoFit/>
            </a:bodyPr>
            <a:lstStyle/>
            <a:p>
              <a:pPr marL="914400" marR="0" lvl="2"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mn-cs"/>
                </a:rPr>
                <a:t>when nitrogen and phosphorous levels are high, these plants can completely take over the surface of the water, blocking out light, and lowering the oxygen levels in the water.</a:t>
              </a:r>
            </a:p>
          </p:txBody>
        </p:sp>
        <p:sp>
          <p:nvSpPr>
            <p:cNvPr id="21" name="TextBox 20"/>
            <p:cNvSpPr txBox="1"/>
            <p:nvPr/>
          </p:nvSpPr>
          <p:spPr>
            <a:xfrm>
              <a:off x="5257800" y="990600"/>
              <a:ext cx="646331" cy="110799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DADADA">
                      <a:lumMod val="10000"/>
                    </a:srgbClr>
                  </a:solidFill>
                  <a:effectLst/>
                  <a:uLnTx/>
                  <a:uFillTx/>
                  <a:latin typeface="Tahoma" pitchFamily="34" charset="0"/>
                  <a:ea typeface="+mn-ea"/>
                  <a:cs typeface="Tahoma" pitchFamily="34" charset="0"/>
                </a:rPr>
                <a:t>*</a:t>
              </a:r>
            </a:p>
          </p:txBody>
        </p:sp>
      </p:grpSp>
      <p:sp>
        <p:nvSpPr>
          <p:cNvPr id="24" name="TextBox 23"/>
          <p:cNvSpPr txBox="1"/>
          <p:nvPr/>
        </p:nvSpPr>
        <p:spPr>
          <a:xfrm>
            <a:off x="5257800" y="5562600"/>
            <a:ext cx="3130985"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ahoma"/>
                <a:ea typeface="+mn-ea"/>
                <a:cs typeface="+mn-cs"/>
              </a:rPr>
              <a:t>Floating Algae</a:t>
            </a:r>
          </a:p>
        </p:txBody>
      </p:sp>
    </p:spTree>
    <p:extLst>
      <p:ext uri="{BB962C8B-B14F-4D97-AF65-F5344CB8AC3E}">
        <p14:creationId xmlns:p14="http://schemas.microsoft.com/office/powerpoint/2010/main" val="5033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1+#ppt_w/2"/>
                                          </p:val>
                                        </p:tav>
                                        <p:tav tm="100000">
                                          <p:val>
                                            <p:strVal val="#ppt_x"/>
                                          </p:val>
                                        </p:tav>
                                      </p:tavLst>
                                    </p:anim>
                                    <p:anim calcmode="lin" valueType="num">
                                      <p:cBhvr additive="base">
                                        <p:cTn id="19"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0-#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914650" y="152400"/>
            <a:ext cx="33147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Land Use</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pic>
        <p:nvPicPr>
          <p:cNvPr id="102401" name="Picture 1"/>
          <p:cNvPicPr>
            <a:picLocks noChangeAspect="1" noChangeArrowheads="1"/>
          </p:cNvPicPr>
          <p:nvPr/>
        </p:nvPicPr>
        <p:blipFill>
          <a:blip r:embed="rId2" cstate="print"/>
          <a:srcRect l="33333" t="7407" r="4167" b="14985"/>
          <a:stretch>
            <a:fillRect/>
          </a:stretch>
        </p:blipFill>
        <p:spPr bwMode="auto">
          <a:xfrm>
            <a:off x="4724400" y="990600"/>
            <a:ext cx="4419600" cy="4190998"/>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7" name="Group 16"/>
          <p:cNvGrpSpPr/>
          <p:nvPr/>
        </p:nvGrpSpPr>
        <p:grpSpPr>
          <a:xfrm>
            <a:off x="4812599" y="990601"/>
            <a:ext cx="2851741" cy="4190998"/>
            <a:chOff x="3314701" y="990601"/>
            <a:chExt cx="3695700" cy="5334000"/>
          </a:xfrm>
        </p:grpSpPr>
        <p:sp>
          <p:nvSpPr>
            <p:cNvPr id="10" name="Freeform 9"/>
            <p:cNvSpPr/>
            <p:nvPr/>
          </p:nvSpPr>
          <p:spPr bwMode="auto">
            <a:xfrm>
              <a:off x="3314701" y="990601"/>
              <a:ext cx="3695700" cy="5334000"/>
            </a:xfrm>
            <a:custGeom>
              <a:avLst/>
              <a:gdLst>
                <a:gd name="connsiteX0" fmla="*/ 0 w 3724275"/>
                <a:gd name="connsiteY0" fmla="*/ 0 h 5365587"/>
                <a:gd name="connsiteX1" fmla="*/ 9525 w 3724275"/>
                <a:gd name="connsiteY1" fmla="*/ 76200 h 5365587"/>
                <a:gd name="connsiteX2" fmla="*/ 38100 w 3724275"/>
                <a:gd name="connsiteY2" fmla="*/ 104775 h 5365587"/>
                <a:gd name="connsiteX3" fmla="*/ 76200 w 3724275"/>
                <a:gd name="connsiteY3" fmla="*/ 161925 h 5365587"/>
                <a:gd name="connsiteX4" fmla="*/ 95250 w 3724275"/>
                <a:gd name="connsiteY4" fmla="*/ 190500 h 5365587"/>
                <a:gd name="connsiteX5" fmla="*/ 123825 w 3724275"/>
                <a:gd name="connsiteY5" fmla="*/ 257175 h 5365587"/>
                <a:gd name="connsiteX6" fmla="*/ 152400 w 3724275"/>
                <a:gd name="connsiteY6" fmla="*/ 266700 h 5365587"/>
                <a:gd name="connsiteX7" fmla="*/ 180975 w 3724275"/>
                <a:gd name="connsiteY7" fmla="*/ 285750 h 5365587"/>
                <a:gd name="connsiteX8" fmla="*/ 228600 w 3724275"/>
                <a:gd name="connsiteY8" fmla="*/ 323850 h 5365587"/>
                <a:gd name="connsiteX9" fmla="*/ 238125 w 3724275"/>
                <a:gd name="connsiteY9" fmla="*/ 352425 h 5365587"/>
                <a:gd name="connsiteX10" fmla="*/ 266700 w 3724275"/>
                <a:gd name="connsiteY10" fmla="*/ 361950 h 5365587"/>
                <a:gd name="connsiteX11" fmla="*/ 304800 w 3724275"/>
                <a:gd name="connsiteY11" fmla="*/ 381000 h 5365587"/>
                <a:gd name="connsiteX12" fmla="*/ 333375 w 3724275"/>
                <a:gd name="connsiteY12" fmla="*/ 390525 h 5365587"/>
                <a:gd name="connsiteX13" fmla="*/ 361950 w 3724275"/>
                <a:gd name="connsiteY13" fmla="*/ 409575 h 5365587"/>
                <a:gd name="connsiteX14" fmla="*/ 419100 w 3724275"/>
                <a:gd name="connsiteY14" fmla="*/ 457200 h 5365587"/>
                <a:gd name="connsiteX15" fmla="*/ 466725 w 3724275"/>
                <a:gd name="connsiteY15" fmla="*/ 466725 h 5365587"/>
                <a:gd name="connsiteX16" fmla="*/ 514350 w 3724275"/>
                <a:gd name="connsiteY16" fmla="*/ 571500 h 5365587"/>
                <a:gd name="connsiteX17" fmla="*/ 561975 w 3724275"/>
                <a:gd name="connsiteY17" fmla="*/ 638175 h 5365587"/>
                <a:gd name="connsiteX18" fmla="*/ 581025 w 3724275"/>
                <a:gd name="connsiteY18" fmla="*/ 695325 h 5365587"/>
                <a:gd name="connsiteX19" fmla="*/ 638175 w 3724275"/>
                <a:gd name="connsiteY19" fmla="*/ 790575 h 5365587"/>
                <a:gd name="connsiteX20" fmla="*/ 647700 w 3724275"/>
                <a:gd name="connsiteY20" fmla="*/ 838200 h 5365587"/>
                <a:gd name="connsiteX21" fmla="*/ 666750 w 3724275"/>
                <a:gd name="connsiteY21" fmla="*/ 866775 h 5365587"/>
                <a:gd name="connsiteX22" fmla="*/ 695325 w 3724275"/>
                <a:gd name="connsiteY22" fmla="*/ 933450 h 5365587"/>
                <a:gd name="connsiteX23" fmla="*/ 723900 w 3724275"/>
                <a:gd name="connsiteY23" fmla="*/ 942975 h 5365587"/>
                <a:gd name="connsiteX24" fmla="*/ 742950 w 3724275"/>
                <a:gd name="connsiteY24" fmla="*/ 971550 h 5365587"/>
                <a:gd name="connsiteX25" fmla="*/ 771525 w 3724275"/>
                <a:gd name="connsiteY25" fmla="*/ 1038225 h 5365587"/>
                <a:gd name="connsiteX26" fmla="*/ 828675 w 3724275"/>
                <a:gd name="connsiteY26" fmla="*/ 1085850 h 5365587"/>
                <a:gd name="connsiteX27" fmla="*/ 866775 w 3724275"/>
                <a:gd name="connsiteY27" fmla="*/ 1095375 h 5365587"/>
                <a:gd name="connsiteX28" fmla="*/ 914400 w 3724275"/>
                <a:gd name="connsiteY28" fmla="*/ 1076325 h 5365587"/>
                <a:gd name="connsiteX29" fmla="*/ 981075 w 3724275"/>
                <a:gd name="connsiteY29" fmla="*/ 1085850 h 5365587"/>
                <a:gd name="connsiteX30" fmla="*/ 1009650 w 3724275"/>
                <a:gd name="connsiteY30" fmla="*/ 1104900 h 5365587"/>
                <a:gd name="connsiteX31" fmla="*/ 1076325 w 3724275"/>
                <a:gd name="connsiteY31" fmla="*/ 1123950 h 5365587"/>
                <a:gd name="connsiteX32" fmla="*/ 1095375 w 3724275"/>
                <a:gd name="connsiteY32" fmla="*/ 1152525 h 5365587"/>
                <a:gd name="connsiteX33" fmla="*/ 1162050 w 3724275"/>
                <a:gd name="connsiteY33" fmla="*/ 1171575 h 5365587"/>
                <a:gd name="connsiteX34" fmla="*/ 1200150 w 3724275"/>
                <a:gd name="connsiteY34" fmla="*/ 1190625 h 5365587"/>
                <a:gd name="connsiteX35" fmla="*/ 1209675 w 3724275"/>
                <a:gd name="connsiteY35" fmla="*/ 1219200 h 5365587"/>
                <a:gd name="connsiteX36" fmla="*/ 1257300 w 3724275"/>
                <a:gd name="connsiteY36" fmla="*/ 1247775 h 5365587"/>
                <a:gd name="connsiteX37" fmla="*/ 1285875 w 3724275"/>
                <a:gd name="connsiteY37" fmla="*/ 1266825 h 5365587"/>
                <a:gd name="connsiteX38" fmla="*/ 1343025 w 3724275"/>
                <a:gd name="connsiteY38" fmla="*/ 1266825 h 5365587"/>
                <a:gd name="connsiteX39" fmla="*/ 1409700 w 3724275"/>
                <a:gd name="connsiteY39" fmla="*/ 1257300 h 5365587"/>
                <a:gd name="connsiteX40" fmla="*/ 1476375 w 3724275"/>
                <a:gd name="connsiteY40" fmla="*/ 1238250 h 5365587"/>
                <a:gd name="connsiteX41" fmla="*/ 1543050 w 3724275"/>
                <a:gd name="connsiteY41" fmla="*/ 1266825 h 5365587"/>
                <a:gd name="connsiteX42" fmla="*/ 1581150 w 3724275"/>
                <a:gd name="connsiteY42" fmla="*/ 1247775 h 5365587"/>
                <a:gd name="connsiteX43" fmla="*/ 1609725 w 3724275"/>
                <a:gd name="connsiteY43" fmla="*/ 1238250 h 5365587"/>
                <a:gd name="connsiteX44" fmla="*/ 1638300 w 3724275"/>
                <a:gd name="connsiteY44" fmla="*/ 1219200 h 5365587"/>
                <a:gd name="connsiteX45" fmla="*/ 1695450 w 3724275"/>
                <a:gd name="connsiteY45" fmla="*/ 1200150 h 5365587"/>
                <a:gd name="connsiteX46" fmla="*/ 1733550 w 3724275"/>
                <a:gd name="connsiteY46" fmla="*/ 1133475 h 5365587"/>
                <a:gd name="connsiteX47" fmla="*/ 1724025 w 3724275"/>
                <a:gd name="connsiteY47" fmla="*/ 1104900 h 5365587"/>
                <a:gd name="connsiteX48" fmla="*/ 1733550 w 3724275"/>
                <a:gd name="connsiteY48" fmla="*/ 1000125 h 5365587"/>
                <a:gd name="connsiteX49" fmla="*/ 1771650 w 3724275"/>
                <a:gd name="connsiteY49" fmla="*/ 933450 h 5365587"/>
                <a:gd name="connsiteX50" fmla="*/ 1809750 w 3724275"/>
                <a:gd name="connsiteY50" fmla="*/ 923925 h 5365587"/>
                <a:gd name="connsiteX51" fmla="*/ 1819275 w 3724275"/>
                <a:gd name="connsiteY51" fmla="*/ 866775 h 5365587"/>
                <a:gd name="connsiteX52" fmla="*/ 1828800 w 3724275"/>
                <a:gd name="connsiteY52" fmla="*/ 838200 h 5365587"/>
                <a:gd name="connsiteX53" fmla="*/ 1914525 w 3724275"/>
                <a:gd name="connsiteY53" fmla="*/ 800100 h 5365587"/>
                <a:gd name="connsiteX54" fmla="*/ 1943100 w 3724275"/>
                <a:gd name="connsiteY54" fmla="*/ 781050 h 5365587"/>
                <a:gd name="connsiteX55" fmla="*/ 2009775 w 3724275"/>
                <a:gd name="connsiteY55" fmla="*/ 762000 h 5365587"/>
                <a:gd name="connsiteX56" fmla="*/ 2047875 w 3724275"/>
                <a:gd name="connsiteY56" fmla="*/ 742950 h 5365587"/>
                <a:gd name="connsiteX57" fmla="*/ 2124075 w 3724275"/>
                <a:gd name="connsiteY57" fmla="*/ 762000 h 5365587"/>
                <a:gd name="connsiteX58" fmla="*/ 2181225 w 3724275"/>
                <a:gd name="connsiteY58" fmla="*/ 771525 h 5365587"/>
                <a:gd name="connsiteX59" fmla="*/ 2200275 w 3724275"/>
                <a:gd name="connsiteY59" fmla="*/ 800100 h 5365587"/>
                <a:gd name="connsiteX60" fmla="*/ 2228850 w 3724275"/>
                <a:gd name="connsiteY60" fmla="*/ 838200 h 5365587"/>
                <a:gd name="connsiteX61" fmla="*/ 2257425 w 3724275"/>
                <a:gd name="connsiteY61" fmla="*/ 904875 h 5365587"/>
                <a:gd name="connsiteX62" fmla="*/ 2266950 w 3724275"/>
                <a:gd name="connsiteY62" fmla="*/ 1009650 h 5365587"/>
                <a:gd name="connsiteX63" fmla="*/ 2305050 w 3724275"/>
                <a:gd name="connsiteY63" fmla="*/ 1038225 h 5365587"/>
                <a:gd name="connsiteX64" fmla="*/ 2314575 w 3724275"/>
                <a:gd name="connsiteY64" fmla="*/ 1076325 h 5365587"/>
                <a:gd name="connsiteX65" fmla="*/ 2295525 w 3724275"/>
                <a:gd name="connsiteY65" fmla="*/ 1152525 h 5365587"/>
                <a:gd name="connsiteX66" fmla="*/ 2324100 w 3724275"/>
                <a:gd name="connsiteY66" fmla="*/ 1181100 h 5365587"/>
                <a:gd name="connsiteX67" fmla="*/ 2314575 w 3724275"/>
                <a:gd name="connsiteY67" fmla="*/ 1209675 h 5365587"/>
                <a:gd name="connsiteX68" fmla="*/ 2295525 w 3724275"/>
                <a:gd name="connsiteY68" fmla="*/ 1257300 h 5365587"/>
                <a:gd name="connsiteX69" fmla="*/ 2314575 w 3724275"/>
                <a:gd name="connsiteY69" fmla="*/ 1323975 h 5365587"/>
                <a:gd name="connsiteX70" fmla="*/ 2343150 w 3724275"/>
                <a:gd name="connsiteY70" fmla="*/ 1343025 h 5365587"/>
                <a:gd name="connsiteX71" fmla="*/ 2352675 w 3724275"/>
                <a:gd name="connsiteY71" fmla="*/ 1371600 h 5365587"/>
                <a:gd name="connsiteX72" fmla="*/ 2381250 w 3724275"/>
                <a:gd name="connsiteY72" fmla="*/ 1409700 h 5365587"/>
                <a:gd name="connsiteX73" fmla="*/ 2371725 w 3724275"/>
                <a:gd name="connsiteY73" fmla="*/ 1438275 h 5365587"/>
                <a:gd name="connsiteX74" fmla="*/ 2400300 w 3724275"/>
                <a:gd name="connsiteY74" fmla="*/ 1447800 h 5365587"/>
                <a:gd name="connsiteX75" fmla="*/ 2390775 w 3724275"/>
                <a:gd name="connsiteY75" fmla="*/ 1476375 h 5365587"/>
                <a:gd name="connsiteX76" fmla="*/ 2409825 w 3724275"/>
                <a:gd name="connsiteY76" fmla="*/ 1543050 h 5365587"/>
                <a:gd name="connsiteX77" fmla="*/ 2419350 w 3724275"/>
                <a:gd name="connsiteY77" fmla="*/ 1581150 h 5365587"/>
                <a:gd name="connsiteX78" fmla="*/ 2447925 w 3724275"/>
                <a:gd name="connsiteY78" fmla="*/ 1609725 h 5365587"/>
                <a:gd name="connsiteX79" fmla="*/ 2486025 w 3724275"/>
                <a:gd name="connsiteY79" fmla="*/ 1695450 h 5365587"/>
                <a:gd name="connsiteX80" fmla="*/ 2476500 w 3724275"/>
                <a:gd name="connsiteY80" fmla="*/ 1771650 h 5365587"/>
                <a:gd name="connsiteX81" fmla="*/ 2466975 w 3724275"/>
                <a:gd name="connsiteY81" fmla="*/ 1800225 h 5365587"/>
                <a:gd name="connsiteX82" fmla="*/ 2447925 w 3724275"/>
                <a:gd name="connsiteY82" fmla="*/ 1981200 h 5365587"/>
                <a:gd name="connsiteX83" fmla="*/ 2438400 w 3724275"/>
                <a:gd name="connsiteY83" fmla="*/ 2047875 h 5365587"/>
                <a:gd name="connsiteX84" fmla="*/ 2419350 w 3724275"/>
                <a:gd name="connsiteY84" fmla="*/ 2105025 h 5365587"/>
                <a:gd name="connsiteX85" fmla="*/ 2428875 w 3724275"/>
                <a:gd name="connsiteY85" fmla="*/ 2133600 h 5365587"/>
                <a:gd name="connsiteX86" fmla="*/ 2409825 w 3724275"/>
                <a:gd name="connsiteY86" fmla="*/ 2190750 h 5365587"/>
                <a:gd name="connsiteX87" fmla="*/ 2390775 w 3724275"/>
                <a:gd name="connsiteY87" fmla="*/ 2295525 h 5365587"/>
                <a:gd name="connsiteX88" fmla="*/ 2400300 w 3724275"/>
                <a:gd name="connsiteY88" fmla="*/ 2343150 h 5365587"/>
                <a:gd name="connsiteX89" fmla="*/ 2409825 w 3724275"/>
                <a:gd name="connsiteY89" fmla="*/ 2371725 h 5365587"/>
                <a:gd name="connsiteX90" fmla="*/ 2419350 w 3724275"/>
                <a:gd name="connsiteY90" fmla="*/ 2457450 h 5365587"/>
                <a:gd name="connsiteX91" fmla="*/ 2428875 w 3724275"/>
                <a:gd name="connsiteY91" fmla="*/ 2486025 h 5365587"/>
                <a:gd name="connsiteX92" fmla="*/ 2457450 w 3724275"/>
                <a:gd name="connsiteY92" fmla="*/ 2552700 h 5365587"/>
                <a:gd name="connsiteX93" fmla="*/ 2476500 w 3724275"/>
                <a:gd name="connsiteY93" fmla="*/ 2628900 h 5365587"/>
                <a:gd name="connsiteX94" fmla="*/ 2495550 w 3724275"/>
                <a:gd name="connsiteY94" fmla="*/ 2667000 h 5365587"/>
                <a:gd name="connsiteX95" fmla="*/ 2533650 w 3724275"/>
                <a:gd name="connsiteY95" fmla="*/ 2686050 h 5365587"/>
                <a:gd name="connsiteX96" fmla="*/ 2552700 w 3724275"/>
                <a:gd name="connsiteY96" fmla="*/ 2714625 h 5365587"/>
                <a:gd name="connsiteX97" fmla="*/ 2609850 w 3724275"/>
                <a:gd name="connsiteY97" fmla="*/ 2743200 h 5365587"/>
                <a:gd name="connsiteX98" fmla="*/ 2724150 w 3724275"/>
                <a:gd name="connsiteY98" fmla="*/ 2733675 h 5365587"/>
                <a:gd name="connsiteX99" fmla="*/ 2800350 w 3724275"/>
                <a:gd name="connsiteY99" fmla="*/ 2752725 h 5365587"/>
                <a:gd name="connsiteX100" fmla="*/ 2819400 w 3724275"/>
                <a:gd name="connsiteY100" fmla="*/ 2781300 h 5365587"/>
                <a:gd name="connsiteX101" fmla="*/ 2857500 w 3724275"/>
                <a:gd name="connsiteY101" fmla="*/ 2819400 h 5365587"/>
                <a:gd name="connsiteX102" fmla="*/ 2867025 w 3724275"/>
                <a:gd name="connsiteY102" fmla="*/ 2847975 h 5365587"/>
                <a:gd name="connsiteX103" fmla="*/ 2876550 w 3724275"/>
                <a:gd name="connsiteY103" fmla="*/ 2819400 h 5365587"/>
                <a:gd name="connsiteX104" fmla="*/ 2905125 w 3724275"/>
                <a:gd name="connsiteY104" fmla="*/ 2838450 h 5365587"/>
                <a:gd name="connsiteX105" fmla="*/ 2990850 w 3724275"/>
                <a:gd name="connsiteY105" fmla="*/ 2867025 h 5365587"/>
                <a:gd name="connsiteX106" fmla="*/ 3019425 w 3724275"/>
                <a:gd name="connsiteY106" fmla="*/ 2886075 h 5365587"/>
                <a:gd name="connsiteX107" fmla="*/ 3057525 w 3724275"/>
                <a:gd name="connsiteY107" fmla="*/ 2895600 h 5365587"/>
                <a:gd name="connsiteX108" fmla="*/ 3086100 w 3724275"/>
                <a:gd name="connsiteY108" fmla="*/ 2905125 h 5365587"/>
                <a:gd name="connsiteX109" fmla="*/ 3095625 w 3724275"/>
                <a:gd name="connsiteY109" fmla="*/ 2933700 h 5365587"/>
                <a:gd name="connsiteX110" fmla="*/ 3114675 w 3724275"/>
                <a:gd name="connsiteY110" fmla="*/ 2962275 h 5365587"/>
                <a:gd name="connsiteX111" fmla="*/ 3095625 w 3724275"/>
                <a:gd name="connsiteY111" fmla="*/ 2990850 h 5365587"/>
                <a:gd name="connsiteX112" fmla="*/ 3105150 w 3724275"/>
                <a:gd name="connsiteY112" fmla="*/ 3048000 h 5365587"/>
                <a:gd name="connsiteX113" fmla="*/ 3086100 w 3724275"/>
                <a:gd name="connsiteY113" fmla="*/ 3162300 h 5365587"/>
                <a:gd name="connsiteX114" fmla="*/ 3076575 w 3724275"/>
                <a:gd name="connsiteY114" fmla="*/ 3200400 h 5365587"/>
                <a:gd name="connsiteX115" fmla="*/ 3048000 w 3724275"/>
                <a:gd name="connsiteY115" fmla="*/ 3228975 h 5365587"/>
                <a:gd name="connsiteX116" fmla="*/ 3038475 w 3724275"/>
                <a:gd name="connsiteY116" fmla="*/ 3257550 h 5365587"/>
                <a:gd name="connsiteX117" fmla="*/ 3009900 w 3724275"/>
                <a:gd name="connsiteY117" fmla="*/ 3276600 h 5365587"/>
                <a:gd name="connsiteX118" fmla="*/ 2962275 w 3724275"/>
                <a:gd name="connsiteY118" fmla="*/ 3343275 h 5365587"/>
                <a:gd name="connsiteX119" fmla="*/ 2981325 w 3724275"/>
                <a:gd name="connsiteY119" fmla="*/ 3371850 h 5365587"/>
                <a:gd name="connsiteX120" fmla="*/ 3000375 w 3724275"/>
                <a:gd name="connsiteY120" fmla="*/ 3438525 h 5365587"/>
                <a:gd name="connsiteX121" fmla="*/ 3019425 w 3724275"/>
                <a:gd name="connsiteY121" fmla="*/ 3467100 h 5365587"/>
                <a:gd name="connsiteX122" fmla="*/ 3095625 w 3724275"/>
                <a:gd name="connsiteY122" fmla="*/ 3486150 h 5365587"/>
                <a:gd name="connsiteX123" fmla="*/ 3105150 w 3724275"/>
                <a:gd name="connsiteY123" fmla="*/ 3543300 h 5365587"/>
                <a:gd name="connsiteX124" fmla="*/ 3124200 w 3724275"/>
                <a:gd name="connsiteY124" fmla="*/ 3571875 h 5365587"/>
                <a:gd name="connsiteX125" fmla="*/ 3133725 w 3724275"/>
                <a:gd name="connsiteY125" fmla="*/ 3619500 h 5365587"/>
                <a:gd name="connsiteX126" fmla="*/ 3162300 w 3724275"/>
                <a:gd name="connsiteY126" fmla="*/ 3629025 h 5365587"/>
                <a:gd name="connsiteX127" fmla="*/ 3181350 w 3724275"/>
                <a:gd name="connsiteY127" fmla="*/ 3657600 h 5365587"/>
                <a:gd name="connsiteX128" fmla="*/ 3209925 w 3724275"/>
                <a:gd name="connsiteY128" fmla="*/ 3676650 h 5365587"/>
                <a:gd name="connsiteX129" fmla="*/ 3190875 w 3724275"/>
                <a:gd name="connsiteY129" fmla="*/ 3743325 h 5365587"/>
                <a:gd name="connsiteX130" fmla="*/ 3209925 w 3724275"/>
                <a:gd name="connsiteY130" fmla="*/ 3810000 h 5365587"/>
                <a:gd name="connsiteX131" fmla="*/ 3238500 w 3724275"/>
                <a:gd name="connsiteY131" fmla="*/ 3838575 h 5365587"/>
                <a:gd name="connsiteX132" fmla="*/ 3209925 w 3724275"/>
                <a:gd name="connsiteY132" fmla="*/ 3848100 h 5365587"/>
                <a:gd name="connsiteX133" fmla="*/ 3190875 w 3724275"/>
                <a:gd name="connsiteY133" fmla="*/ 3905250 h 5365587"/>
                <a:gd name="connsiteX134" fmla="*/ 3181350 w 3724275"/>
                <a:gd name="connsiteY134" fmla="*/ 4000500 h 5365587"/>
                <a:gd name="connsiteX135" fmla="*/ 3162300 w 3724275"/>
                <a:gd name="connsiteY135" fmla="*/ 4057650 h 5365587"/>
                <a:gd name="connsiteX136" fmla="*/ 3105150 w 3724275"/>
                <a:gd name="connsiteY136" fmla="*/ 4086225 h 5365587"/>
                <a:gd name="connsiteX137" fmla="*/ 3086100 w 3724275"/>
                <a:gd name="connsiteY137" fmla="*/ 4114800 h 5365587"/>
                <a:gd name="connsiteX138" fmla="*/ 3028950 w 3724275"/>
                <a:gd name="connsiteY138" fmla="*/ 4133850 h 5365587"/>
                <a:gd name="connsiteX139" fmla="*/ 3009900 w 3724275"/>
                <a:gd name="connsiteY139" fmla="*/ 4162425 h 5365587"/>
                <a:gd name="connsiteX140" fmla="*/ 3028950 w 3724275"/>
                <a:gd name="connsiteY140" fmla="*/ 4257675 h 5365587"/>
                <a:gd name="connsiteX141" fmla="*/ 3048000 w 3724275"/>
                <a:gd name="connsiteY141" fmla="*/ 4314825 h 5365587"/>
                <a:gd name="connsiteX142" fmla="*/ 3038475 w 3724275"/>
                <a:gd name="connsiteY142" fmla="*/ 4505325 h 5365587"/>
                <a:gd name="connsiteX143" fmla="*/ 3009900 w 3724275"/>
                <a:gd name="connsiteY143" fmla="*/ 4591050 h 5365587"/>
                <a:gd name="connsiteX144" fmla="*/ 3000375 w 3724275"/>
                <a:gd name="connsiteY144" fmla="*/ 4619625 h 5365587"/>
                <a:gd name="connsiteX145" fmla="*/ 2990850 w 3724275"/>
                <a:gd name="connsiteY145" fmla="*/ 4648200 h 5365587"/>
                <a:gd name="connsiteX146" fmla="*/ 2981325 w 3724275"/>
                <a:gd name="connsiteY146" fmla="*/ 4752975 h 5365587"/>
                <a:gd name="connsiteX147" fmla="*/ 2990850 w 3724275"/>
                <a:gd name="connsiteY147" fmla="*/ 4781550 h 5365587"/>
                <a:gd name="connsiteX148" fmla="*/ 2981325 w 3724275"/>
                <a:gd name="connsiteY148" fmla="*/ 4829175 h 5365587"/>
                <a:gd name="connsiteX149" fmla="*/ 3009900 w 3724275"/>
                <a:gd name="connsiteY149" fmla="*/ 4905375 h 5365587"/>
                <a:gd name="connsiteX150" fmla="*/ 3019425 w 3724275"/>
                <a:gd name="connsiteY150" fmla="*/ 4943475 h 5365587"/>
                <a:gd name="connsiteX151" fmla="*/ 3048000 w 3724275"/>
                <a:gd name="connsiteY151" fmla="*/ 4953000 h 5365587"/>
                <a:gd name="connsiteX152" fmla="*/ 3086100 w 3724275"/>
                <a:gd name="connsiteY152" fmla="*/ 4972050 h 5365587"/>
                <a:gd name="connsiteX153" fmla="*/ 3143250 w 3724275"/>
                <a:gd name="connsiteY153" fmla="*/ 4943475 h 5365587"/>
                <a:gd name="connsiteX154" fmla="*/ 3238500 w 3724275"/>
                <a:gd name="connsiteY154" fmla="*/ 4962525 h 5365587"/>
                <a:gd name="connsiteX155" fmla="*/ 3295650 w 3724275"/>
                <a:gd name="connsiteY155" fmla="*/ 4972050 h 5365587"/>
                <a:gd name="connsiteX156" fmla="*/ 3324225 w 3724275"/>
                <a:gd name="connsiteY156" fmla="*/ 4962525 h 5365587"/>
                <a:gd name="connsiteX157" fmla="*/ 3362325 w 3724275"/>
                <a:gd name="connsiteY157" fmla="*/ 4972050 h 5365587"/>
                <a:gd name="connsiteX158" fmla="*/ 3448050 w 3724275"/>
                <a:gd name="connsiteY158" fmla="*/ 4981575 h 5365587"/>
                <a:gd name="connsiteX159" fmla="*/ 3476625 w 3724275"/>
                <a:gd name="connsiteY159" fmla="*/ 5029200 h 5365587"/>
                <a:gd name="connsiteX160" fmla="*/ 3514725 w 3724275"/>
                <a:gd name="connsiteY160" fmla="*/ 5086350 h 5365587"/>
                <a:gd name="connsiteX161" fmla="*/ 3505200 w 3724275"/>
                <a:gd name="connsiteY161" fmla="*/ 5114925 h 5365587"/>
                <a:gd name="connsiteX162" fmla="*/ 3533775 w 3724275"/>
                <a:gd name="connsiteY162" fmla="*/ 5133975 h 5365587"/>
                <a:gd name="connsiteX163" fmla="*/ 3562350 w 3724275"/>
                <a:gd name="connsiteY163" fmla="*/ 5172075 h 5365587"/>
                <a:gd name="connsiteX164" fmla="*/ 3590925 w 3724275"/>
                <a:gd name="connsiteY164" fmla="*/ 5162550 h 5365587"/>
                <a:gd name="connsiteX165" fmla="*/ 3619500 w 3724275"/>
                <a:gd name="connsiteY165" fmla="*/ 5219700 h 5365587"/>
                <a:gd name="connsiteX166" fmla="*/ 3695700 w 3724275"/>
                <a:gd name="connsiteY166" fmla="*/ 5305425 h 5365587"/>
                <a:gd name="connsiteX167" fmla="*/ 3724275 w 3724275"/>
                <a:gd name="connsiteY167" fmla="*/ 5362575 h 5365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724275" h="5365587">
                  <a:moveTo>
                    <a:pt x="0" y="0"/>
                  </a:moveTo>
                  <a:cubicBezTo>
                    <a:pt x="3175" y="25400"/>
                    <a:pt x="777" y="52143"/>
                    <a:pt x="9525" y="76200"/>
                  </a:cubicBezTo>
                  <a:cubicBezTo>
                    <a:pt x="14128" y="88859"/>
                    <a:pt x="29830" y="94142"/>
                    <a:pt x="38100" y="104775"/>
                  </a:cubicBezTo>
                  <a:cubicBezTo>
                    <a:pt x="52156" y="122847"/>
                    <a:pt x="63500" y="142875"/>
                    <a:pt x="76200" y="161925"/>
                  </a:cubicBezTo>
                  <a:cubicBezTo>
                    <a:pt x="82550" y="171450"/>
                    <a:pt x="91630" y="179640"/>
                    <a:pt x="95250" y="190500"/>
                  </a:cubicBezTo>
                  <a:cubicBezTo>
                    <a:pt x="100942" y="207577"/>
                    <a:pt x="112055" y="245405"/>
                    <a:pt x="123825" y="257175"/>
                  </a:cubicBezTo>
                  <a:cubicBezTo>
                    <a:pt x="130925" y="264275"/>
                    <a:pt x="143420" y="262210"/>
                    <a:pt x="152400" y="266700"/>
                  </a:cubicBezTo>
                  <a:cubicBezTo>
                    <a:pt x="162639" y="271820"/>
                    <a:pt x="171450" y="279400"/>
                    <a:pt x="180975" y="285750"/>
                  </a:cubicBezTo>
                  <a:cubicBezTo>
                    <a:pt x="203813" y="354263"/>
                    <a:pt x="168799" y="276010"/>
                    <a:pt x="228600" y="323850"/>
                  </a:cubicBezTo>
                  <a:cubicBezTo>
                    <a:pt x="236440" y="330122"/>
                    <a:pt x="231025" y="345325"/>
                    <a:pt x="238125" y="352425"/>
                  </a:cubicBezTo>
                  <a:cubicBezTo>
                    <a:pt x="245225" y="359525"/>
                    <a:pt x="257472" y="357995"/>
                    <a:pt x="266700" y="361950"/>
                  </a:cubicBezTo>
                  <a:cubicBezTo>
                    <a:pt x="279751" y="367543"/>
                    <a:pt x="291749" y="375407"/>
                    <a:pt x="304800" y="381000"/>
                  </a:cubicBezTo>
                  <a:cubicBezTo>
                    <a:pt x="314028" y="384955"/>
                    <a:pt x="324395" y="386035"/>
                    <a:pt x="333375" y="390525"/>
                  </a:cubicBezTo>
                  <a:cubicBezTo>
                    <a:pt x="343614" y="395645"/>
                    <a:pt x="353156" y="402246"/>
                    <a:pt x="361950" y="409575"/>
                  </a:cubicBezTo>
                  <a:cubicBezTo>
                    <a:pt x="382164" y="426420"/>
                    <a:pt x="393301" y="447526"/>
                    <a:pt x="419100" y="457200"/>
                  </a:cubicBezTo>
                  <a:cubicBezTo>
                    <a:pt x="434259" y="462884"/>
                    <a:pt x="450850" y="463550"/>
                    <a:pt x="466725" y="466725"/>
                  </a:cubicBezTo>
                  <a:cubicBezTo>
                    <a:pt x="479207" y="504171"/>
                    <a:pt x="488796" y="537428"/>
                    <a:pt x="514350" y="571500"/>
                  </a:cubicBezTo>
                  <a:cubicBezTo>
                    <a:pt x="518188" y="576617"/>
                    <a:pt x="556910" y="626779"/>
                    <a:pt x="561975" y="638175"/>
                  </a:cubicBezTo>
                  <a:cubicBezTo>
                    <a:pt x="570130" y="656525"/>
                    <a:pt x="574675" y="676275"/>
                    <a:pt x="581025" y="695325"/>
                  </a:cubicBezTo>
                  <a:cubicBezTo>
                    <a:pt x="603663" y="853794"/>
                    <a:pt x="562644" y="689867"/>
                    <a:pt x="638175" y="790575"/>
                  </a:cubicBezTo>
                  <a:cubicBezTo>
                    <a:pt x="647889" y="803527"/>
                    <a:pt x="642016" y="823041"/>
                    <a:pt x="647700" y="838200"/>
                  </a:cubicBezTo>
                  <a:cubicBezTo>
                    <a:pt x="651720" y="848919"/>
                    <a:pt x="660400" y="857250"/>
                    <a:pt x="666750" y="866775"/>
                  </a:cubicBezTo>
                  <a:cubicBezTo>
                    <a:pt x="672470" y="889654"/>
                    <a:pt x="674769" y="917005"/>
                    <a:pt x="695325" y="933450"/>
                  </a:cubicBezTo>
                  <a:cubicBezTo>
                    <a:pt x="703165" y="939722"/>
                    <a:pt x="714375" y="939800"/>
                    <a:pt x="723900" y="942975"/>
                  </a:cubicBezTo>
                  <a:cubicBezTo>
                    <a:pt x="730250" y="952500"/>
                    <a:pt x="738441" y="961028"/>
                    <a:pt x="742950" y="971550"/>
                  </a:cubicBezTo>
                  <a:cubicBezTo>
                    <a:pt x="759345" y="1009805"/>
                    <a:pt x="741634" y="1008334"/>
                    <a:pt x="771525" y="1038225"/>
                  </a:cubicBezTo>
                  <a:cubicBezTo>
                    <a:pt x="789060" y="1055760"/>
                    <a:pt x="809625" y="1069975"/>
                    <a:pt x="828675" y="1085850"/>
                  </a:cubicBezTo>
                  <a:cubicBezTo>
                    <a:pt x="916562" y="1027259"/>
                    <a:pt x="808937" y="1085735"/>
                    <a:pt x="866775" y="1095375"/>
                  </a:cubicBezTo>
                  <a:cubicBezTo>
                    <a:pt x="883640" y="1098186"/>
                    <a:pt x="898525" y="1082675"/>
                    <a:pt x="914400" y="1076325"/>
                  </a:cubicBezTo>
                  <a:cubicBezTo>
                    <a:pt x="936625" y="1079500"/>
                    <a:pt x="959571" y="1079399"/>
                    <a:pt x="981075" y="1085850"/>
                  </a:cubicBezTo>
                  <a:cubicBezTo>
                    <a:pt x="992040" y="1089139"/>
                    <a:pt x="999411" y="1099780"/>
                    <a:pt x="1009650" y="1104900"/>
                  </a:cubicBezTo>
                  <a:cubicBezTo>
                    <a:pt x="1023315" y="1111732"/>
                    <a:pt x="1064118" y="1120898"/>
                    <a:pt x="1076325" y="1123950"/>
                  </a:cubicBezTo>
                  <a:cubicBezTo>
                    <a:pt x="1082675" y="1133475"/>
                    <a:pt x="1085368" y="1146966"/>
                    <a:pt x="1095375" y="1152525"/>
                  </a:cubicBezTo>
                  <a:cubicBezTo>
                    <a:pt x="1115581" y="1163750"/>
                    <a:pt x="1140327" y="1163676"/>
                    <a:pt x="1162050" y="1171575"/>
                  </a:cubicBezTo>
                  <a:cubicBezTo>
                    <a:pt x="1175394" y="1176427"/>
                    <a:pt x="1187450" y="1184275"/>
                    <a:pt x="1200150" y="1190625"/>
                  </a:cubicBezTo>
                  <a:cubicBezTo>
                    <a:pt x="1203325" y="1200150"/>
                    <a:pt x="1202575" y="1212100"/>
                    <a:pt x="1209675" y="1219200"/>
                  </a:cubicBezTo>
                  <a:cubicBezTo>
                    <a:pt x="1222766" y="1232291"/>
                    <a:pt x="1241601" y="1237963"/>
                    <a:pt x="1257300" y="1247775"/>
                  </a:cubicBezTo>
                  <a:cubicBezTo>
                    <a:pt x="1267008" y="1253842"/>
                    <a:pt x="1276350" y="1260475"/>
                    <a:pt x="1285875" y="1266825"/>
                  </a:cubicBezTo>
                  <a:cubicBezTo>
                    <a:pt x="1362075" y="1241425"/>
                    <a:pt x="1266825" y="1266825"/>
                    <a:pt x="1343025" y="1266825"/>
                  </a:cubicBezTo>
                  <a:cubicBezTo>
                    <a:pt x="1365476" y="1266825"/>
                    <a:pt x="1387611" y="1261316"/>
                    <a:pt x="1409700" y="1257300"/>
                  </a:cubicBezTo>
                  <a:cubicBezTo>
                    <a:pt x="1436012" y="1252516"/>
                    <a:pt x="1451892" y="1246411"/>
                    <a:pt x="1476375" y="1238250"/>
                  </a:cubicBezTo>
                  <a:cubicBezTo>
                    <a:pt x="1495460" y="1250973"/>
                    <a:pt x="1517152" y="1270062"/>
                    <a:pt x="1543050" y="1266825"/>
                  </a:cubicBezTo>
                  <a:cubicBezTo>
                    <a:pt x="1557139" y="1265064"/>
                    <a:pt x="1568099" y="1253368"/>
                    <a:pt x="1581150" y="1247775"/>
                  </a:cubicBezTo>
                  <a:cubicBezTo>
                    <a:pt x="1590378" y="1243820"/>
                    <a:pt x="1600745" y="1242740"/>
                    <a:pt x="1609725" y="1238250"/>
                  </a:cubicBezTo>
                  <a:cubicBezTo>
                    <a:pt x="1619964" y="1233130"/>
                    <a:pt x="1627839" y="1223849"/>
                    <a:pt x="1638300" y="1219200"/>
                  </a:cubicBezTo>
                  <a:cubicBezTo>
                    <a:pt x="1656650" y="1211045"/>
                    <a:pt x="1695450" y="1200150"/>
                    <a:pt x="1695450" y="1200150"/>
                  </a:cubicBezTo>
                  <a:cubicBezTo>
                    <a:pt x="1720119" y="1175481"/>
                    <a:pt x="1733550" y="1171851"/>
                    <a:pt x="1733550" y="1133475"/>
                  </a:cubicBezTo>
                  <a:cubicBezTo>
                    <a:pt x="1733550" y="1123435"/>
                    <a:pt x="1727200" y="1114425"/>
                    <a:pt x="1724025" y="1104900"/>
                  </a:cubicBezTo>
                  <a:cubicBezTo>
                    <a:pt x="1748195" y="1032391"/>
                    <a:pt x="1747013" y="1067441"/>
                    <a:pt x="1733550" y="1000125"/>
                  </a:cubicBezTo>
                  <a:cubicBezTo>
                    <a:pt x="1742169" y="974269"/>
                    <a:pt x="1746421" y="951470"/>
                    <a:pt x="1771650" y="933450"/>
                  </a:cubicBezTo>
                  <a:cubicBezTo>
                    <a:pt x="1782302" y="925841"/>
                    <a:pt x="1797050" y="927100"/>
                    <a:pt x="1809750" y="923925"/>
                  </a:cubicBezTo>
                  <a:cubicBezTo>
                    <a:pt x="1794446" y="878012"/>
                    <a:pt x="1797118" y="911090"/>
                    <a:pt x="1819275" y="866775"/>
                  </a:cubicBezTo>
                  <a:cubicBezTo>
                    <a:pt x="1823765" y="857795"/>
                    <a:pt x="1822528" y="846040"/>
                    <a:pt x="1828800" y="838200"/>
                  </a:cubicBezTo>
                  <a:cubicBezTo>
                    <a:pt x="1850955" y="810506"/>
                    <a:pt x="1887083" y="818394"/>
                    <a:pt x="1914525" y="800100"/>
                  </a:cubicBezTo>
                  <a:cubicBezTo>
                    <a:pt x="1924050" y="793750"/>
                    <a:pt x="1932861" y="786170"/>
                    <a:pt x="1943100" y="781050"/>
                  </a:cubicBezTo>
                  <a:cubicBezTo>
                    <a:pt x="1966127" y="769536"/>
                    <a:pt x="1985360" y="771155"/>
                    <a:pt x="2009775" y="762000"/>
                  </a:cubicBezTo>
                  <a:cubicBezTo>
                    <a:pt x="2023070" y="757014"/>
                    <a:pt x="2035175" y="749300"/>
                    <a:pt x="2047875" y="742950"/>
                  </a:cubicBezTo>
                  <a:cubicBezTo>
                    <a:pt x="2073275" y="749300"/>
                    <a:pt x="2098001" y="759630"/>
                    <a:pt x="2124075" y="762000"/>
                  </a:cubicBezTo>
                  <a:cubicBezTo>
                    <a:pt x="2192568" y="768227"/>
                    <a:pt x="2111165" y="724819"/>
                    <a:pt x="2181225" y="771525"/>
                  </a:cubicBezTo>
                  <a:cubicBezTo>
                    <a:pt x="2187575" y="781050"/>
                    <a:pt x="2193621" y="790785"/>
                    <a:pt x="2200275" y="800100"/>
                  </a:cubicBezTo>
                  <a:cubicBezTo>
                    <a:pt x="2209502" y="813018"/>
                    <a:pt x="2220436" y="824738"/>
                    <a:pt x="2228850" y="838200"/>
                  </a:cubicBezTo>
                  <a:cubicBezTo>
                    <a:pt x="2245664" y="865103"/>
                    <a:pt x="2248166" y="877097"/>
                    <a:pt x="2257425" y="904875"/>
                  </a:cubicBezTo>
                  <a:cubicBezTo>
                    <a:pt x="2260600" y="939800"/>
                    <a:pt x="2255155" y="976624"/>
                    <a:pt x="2266950" y="1009650"/>
                  </a:cubicBezTo>
                  <a:cubicBezTo>
                    <a:pt x="2272289" y="1024600"/>
                    <a:pt x="2295823" y="1025307"/>
                    <a:pt x="2305050" y="1038225"/>
                  </a:cubicBezTo>
                  <a:cubicBezTo>
                    <a:pt x="2312659" y="1048877"/>
                    <a:pt x="2311400" y="1063625"/>
                    <a:pt x="2314575" y="1076325"/>
                  </a:cubicBezTo>
                  <a:cubicBezTo>
                    <a:pt x="2309095" y="1092764"/>
                    <a:pt x="2292241" y="1139389"/>
                    <a:pt x="2295525" y="1152525"/>
                  </a:cubicBezTo>
                  <a:cubicBezTo>
                    <a:pt x="2298792" y="1165593"/>
                    <a:pt x="2314575" y="1171575"/>
                    <a:pt x="2324100" y="1181100"/>
                  </a:cubicBezTo>
                  <a:cubicBezTo>
                    <a:pt x="2320925" y="1190625"/>
                    <a:pt x="2318100" y="1200274"/>
                    <a:pt x="2314575" y="1209675"/>
                  </a:cubicBezTo>
                  <a:cubicBezTo>
                    <a:pt x="2308572" y="1225684"/>
                    <a:pt x="2297413" y="1240307"/>
                    <a:pt x="2295525" y="1257300"/>
                  </a:cubicBezTo>
                  <a:cubicBezTo>
                    <a:pt x="2295358" y="1258803"/>
                    <a:pt x="2310211" y="1318520"/>
                    <a:pt x="2314575" y="1323975"/>
                  </a:cubicBezTo>
                  <a:cubicBezTo>
                    <a:pt x="2321726" y="1332914"/>
                    <a:pt x="2333625" y="1336675"/>
                    <a:pt x="2343150" y="1343025"/>
                  </a:cubicBezTo>
                  <a:cubicBezTo>
                    <a:pt x="2346325" y="1352550"/>
                    <a:pt x="2347694" y="1362883"/>
                    <a:pt x="2352675" y="1371600"/>
                  </a:cubicBezTo>
                  <a:cubicBezTo>
                    <a:pt x="2360551" y="1385383"/>
                    <a:pt x="2376889" y="1394436"/>
                    <a:pt x="2381250" y="1409700"/>
                  </a:cubicBezTo>
                  <a:cubicBezTo>
                    <a:pt x="2384008" y="1419354"/>
                    <a:pt x="2374900" y="1428750"/>
                    <a:pt x="2371725" y="1438275"/>
                  </a:cubicBezTo>
                  <a:cubicBezTo>
                    <a:pt x="2381250" y="1441450"/>
                    <a:pt x="2395810" y="1438820"/>
                    <a:pt x="2400300" y="1447800"/>
                  </a:cubicBezTo>
                  <a:cubicBezTo>
                    <a:pt x="2404790" y="1456780"/>
                    <a:pt x="2390775" y="1466335"/>
                    <a:pt x="2390775" y="1476375"/>
                  </a:cubicBezTo>
                  <a:cubicBezTo>
                    <a:pt x="2390775" y="1491263"/>
                    <a:pt x="2405333" y="1527329"/>
                    <a:pt x="2409825" y="1543050"/>
                  </a:cubicBezTo>
                  <a:cubicBezTo>
                    <a:pt x="2413421" y="1555637"/>
                    <a:pt x="2412855" y="1569784"/>
                    <a:pt x="2419350" y="1581150"/>
                  </a:cubicBezTo>
                  <a:cubicBezTo>
                    <a:pt x="2426033" y="1592846"/>
                    <a:pt x="2438400" y="1600200"/>
                    <a:pt x="2447925" y="1609725"/>
                  </a:cubicBezTo>
                  <a:cubicBezTo>
                    <a:pt x="2470595" y="1677735"/>
                    <a:pt x="2455836" y="1650167"/>
                    <a:pt x="2486025" y="1695450"/>
                  </a:cubicBezTo>
                  <a:cubicBezTo>
                    <a:pt x="2482850" y="1720850"/>
                    <a:pt x="2481079" y="1746465"/>
                    <a:pt x="2476500" y="1771650"/>
                  </a:cubicBezTo>
                  <a:cubicBezTo>
                    <a:pt x="2474704" y="1781528"/>
                    <a:pt x="2468026" y="1790240"/>
                    <a:pt x="2466975" y="1800225"/>
                  </a:cubicBezTo>
                  <a:cubicBezTo>
                    <a:pt x="2446672" y="1993100"/>
                    <a:pt x="2475548" y="1898331"/>
                    <a:pt x="2447925" y="1981200"/>
                  </a:cubicBezTo>
                  <a:cubicBezTo>
                    <a:pt x="2444750" y="2003425"/>
                    <a:pt x="2443448" y="2025999"/>
                    <a:pt x="2438400" y="2047875"/>
                  </a:cubicBezTo>
                  <a:cubicBezTo>
                    <a:pt x="2433885" y="2067441"/>
                    <a:pt x="2419350" y="2105025"/>
                    <a:pt x="2419350" y="2105025"/>
                  </a:cubicBezTo>
                  <a:cubicBezTo>
                    <a:pt x="2422525" y="2114550"/>
                    <a:pt x="2429984" y="2123621"/>
                    <a:pt x="2428875" y="2133600"/>
                  </a:cubicBezTo>
                  <a:cubicBezTo>
                    <a:pt x="2426657" y="2153558"/>
                    <a:pt x="2413417" y="2170993"/>
                    <a:pt x="2409825" y="2190750"/>
                  </a:cubicBezTo>
                  <a:lnTo>
                    <a:pt x="2390775" y="2295525"/>
                  </a:lnTo>
                  <a:cubicBezTo>
                    <a:pt x="2393950" y="2311400"/>
                    <a:pt x="2396373" y="2327444"/>
                    <a:pt x="2400300" y="2343150"/>
                  </a:cubicBezTo>
                  <a:cubicBezTo>
                    <a:pt x="2402735" y="2352890"/>
                    <a:pt x="2408174" y="2361821"/>
                    <a:pt x="2409825" y="2371725"/>
                  </a:cubicBezTo>
                  <a:cubicBezTo>
                    <a:pt x="2414552" y="2400085"/>
                    <a:pt x="2414623" y="2429090"/>
                    <a:pt x="2419350" y="2457450"/>
                  </a:cubicBezTo>
                  <a:cubicBezTo>
                    <a:pt x="2421001" y="2467354"/>
                    <a:pt x="2425146" y="2476703"/>
                    <a:pt x="2428875" y="2486025"/>
                  </a:cubicBezTo>
                  <a:cubicBezTo>
                    <a:pt x="2437855" y="2508476"/>
                    <a:pt x="2448470" y="2530249"/>
                    <a:pt x="2457450" y="2552700"/>
                  </a:cubicBezTo>
                  <a:cubicBezTo>
                    <a:pt x="2485963" y="2623983"/>
                    <a:pt x="2442643" y="2527330"/>
                    <a:pt x="2476500" y="2628900"/>
                  </a:cubicBezTo>
                  <a:cubicBezTo>
                    <a:pt x="2480990" y="2642370"/>
                    <a:pt x="2485510" y="2656960"/>
                    <a:pt x="2495550" y="2667000"/>
                  </a:cubicBezTo>
                  <a:cubicBezTo>
                    <a:pt x="2505590" y="2677040"/>
                    <a:pt x="2520950" y="2679700"/>
                    <a:pt x="2533650" y="2686050"/>
                  </a:cubicBezTo>
                  <a:cubicBezTo>
                    <a:pt x="2540000" y="2695575"/>
                    <a:pt x="2544605" y="2706530"/>
                    <a:pt x="2552700" y="2714625"/>
                  </a:cubicBezTo>
                  <a:cubicBezTo>
                    <a:pt x="2571164" y="2733089"/>
                    <a:pt x="2586609" y="2735453"/>
                    <a:pt x="2609850" y="2743200"/>
                  </a:cubicBezTo>
                  <a:cubicBezTo>
                    <a:pt x="2686113" y="2721411"/>
                    <a:pt x="2658047" y="2718420"/>
                    <a:pt x="2724150" y="2733675"/>
                  </a:cubicBezTo>
                  <a:cubicBezTo>
                    <a:pt x="2749661" y="2739562"/>
                    <a:pt x="2800350" y="2752725"/>
                    <a:pt x="2800350" y="2752725"/>
                  </a:cubicBezTo>
                  <a:cubicBezTo>
                    <a:pt x="2806700" y="2762250"/>
                    <a:pt x="2809161" y="2776180"/>
                    <a:pt x="2819400" y="2781300"/>
                  </a:cubicBezTo>
                  <a:cubicBezTo>
                    <a:pt x="2876435" y="2809817"/>
                    <a:pt x="2894024" y="2764614"/>
                    <a:pt x="2857500" y="2819400"/>
                  </a:cubicBezTo>
                  <a:cubicBezTo>
                    <a:pt x="2860675" y="2828925"/>
                    <a:pt x="2856985" y="2847975"/>
                    <a:pt x="2867025" y="2847975"/>
                  </a:cubicBezTo>
                  <a:cubicBezTo>
                    <a:pt x="2877065" y="2847975"/>
                    <a:pt x="2866810" y="2821835"/>
                    <a:pt x="2876550" y="2819400"/>
                  </a:cubicBezTo>
                  <a:cubicBezTo>
                    <a:pt x="2887656" y="2816624"/>
                    <a:pt x="2895186" y="2832770"/>
                    <a:pt x="2905125" y="2838450"/>
                  </a:cubicBezTo>
                  <a:cubicBezTo>
                    <a:pt x="2947594" y="2862718"/>
                    <a:pt x="2940831" y="2857021"/>
                    <a:pt x="2990850" y="2867025"/>
                  </a:cubicBezTo>
                  <a:cubicBezTo>
                    <a:pt x="3000375" y="2873375"/>
                    <a:pt x="3008903" y="2881566"/>
                    <a:pt x="3019425" y="2886075"/>
                  </a:cubicBezTo>
                  <a:cubicBezTo>
                    <a:pt x="3031457" y="2891232"/>
                    <a:pt x="3044938" y="2892004"/>
                    <a:pt x="3057525" y="2895600"/>
                  </a:cubicBezTo>
                  <a:cubicBezTo>
                    <a:pt x="3067179" y="2898358"/>
                    <a:pt x="3076575" y="2901950"/>
                    <a:pt x="3086100" y="2905125"/>
                  </a:cubicBezTo>
                  <a:cubicBezTo>
                    <a:pt x="3089275" y="2914650"/>
                    <a:pt x="3091135" y="2924720"/>
                    <a:pt x="3095625" y="2933700"/>
                  </a:cubicBezTo>
                  <a:cubicBezTo>
                    <a:pt x="3100745" y="2943939"/>
                    <a:pt x="3114675" y="2950827"/>
                    <a:pt x="3114675" y="2962275"/>
                  </a:cubicBezTo>
                  <a:cubicBezTo>
                    <a:pt x="3114675" y="2973723"/>
                    <a:pt x="3101975" y="2981325"/>
                    <a:pt x="3095625" y="2990850"/>
                  </a:cubicBezTo>
                  <a:cubicBezTo>
                    <a:pt x="3098800" y="3009900"/>
                    <a:pt x="3105150" y="3028687"/>
                    <a:pt x="3105150" y="3048000"/>
                  </a:cubicBezTo>
                  <a:cubicBezTo>
                    <a:pt x="3105150" y="3067879"/>
                    <a:pt x="3091508" y="3137962"/>
                    <a:pt x="3086100" y="3162300"/>
                  </a:cubicBezTo>
                  <a:cubicBezTo>
                    <a:pt x="3083260" y="3175079"/>
                    <a:pt x="3083070" y="3189034"/>
                    <a:pt x="3076575" y="3200400"/>
                  </a:cubicBezTo>
                  <a:cubicBezTo>
                    <a:pt x="3069892" y="3212096"/>
                    <a:pt x="3057525" y="3219450"/>
                    <a:pt x="3048000" y="3228975"/>
                  </a:cubicBezTo>
                  <a:cubicBezTo>
                    <a:pt x="3044825" y="3238500"/>
                    <a:pt x="3044747" y="3249710"/>
                    <a:pt x="3038475" y="3257550"/>
                  </a:cubicBezTo>
                  <a:cubicBezTo>
                    <a:pt x="3031324" y="3266489"/>
                    <a:pt x="3015967" y="3266892"/>
                    <a:pt x="3009900" y="3276600"/>
                  </a:cubicBezTo>
                  <a:cubicBezTo>
                    <a:pt x="2963111" y="3351463"/>
                    <a:pt x="3022182" y="3323306"/>
                    <a:pt x="2962275" y="3343275"/>
                  </a:cubicBezTo>
                  <a:cubicBezTo>
                    <a:pt x="2968625" y="3352800"/>
                    <a:pt x="2976816" y="3361328"/>
                    <a:pt x="2981325" y="3371850"/>
                  </a:cubicBezTo>
                  <a:cubicBezTo>
                    <a:pt x="2999636" y="3414576"/>
                    <a:pt x="2981839" y="3401454"/>
                    <a:pt x="3000375" y="3438525"/>
                  </a:cubicBezTo>
                  <a:cubicBezTo>
                    <a:pt x="3005495" y="3448764"/>
                    <a:pt x="3009186" y="3461980"/>
                    <a:pt x="3019425" y="3467100"/>
                  </a:cubicBezTo>
                  <a:cubicBezTo>
                    <a:pt x="3042843" y="3478809"/>
                    <a:pt x="3095625" y="3486150"/>
                    <a:pt x="3095625" y="3486150"/>
                  </a:cubicBezTo>
                  <a:cubicBezTo>
                    <a:pt x="3098800" y="3505200"/>
                    <a:pt x="3099043" y="3524978"/>
                    <a:pt x="3105150" y="3543300"/>
                  </a:cubicBezTo>
                  <a:cubicBezTo>
                    <a:pt x="3108770" y="3554160"/>
                    <a:pt x="3120180" y="3561156"/>
                    <a:pt x="3124200" y="3571875"/>
                  </a:cubicBezTo>
                  <a:cubicBezTo>
                    <a:pt x="3129884" y="3587034"/>
                    <a:pt x="3124745" y="3606030"/>
                    <a:pt x="3133725" y="3619500"/>
                  </a:cubicBezTo>
                  <a:cubicBezTo>
                    <a:pt x="3139294" y="3627854"/>
                    <a:pt x="3152775" y="3625850"/>
                    <a:pt x="3162300" y="3629025"/>
                  </a:cubicBezTo>
                  <a:cubicBezTo>
                    <a:pt x="3168650" y="3638550"/>
                    <a:pt x="3173255" y="3649505"/>
                    <a:pt x="3181350" y="3657600"/>
                  </a:cubicBezTo>
                  <a:cubicBezTo>
                    <a:pt x="3189445" y="3665695"/>
                    <a:pt x="3206305" y="3665790"/>
                    <a:pt x="3209925" y="3676650"/>
                  </a:cubicBezTo>
                  <a:cubicBezTo>
                    <a:pt x="3211918" y="3682630"/>
                    <a:pt x="3193838" y="3734436"/>
                    <a:pt x="3190875" y="3743325"/>
                  </a:cubicBezTo>
                  <a:cubicBezTo>
                    <a:pt x="3192145" y="3748406"/>
                    <a:pt x="3204459" y="3801801"/>
                    <a:pt x="3209925" y="3810000"/>
                  </a:cubicBezTo>
                  <a:cubicBezTo>
                    <a:pt x="3217397" y="3821208"/>
                    <a:pt x="3228975" y="3829050"/>
                    <a:pt x="3238500" y="3838575"/>
                  </a:cubicBezTo>
                  <a:cubicBezTo>
                    <a:pt x="3228975" y="3841750"/>
                    <a:pt x="3215761" y="3839930"/>
                    <a:pt x="3209925" y="3848100"/>
                  </a:cubicBezTo>
                  <a:cubicBezTo>
                    <a:pt x="3198253" y="3864440"/>
                    <a:pt x="3190875" y="3905250"/>
                    <a:pt x="3190875" y="3905250"/>
                  </a:cubicBezTo>
                  <a:cubicBezTo>
                    <a:pt x="3187700" y="3937000"/>
                    <a:pt x="3187230" y="3969138"/>
                    <a:pt x="3181350" y="4000500"/>
                  </a:cubicBezTo>
                  <a:cubicBezTo>
                    <a:pt x="3177649" y="4020237"/>
                    <a:pt x="3181350" y="4051300"/>
                    <a:pt x="3162300" y="4057650"/>
                  </a:cubicBezTo>
                  <a:cubicBezTo>
                    <a:pt x="3122865" y="4070795"/>
                    <a:pt x="3142079" y="4061606"/>
                    <a:pt x="3105150" y="4086225"/>
                  </a:cubicBezTo>
                  <a:cubicBezTo>
                    <a:pt x="3098800" y="4095750"/>
                    <a:pt x="3095808" y="4108733"/>
                    <a:pt x="3086100" y="4114800"/>
                  </a:cubicBezTo>
                  <a:cubicBezTo>
                    <a:pt x="3069072" y="4125443"/>
                    <a:pt x="3028950" y="4133850"/>
                    <a:pt x="3028950" y="4133850"/>
                  </a:cubicBezTo>
                  <a:cubicBezTo>
                    <a:pt x="3022600" y="4143375"/>
                    <a:pt x="3011164" y="4151047"/>
                    <a:pt x="3009900" y="4162425"/>
                  </a:cubicBezTo>
                  <a:cubicBezTo>
                    <a:pt x="3008508" y="4174950"/>
                    <a:pt x="3023599" y="4239840"/>
                    <a:pt x="3028950" y="4257675"/>
                  </a:cubicBezTo>
                  <a:cubicBezTo>
                    <a:pt x="3034720" y="4276909"/>
                    <a:pt x="3048000" y="4314825"/>
                    <a:pt x="3048000" y="4314825"/>
                  </a:cubicBezTo>
                  <a:cubicBezTo>
                    <a:pt x="3044825" y="4378325"/>
                    <a:pt x="3045763" y="4442165"/>
                    <a:pt x="3038475" y="4505325"/>
                  </a:cubicBezTo>
                  <a:lnTo>
                    <a:pt x="3009900" y="4591050"/>
                  </a:lnTo>
                  <a:lnTo>
                    <a:pt x="3000375" y="4619625"/>
                  </a:lnTo>
                  <a:lnTo>
                    <a:pt x="2990850" y="4648200"/>
                  </a:lnTo>
                  <a:cubicBezTo>
                    <a:pt x="2987675" y="4683125"/>
                    <a:pt x="2981325" y="4717906"/>
                    <a:pt x="2981325" y="4752975"/>
                  </a:cubicBezTo>
                  <a:cubicBezTo>
                    <a:pt x="2981325" y="4763015"/>
                    <a:pt x="2990850" y="4771510"/>
                    <a:pt x="2990850" y="4781550"/>
                  </a:cubicBezTo>
                  <a:cubicBezTo>
                    <a:pt x="2990850" y="4797739"/>
                    <a:pt x="2984500" y="4813300"/>
                    <a:pt x="2981325" y="4829175"/>
                  </a:cubicBezTo>
                  <a:cubicBezTo>
                    <a:pt x="3010742" y="4873301"/>
                    <a:pt x="2996168" y="4843582"/>
                    <a:pt x="3009900" y="4905375"/>
                  </a:cubicBezTo>
                  <a:cubicBezTo>
                    <a:pt x="3012740" y="4918154"/>
                    <a:pt x="3011247" y="4933253"/>
                    <a:pt x="3019425" y="4943475"/>
                  </a:cubicBezTo>
                  <a:cubicBezTo>
                    <a:pt x="3025697" y="4951315"/>
                    <a:pt x="3038772" y="4949045"/>
                    <a:pt x="3048000" y="4953000"/>
                  </a:cubicBezTo>
                  <a:cubicBezTo>
                    <a:pt x="3061051" y="4958593"/>
                    <a:pt x="3073400" y="4965700"/>
                    <a:pt x="3086100" y="4972050"/>
                  </a:cubicBezTo>
                  <a:cubicBezTo>
                    <a:pt x="3098222" y="4963969"/>
                    <a:pt x="3125572" y="4942115"/>
                    <a:pt x="3143250" y="4943475"/>
                  </a:cubicBezTo>
                  <a:cubicBezTo>
                    <a:pt x="3175533" y="4945958"/>
                    <a:pt x="3206562" y="4957202"/>
                    <a:pt x="3238500" y="4962525"/>
                  </a:cubicBezTo>
                  <a:lnTo>
                    <a:pt x="3295650" y="4972050"/>
                  </a:lnTo>
                  <a:cubicBezTo>
                    <a:pt x="3305175" y="4968875"/>
                    <a:pt x="3314185" y="4962525"/>
                    <a:pt x="3324225" y="4962525"/>
                  </a:cubicBezTo>
                  <a:cubicBezTo>
                    <a:pt x="3337316" y="4962525"/>
                    <a:pt x="3349386" y="4970059"/>
                    <a:pt x="3362325" y="4972050"/>
                  </a:cubicBezTo>
                  <a:cubicBezTo>
                    <a:pt x="3390742" y="4976422"/>
                    <a:pt x="3419475" y="4978400"/>
                    <a:pt x="3448050" y="4981575"/>
                  </a:cubicBezTo>
                  <a:cubicBezTo>
                    <a:pt x="3457575" y="4997450"/>
                    <a:pt x="3466686" y="5013581"/>
                    <a:pt x="3476625" y="5029200"/>
                  </a:cubicBezTo>
                  <a:cubicBezTo>
                    <a:pt x="3488917" y="5048516"/>
                    <a:pt x="3514725" y="5086350"/>
                    <a:pt x="3514725" y="5086350"/>
                  </a:cubicBezTo>
                  <a:cubicBezTo>
                    <a:pt x="3511550" y="5095875"/>
                    <a:pt x="3501471" y="5105603"/>
                    <a:pt x="3505200" y="5114925"/>
                  </a:cubicBezTo>
                  <a:cubicBezTo>
                    <a:pt x="3509452" y="5125554"/>
                    <a:pt x="3525680" y="5125880"/>
                    <a:pt x="3533775" y="5133975"/>
                  </a:cubicBezTo>
                  <a:cubicBezTo>
                    <a:pt x="3545000" y="5145200"/>
                    <a:pt x="3552825" y="5159375"/>
                    <a:pt x="3562350" y="5172075"/>
                  </a:cubicBezTo>
                  <a:cubicBezTo>
                    <a:pt x="3571875" y="5168900"/>
                    <a:pt x="3581603" y="5158821"/>
                    <a:pt x="3590925" y="5162550"/>
                  </a:cubicBezTo>
                  <a:cubicBezTo>
                    <a:pt x="3615415" y="5172346"/>
                    <a:pt x="3606468" y="5204062"/>
                    <a:pt x="3619500" y="5219700"/>
                  </a:cubicBezTo>
                  <a:cubicBezTo>
                    <a:pt x="3662917" y="5271801"/>
                    <a:pt x="3667541" y="5220949"/>
                    <a:pt x="3695700" y="5305425"/>
                  </a:cubicBezTo>
                  <a:cubicBezTo>
                    <a:pt x="3715754" y="5365587"/>
                    <a:pt x="3694670" y="5362575"/>
                    <a:pt x="3724275" y="5362575"/>
                  </a:cubicBezTo>
                </a:path>
              </a:pathLst>
            </a:custGeom>
            <a:noFill/>
            <a:ln w="571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12" name="TextBox 11"/>
            <p:cNvSpPr txBox="1"/>
            <p:nvPr/>
          </p:nvSpPr>
          <p:spPr>
            <a:xfrm rot="4284162">
              <a:off x="4607912" y="3347885"/>
              <a:ext cx="3887242" cy="438747"/>
            </a:xfrm>
            <a:prstGeom prst="rect">
              <a:avLst/>
            </a:prstGeom>
            <a:noFill/>
            <a:ln w="28575">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ahoma"/>
                  <a:ea typeface="+mn-ea"/>
                  <a:cs typeface="+mn-cs"/>
                </a:rPr>
                <a:t>North Branch Clinton River</a:t>
              </a:r>
            </a:p>
          </p:txBody>
        </p:sp>
      </p:grpSp>
      <p:pic>
        <p:nvPicPr>
          <p:cNvPr id="102402" name="Picture 2"/>
          <p:cNvPicPr>
            <a:picLocks noChangeAspect="1" noChangeArrowheads="1"/>
          </p:cNvPicPr>
          <p:nvPr/>
        </p:nvPicPr>
        <p:blipFill>
          <a:blip r:embed="rId3" cstate="print"/>
          <a:srcRect l="29167" t="11111" r="4167" b="8333"/>
          <a:stretch>
            <a:fillRect/>
          </a:stretch>
        </p:blipFill>
        <p:spPr bwMode="auto">
          <a:xfrm>
            <a:off x="0" y="990600"/>
            <a:ext cx="4540469" cy="4191000"/>
          </a:xfrm>
          <a:prstGeom prst="rect">
            <a:avLst/>
          </a:prstGeom>
          <a:solidFill>
            <a:srgbClr val="FFFFFF">
              <a:shade val="85000"/>
            </a:srgbClr>
          </a:solidFill>
          <a:ln w="28575"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7" name="Group 2"/>
          <p:cNvGraphicFramePr>
            <a:graphicFrameLocks noGrp="1"/>
          </p:cNvGraphicFramePr>
          <p:nvPr>
            <p:ph sz="quarter" idx="1"/>
          </p:nvPr>
        </p:nvGraphicFramePr>
        <p:xfrm>
          <a:off x="2743200" y="3733800"/>
          <a:ext cx="3733800" cy="2956560"/>
        </p:xfrm>
        <a:graphic>
          <a:graphicData uri="http://schemas.openxmlformats.org/drawingml/2006/table">
            <a:tbl>
              <a:tblPr/>
              <a:tblGrid>
                <a:gridCol w="3733800">
                  <a:extLst>
                    <a:ext uri="{9D8B030D-6E8A-4147-A177-3AD203B41FA5}">
                      <a16:colId xmlns:a16="http://schemas.microsoft.com/office/drawing/2014/main" val="20000"/>
                    </a:ext>
                  </a:extLst>
                </a:gridCol>
              </a:tblGrid>
              <a:tr h="310243">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800" b="1" i="0" u="none" strike="noStrike" cap="none" normalizeH="0" baseline="0" dirty="0">
                          <a:ln>
                            <a:noFill/>
                          </a:ln>
                          <a:solidFill>
                            <a:srgbClr val="FF3300"/>
                          </a:solidFill>
                          <a:effectLst/>
                          <a:latin typeface="+mn-lt"/>
                          <a:cs typeface="Arial" charset="0"/>
                        </a:rPr>
                        <a:t>ADJACENT LAND USES</a:t>
                      </a:r>
                      <a:endParaRPr kumimoji="0" lang="en-US" sz="1800" b="1" i="0" u="none" strike="noStrike" cap="none" normalizeH="0" baseline="0" dirty="0">
                        <a:ln>
                          <a:noFill/>
                        </a:ln>
                        <a:solidFill>
                          <a:srgbClr val="FF3300"/>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Wetlands</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a:noFill/>
                    </a:lnB>
                    <a:lnTlToBr>
                      <a:noFill/>
                    </a:lnTlToBr>
                    <a:lnBlToTr>
                      <a:noFill/>
                    </a:lnBlToTr>
                    <a:solidFill>
                      <a:schemeClr val="accent1"/>
                    </a:solidFill>
                  </a:tcPr>
                </a:tc>
                <a:extLst>
                  <a:ext uri="{0D108BD9-81ED-4DB2-BD59-A6C34878D82A}">
                    <a16:rowId xmlns:a16="http://schemas.microsoft.com/office/drawing/2014/main" val="10001"/>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Shrub or Old Field</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accent1"/>
                    </a:solidFill>
                  </a:tcPr>
                </a:tc>
                <a:extLst>
                  <a:ext uri="{0D108BD9-81ED-4DB2-BD59-A6C34878D82A}">
                    <a16:rowId xmlns:a16="http://schemas.microsoft.com/office/drawing/2014/main" val="10002"/>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Forest</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accent1"/>
                    </a:solidFill>
                  </a:tcPr>
                </a:tc>
                <a:extLst>
                  <a:ext uri="{0D108BD9-81ED-4DB2-BD59-A6C34878D82A}">
                    <a16:rowId xmlns:a16="http://schemas.microsoft.com/office/drawing/2014/main" val="10003"/>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Pasture</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accent1"/>
                    </a:solidFill>
                  </a:tcPr>
                </a:tc>
                <a:extLst>
                  <a:ext uri="{0D108BD9-81ED-4DB2-BD59-A6C34878D82A}">
                    <a16:rowId xmlns:a16="http://schemas.microsoft.com/office/drawing/2014/main" val="10004"/>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Crop Land</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accent1"/>
                    </a:solidFill>
                  </a:tcPr>
                </a:tc>
                <a:extLst>
                  <a:ext uri="{0D108BD9-81ED-4DB2-BD59-A6C34878D82A}">
                    <a16:rowId xmlns:a16="http://schemas.microsoft.com/office/drawing/2014/main" val="10005"/>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Animal Feeding Operation</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accent1"/>
                    </a:solidFill>
                  </a:tcPr>
                </a:tc>
                <a:extLst>
                  <a:ext uri="{0D108BD9-81ED-4DB2-BD59-A6C34878D82A}">
                    <a16:rowId xmlns:a16="http://schemas.microsoft.com/office/drawing/2014/main" val="10006"/>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Maintained Lawn</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accent1"/>
                    </a:solidFill>
                  </a:tcPr>
                </a:tc>
                <a:extLst>
                  <a:ext uri="{0D108BD9-81ED-4DB2-BD59-A6C34878D82A}">
                    <a16:rowId xmlns:a16="http://schemas.microsoft.com/office/drawing/2014/main" val="10007"/>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Impervious Surfaces</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accent1"/>
                    </a:solidFill>
                  </a:tcPr>
                </a:tc>
                <a:extLst>
                  <a:ext uri="{0D108BD9-81ED-4DB2-BD59-A6C34878D82A}">
                    <a16:rowId xmlns:a16="http://schemas.microsoft.com/office/drawing/2014/main" val="10008"/>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Disturbed Ground</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a:noFill/>
                    </a:lnB>
                    <a:lnTlToBr>
                      <a:noFill/>
                    </a:lnTlToBr>
                    <a:lnBlToTr>
                      <a:noFill/>
                    </a:lnBlToTr>
                    <a:solidFill>
                      <a:schemeClr val="accent1"/>
                    </a:solidFill>
                  </a:tcPr>
                </a:tc>
                <a:extLst>
                  <a:ext uri="{0D108BD9-81ED-4DB2-BD59-A6C34878D82A}">
                    <a16:rowId xmlns:a16="http://schemas.microsoft.com/office/drawing/2014/main" val="10009"/>
                  </a:ext>
                </a:extLst>
              </a:tr>
              <a:tr h="258536">
                <a:tc>
                  <a:txBody>
                    <a:bodyPr/>
                    <a:lstStyle/>
                    <a:p>
                      <a:pPr marL="342900" marR="0" lvl="0" indent="-342900" algn="ctr" defTabSz="914400" rtl="0" eaLnBrk="1" fontAlgn="b" latinLnBrk="0" hangingPunct="1">
                        <a:lnSpc>
                          <a:spcPct val="100000"/>
                        </a:lnSpc>
                        <a:spcBef>
                          <a:spcPct val="0"/>
                        </a:spcBef>
                        <a:spcAft>
                          <a:spcPct val="0"/>
                        </a:spcAft>
                        <a:buClr>
                          <a:schemeClr val="folHlink"/>
                        </a:buClr>
                        <a:buSzPct val="90000"/>
                        <a:buFont typeface="Wingdings" pitchFamily="2" charset="2"/>
                        <a:buNone/>
                        <a:tabLst/>
                      </a:pPr>
                      <a:r>
                        <a:rPr kumimoji="0" lang="en-US" sz="1100" b="1" i="0" u="none" strike="noStrike" cap="none" normalizeH="0" baseline="0" dirty="0">
                          <a:ln>
                            <a:noFill/>
                          </a:ln>
                          <a:solidFill>
                            <a:schemeClr val="tx1"/>
                          </a:solidFill>
                          <a:effectLst/>
                          <a:latin typeface="+mn-lt"/>
                          <a:cs typeface="Arial" charset="0"/>
                        </a:rPr>
                        <a:t>No Vegetation</a:t>
                      </a:r>
                      <a:endParaRPr kumimoji="0" lang="en-US" sz="1100" b="1" i="0" u="none" strike="noStrike" cap="none" normalizeH="0" baseline="0" dirty="0">
                        <a:ln>
                          <a:noFill/>
                        </a:ln>
                        <a:solidFill>
                          <a:schemeClr val="tx1"/>
                        </a:solidFill>
                        <a:effectLst/>
                        <a:latin typeface="+mn-lt"/>
                      </a:endParaRPr>
                    </a:p>
                  </a:txBody>
                  <a:tcPr anchor="b"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0"/>
                  </a:ext>
                </a:extLst>
              </a:tr>
            </a:tbl>
          </a:graphicData>
        </a:graphic>
      </p:graphicFrame>
      <p:grpSp>
        <p:nvGrpSpPr>
          <p:cNvPr id="26" name="Group 25"/>
          <p:cNvGrpSpPr/>
          <p:nvPr/>
        </p:nvGrpSpPr>
        <p:grpSpPr>
          <a:xfrm>
            <a:off x="1103266" y="1490672"/>
            <a:ext cx="3394051" cy="3690928"/>
            <a:chOff x="1103266" y="1490672"/>
            <a:chExt cx="3394051" cy="3690928"/>
          </a:xfrm>
        </p:grpSpPr>
        <p:sp>
          <p:nvSpPr>
            <p:cNvPr id="21" name="Freeform 20"/>
            <p:cNvSpPr/>
            <p:nvPr/>
          </p:nvSpPr>
          <p:spPr bwMode="auto">
            <a:xfrm rot="21364852">
              <a:off x="3361799" y="1490672"/>
              <a:ext cx="1135518" cy="302150"/>
            </a:xfrm>
            <a:custGeom>
              <a:avLst/>
              <a:gdLst>
                <a:gd name="connsiteX0" fmla="*/ 0 w 1200193"/>
                <a:gd name="connsiteY0" fmla="*/ 302150 h 302150"/>
                <a:gd name="connsiteX1" fmla="*/ 7951 w 1200193"/>
                <a:gd name="connsiteY1" fmla="*/ 278296 h 302150"/>
                <a:gd name="connsiteX2" fmla="*/ 31805 w 1200193"/>
                <a:gd name="connsiteY2" fmla="*/ 262393 h 302150"/>
                <a:gd name="connsiteX3" fmla="*/ 127221 w 1200193"/>
                <a:gd name="connsiteY3" fmla="*/ 246490 h 302150"/>
                <a:gd name="connsiteX4" fmla="*/ 190831 w 1200193"/>
                <a:gd name="connsiteY4" fmla="*/ 238539 h 302150"/>
                <a:gd name="connsiteX5" fmla="*/ 294198 w 1200193"/>
                <a:gd name="connsiteY5" fmla="*/ 246490 h 302150"/>
                <a:gd name="connsiteX6" fmla="*/ 333955 w 1200193"/>
                <a:gd name="connsiteY6" fmla="*/ 238539 h 302150"/>
                <a:gd name="connsiteX7" fmla="*/ 453224 w 1200193"/>
                <a:gd name="connsiteY7" fmla="*/ 246490 h 302150"/>
                <a:gd name="connsiteX8" fmla="*/ 524786 w 1200193"/>
                <a:gd name="connsiteY8" fmla="*/ 206734 h 302150"/>
                <a:gd name="connsiteX9" fmla="*/ 572494 w 1200193"/>
                <a:gd name="connsiteY9" fmla="*/ 198783 h 302150"/>
                <a:gd name="connsiteX10" fmla="*/ 636104 w 1200193"/>
                <a:gd name="connsiteY10" fmla="*/ 182880 h 302150"/>
                <a:gd name="connsiteX11" fmla="*/ 683812 w 1200193"/>
                <a:gd name="connsiteY11" fmla="*/ 190831 h 302150"/>
                <a:gd name="connsiteX12" fmla="*/ 723569 w 1200193"/>
                <a:gd name="connsiteY12" fmla="*/ 182880 h 302150"/>
                <a:gd name="connsiteX13" fmla="*/ 787179 w 1200193"/>
                <a:gd name="connsiteY13" fmla="*/ 159026 h 302150"/>
                <a:gd name="connsiteX14" fmla="*/ 866692 w 1200193"/>
                <a:gd name="connsiteY14" fmla="*/ 135172 h 302150"/>
                <a:gd name="connsiteX15" fmla="*/ 914400 w 1200193"/>
                <a:gd name="connsiteY15" fmla="*/ 111318 h 302150"/>
                <a:gd name="connsiteX16" fmla="*/ 946205 w 1200193"/>
                <a:gd name="connsiteY16" fmla="*/ 95416 h 302150"/>
                <a:gd name="connsiteX17" fmla="*/ 1001864 w 1200193"/>
                <a:gd name="connsiteY17" fmla="*/ 87464 h 302150"/>
                <a:gd name="connsiteX18" fmla="*/ 1017767 w 1200193"/>
                <a:gd name="connsiteY18" fmla="*/ 63610 h 302150"/>
                <a:gd name="connsiteX19" fmla="*/ 1065475 w 1200193"/>
                <a:gd name="connsiteY19" fmla="*/ 39757 h 302150"/>
                <a:gd name="connsiteX20" fmla="*/ 1113183 w 1200193"/>
                <a:gd name="connsiteY20" fmla="*/ 39757 h 302150"/>
                <a:gd name="connsiteX21" fmla="*/ 1137037 w 1200193"/>
                <a:gd name="connsiteY21" fmla="*/ 47708 h 302150"/>
                <a:gd name="connsiteX22" fmla="*/ 1152939 w 1200193"/>
                <a:gd name="connsiteY22" fmla="*/ 23854 h 302150"/>
                <a:gd name="connsiteX23" fmla="*/ 1192696 w 1200193"/>
                <a:gd name="connsiteY23" fmla="*/ 31805 h 302150"/>
                <a:gd name="connsiteX24" fmla="*/ 1184744 w 1200193"/>
                <a:gd name="connsiteY24" fmla="*/ 7951 h 302150"/>
                <a:gd name="connsiteX25" fmla="*/ 1184744 w 1200193"/>
                <a:gd name="connsiteY25" fmla="*/ 0 h 3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00193" h="302150">
                  <a:moveTo>
                    <a:pt x="0" y="302150"/>
                  </a:moveTo>
                  <a:cubicBezTo>
                    <a:pt x="2650" y="294199"/>
                    <a:pt x="2715" y="284841"/>
                    <a:pt x="7951" y="278296"/>
                  </a:cubicBezTo>
                  <a:cubicBezTo>
                    <a:pt x="13921" y="270834"/>
                    <a:pt x="23258" y="266667"/>
                    <a:pt x="31805" y="262393"/>
                  </a:cubicBezTo>
                  <a:cubicBezTo>
                    <a:pt x="58580" y="249006"/>
                    <a:pt x="104166" y="249202"/>
                    <a:pt x="127221" y="246490"/>
                  </a:cubicBezTo>
                  <a:lnTo>
                    <a:pt x="190831" y="238539"/>
                  </a:lnTo>
                  <a:cubicBezTo>
                    <a:pt x="225287" y="241189"/>
                    <a:pt x="259641" y="246490"/>
                    <a:pt x="294198" y="246490"/>
                  </a:cubicBezTo>
                  <a:cubicBezTo>
                    <a:pt x="307713" y="246490"/>
                    <a:pt x="320440" y="238539"/>
                    <a:pt x="333955" y="238539"/>
                  </a:cubicBezTo>
                  <a:cubicBezTo>
                    <a:pt x="373800" y="238539"/>
                    <a:pt x="413468" y="243840"/>
                    <a:pt x="453224" y="246490"/>
                  </a:cubicBezTo>
                  <a:cubicBezTo>
                    <a:pt x="595580" y="222765"/>
                    <a:pt x="424204" y="262612"/>
                    <a:pt x="524786" y="206734"/>
                  </a:cubicBezTo>
                  <a:cubicBezTo>
                    <a:pt x="538879" y="198905"/>
                    <a:pt x="556730" y="202161"/>
                    <a:pt x="572494" y="198783"/>
                  </a:cubicBezTo>
                  <a:cubicBezTo>
                    <a:pt x="593865" y="194204"/>
                    <a:pt x="614901" y="188181"/>
                    <a:pt x="636104" y="182880"/>
                  </a:cubicBezTo>
                  <a:cubicBezTo>
                    <a:pt x="652007" y="185530"/>
                    <a:pt x="667690" y="190831"/>
                    <a:pt x="683812" y="190831"/>
                  </a:cubicBezTo>
                  <a:cubicBezTo>
                    <a:pt x="697327" y="190831"/>
                    <a:pt x="710458" y="186158"/>
                    <a:pt x="723569" y="182880"/>
                  </a:cubicBezTo>
                  <a:cubicBezTo>
                    <a:pt x="741623" y="178367"/>
                    <a:pt x="772577" y="164502"/>
                    <a:pt x="787179" y="159026"/>
                  </a:cubicBezTo>
                  <a:cubicBezTo>
                    <a:pt x="809655" y="150598"/>
                    <a:pt x="848289" y="140430"/>
                    <a:pt x="866692" y="135172"/>
                  </a:cubicBezTo>
                  <a:cubicBezTo>
                    <a:pt x="912531" y="104614"/>
                    <a:pt x="868314" y="131069"/>
                    <a:pt x="914400" y="111318"/>
                  </a:cubicBezTo>
                  <a:cubicBezTo>
                    <a:pt x="925295" y="106649"/>
                    <a:pt x="934770" y="98535"/>
                    <a:pt x="946205" y="95416"/>
                  </a:cubicBezTo>
                  <a:cubicBezTo>
                    <a:pt x="964286" y="90485"/>
                    <a:pt x="983311" y="90115"/>
                    <a:pt x="1001864" y="87464"/>
                  </a:cubicBezTo>
                  <a:cubicBezTo>
                    <a:pt x="1007165" y="79513"/>
                    <a:pt x="1011010" y="70367"/>
                    <a:pt x="1017767" y="63610"/>
                  </a:cubicBezTo>
                  <a:cubicBezTo>
                    <a:pt x="1033181" y="48197"/>
                    <a:pt x="1046075" y="46224"/>
                    <a:pt x="1065475" y="39757"/>
                  </a:cubicBezTo>
                  <a:cubicBezTo>
                    <a:pt x="1129086" y="60960"/>
                    <a:pt x="1049572" y="39757"/>
                    <a:pt x="1113183" y="39757"/>
                  </a:cubicBezTo>
                  <a:cubicBezTo>
                    <a:pt x="1121564" y="39757"/>
                    <a:pt x="1129086" y="45058"/>
                    <a:pt x="1137037" y="47708"/>
                  </a:cubicBezTo>
                  <a:cubicBezTo>
                    <a:pt x="1142338" y="39757"/>
                    <a:pt x="1143751" y="26479"/>
                    <a:pt x="1152939" y="23854"/>
                  </a:cubicBezTo>
                  <a:cubicBezTo>
                    <a:pt x="1165934" y="20141"/>
                    <a:pt x="1180608" y="37849"/>
                    <a:pt x="1192696" y="31805"/>
                  </a:cubicBezTo>
                  <a:cubicBezTo>
                    <a:pt x="1200193" y="28057"/>
                    <a:pt x="1186777" y="16082"/>
                    <a:pt x="1184744" y="7951"/>
                  </a:cubicBezTo>
                  <a:cubicBezTo>
                    <a:pt x="1184101" y="5380"/>
                    <a:pt x="1184744" y="2650"/>
                    <a:pt x="1184744" y="0"/>
                  </a:cubicBezTo>
                </a:path>
              </a:pathLst>
            </a:custGeom>
            <a:noFill/>
            <a:ln w="571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22" name="Freeform 21"/>
            <p:cNvSpPr/>
            <p:nvPr/>
          </p:nvSpPr>
          <p:spPr bwMode="auto">
            <a:xfrm>
              <a:off x="1103266" y="3753016"/>
              <a:ext cx="449443" cy="1428584"/>
            </a:xfrm>
            <a:custGeom>
              <a:avLst/>
              <a:gdLst>
                <a:gd name="connsiteX0" fmla="*/ 89430 w 449443"/>
                <a:gd name="connsiteY0" fmla="*/ 0 h 1455858"/>
                <a:gd name="connsiteX1" fmla="*/ 81478 w 449443"/>
                <a:gd name="connsiteY1" fmla="*/ 55659 h 1455858"/>
                <a:gd name="connsiteX2" fmla="*/ 113284 w 449443"/>
                <a:gd name="connsiteY2" fmla="*/ 95415 h 1455858"/>
                <a:gd name="connsiteX3" fmla="*/ 137137 w 449443"/>
                <a:gd name="connsiteY3" fmla="*/ 119269 h 1455858"/>
                <a:gd name="connsiteX4" fmla="*/ 129186 w 449443"/>
                <a:gd name="connsiteY4" fmla="*/ 143123 h 1455858"/>
                <a:gd name="connsiteX5" fmla="*/ 145089 w 449443"/>
                <a:gd name="connsiteY5" fmla="*/ 166977 h 1455858"/>
                <a:gd name="connsiteX6" fmla="*/ 129186 w 449443"/>
                <a:gd name="connsiteY6" fmla="*/ 214685 h 1455858"/>
                <a:gd name="connsiteX7" fmla="*/ 137137 w 449443"/>
                <a:gd name="connsiteY7" fmla="*/ 238539 h 1455858"/>
                <a:gd name="connsiteX8" fmla="*/ 121235 w 449443"/>
                <a:gd name="connsiteY8" fmla="*/ 286247 h 1455858"/>
                <a:gd name="connsiteX9" fmla="*/ 137137 w 449443"/>
                <a:gd name="connsiteY9" fmla="*/ 333954 h 1455858"/>
                <a:gd name="connsiteX10" fmla="*/ 145089 w 449443"/>
                <a:gd name="connsiteY10" fmla="*/ 357808 h 1455858"/>
                <a:gd name="connsiteX11" fmla="*/ 137137 w 449443"/>
                <a:gd name="connsiteY11" fmla="*/ 397565 h 1455858"/>
                <a:gd name="connsiteX12" fmla="*/ 97381 w 449443"/>
                <a:gd name="connsiteY12" fmla="*/ 437321 h 1455858"/>
                <a:gd name="connsiteX13" fmla="*/ 73527 w 449443"/>
                <a:gd name="connsiteY13" fmla="*/ 445273 h 1455858"/>
                <a:gd name="connsiteX14" fmla="*/ 57624 w 449443"/>
                <a:gd name="connsiteY14" fmla="*/ 469127 h 1455858"/>
                <a:gd name="connsiteX15" fmla="*/ 17868 w 449443"/>
                <a:gd name="connsiteY15" fmla="*/ 500932 h 1455858"/>
                <a:gd name="connsiteX16" fmla="*/ 17868 w 449443"/>
                <a:gd name="connsiteY16" fmla="*/ 596347 h 1455858"/>
                <a:gd name="connsiteX17" fmla="*/ 41722 w 449443"/>
                <a:gd name="connsiteY17" fmla="*/ 604299 h 1455858"/>
                <a:gd name="connsiteX18" fmla="*/ 89430 w 449443"/>
                <a:gd name="connsiteY18" fmla="*/ 604299 h 1455858"/>
                <a:gd name="connsiteX19" fmla="*/ 81478 w 449443"/>
                <a:gd name="connsiteY19" fmla="*/ 628153 h 1455858"/>
                <a:gd name="connsiteX20" fmla="*/ 89430 w 449443"/>
                <a:gd name="connsiteY20" fmla="*/ 667909 h 1455858"/>
                <a:gd name="connsiteX21" fmla="*/ 81478 w 449443"/>
                <a:gd name="connsiteY21" fmla="*/ 691763 h 1455858"/>
                <a:gd name="connsiteX22" fmla="*/ 121235 w 449443"/>
                <a:gd name="connsiteY22" fmla="*/ 731520 h 1455858"/>
                <a:gd name="connsiteX23" fmla="*/ 168943 w 449443"/>
                <a:gd name="connsiteY23" fmla="*/ 755374 h 1455858"/>
                <a:gd name="connsiteX24" fmla="*/ 160991 w 449443"/>
                <a:gd name="connsiteY24" fmla="*/ 811033 h 1455858"/>
                <a:gd name="connsiteX25" fmla="*/ 145089 w 449443"/>
                <a:gd name="connsiteY25" fmla="*/ 787179 h 1455858"/>
                <a:gd name="connsiteX26" fmla="*/ 137137 w 449443"/>
                <a:gd name="connsiteY26" fmla="*/ 811033 h 1455858"/>
                <a:gd name="connsiteX27" fmla="*/ 121235 w 449443"/>
                <a:gd name="connsiteY27" fmla="*/ 834887 h 1455858"/>
                <a:gd name="connsiteX28" fmla="*/ 97381 w 449443"/>
                <a:gd name="connsiteY28" fmla="*/ 882594 h 1455858"/>
                <a:gd name="connsiteX29" fmla="*/ 81478 w 449443"/>
                <a:gd name="connsiteY29" fmla="*/ 985961 h 1455858"/>
                <a:gd name="connsiteX30" fmla="*/ 73527 w 449443"/>
                <a:gd name="connsiteY30" fmla="*/ 1017767 h 1455858"/>
                <a:gd name="connsiteX31" fmla="*/ 105332 w 449443"/>
                <a:gd name="connsiteY31" fmla="*/ 1049572 h 1455858"/>
                <a:gd name="connsiteX32" fmla="*/ 137137 w 449443"/>
                <a:gd name="connsiteY32" fmla="*/ 1057523 h 1455858"/>
                <a:gd name="connsiteX33" fmla="*/ 145089 w 449443"/>
                <a:gd name="connsiteY33" fmla="*/ 1089328 h 1455858"/>
                <a:gd name="connsiteX34" fmla="*/ 176894 w 449443"/>
                <a:gd name="connsiteY34" fmla="*/ 1105231 h 1455858"/>
                <a:gd name="connsiteX35" fmla="*/ 168943 w 449443"/>
                <a:gd name="connsiteY35" fmla="*/ 1081377 h 1455858"/>
                <a:gd name="connsiteX36" fmla="*/ 160991 w 449443"/>
                <a:gd name="connsiteY36" fmla="*/ 1105231 h 1455858"/>
                <a:gd name="connsiteX37" fmla="*/ 176894 w 449443"/>
                <a:gd name="connsiteY37" fmla="*/ 1129085 h 1455858"/>
                <a:gd name="connsiteX38" fmla="*/ 208699 w 449443"/>
                <a:gd name="connsiteY38" fmla="*/ 1144987 h 1455858"/>
                <a:gd name="connsiteX39" fmla="*/ 240504 w 449443"/>
                <a:gd name="connsiteY39" fmla="*/ 1192695 h 1455858"/>
                <a:gd name="connsiteX40" fmla="*/ 264358 w 449443"/>
                <a:gd name="connsiteY40" fmla="*/ 1232452 h 1455858"/>
                <a:gd name="connsiteX41" fmla="*/ 343871 w 449443"/>
                <a:gd name="connsiteY41" fmla="*/ 1272208 h 1455858"/>
                <a:gd name="connsiteX42" fmla="*/ 359774 w 449443"/>
                <a:gd name="connsiteY42" fmla="*/ 1296062 h 1455858"/>
                <a:gd name="connsiteX43" fmla="*/ 367725 w 449443"/>
                <a:gd name="connsiteY43" fmla="*/ 1335819 h 1455858"/>
                <a:gd name="connsiteX44" fmla="*/ 391579 w 449443"/>
                <a:gd name="connsiteY44" fmla="*/ 1359673 h 1455858"/>
                <a:gd name="connsiteX45" fmla="*/ 415433 w 449443"/>
                <a:gd name="connsiteY45" fmla="*/ 1399429 h 1455858"/>
                <a:gd name="connsiteX46" fmla="*/ 423384 w 449443"/>
                <a:gd name="connsiteY46" fmla="*/ 1423283 h 1455858"/>
                <a:gd name="connsiteX47" fmla="*/ 447238 w 449443"/>
                <a:gd name="connsiteY47" fmla="*/ 1447137 h 145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443" h="1455858">
                  <a:moveTo>
                    <a:pt x="89430" y="0"/>
                  </a:moveTo>
                  <a:cubicBezTo>
                    <a:pt x="86779" y="18553"/>
                    <a:pt x="81478" y="36918"/>
                    <a:pt x="81478" y="55659"/>
                  </a:cubicBezTo>
                  <a:cubicBezTo>
                    <a:pt x="81478" y="83941"/>
                    <a:pt x="94968" y="80152"/>
                    <a:pt x="113284" y="95415"/>
                  </a:cubicBezTo>
                  <a:cubicBezTo>
                    <a:pt x="121922" y="102614"/>
                    <a:pt x="129186" y="111318"/>
                    <a:pt x="137137" y="119269"/>
                  </a:cubicBezTo>
                  <a:cubicBezTo>
                    <a:pt x="134487" y="127220"/>
                    <a:pt x="127808" y="134856"/>
                    <a:pt x="129186" y="143123"/>
                  </a:cubicBezTo>
                  <a:cubicBezTo>
                    <a:pt x="130757" y="152549"/>
                    <a:pt x="145089" y="157421"/>
                    <a:pt x="145089" y="166977"/>
                  </a:cubicBezTo>
                  <a:cubicBezTo>
                    <a:pt x="145089" y="183740"/>
                    <a:pt x="129186" y="214685"/>
                    <a:pt x="129186" y="214685"/>
                  </a:cubicBezTo>
                  <a:cubicBezTo>
                    <a:pt x="131836" y="222636"/>
                    <a:pt x="138063" y="230209"/>
                    <a:pt x="137137" y="238539"/>
                  </a:cubicBezTo>
                  <a:cubicBezTo>
                    <a:pt x="135286" y="255199"/>
                    <a:pt x="121235" y="286247"/>
                    <a:pt x="121235" y="286247"/>
                  </a:cubicBezTo>
                  <a:lnTo>
                    <a:pt x="137137" y="333954"/>
                  </a:lnTo>
                  <a:lnTo>
                    <a:pt x="145089" y="357808"/>
                  </a:lnTo>
                  <a:cubicBezTo>
                    <a:pt x="142438" y="371060"/>
                    <a:pt x="141882" y="384911"/>
                    <a:pt x="137137" y="397565"/>
                  </a:cubicBezTo>
                  <a:cubicBezTo>
                    <a:pt x="129797" y="417139"/>
                    <a:pt x="115324" y="428350"/>
                    <a:pt x="97381" y="437321"/>
                  </a:cubicBezTo>
                  <a:cubicBezTo>
                    <a:pt x="89884" y="441069"/>
                    <a:pt x="81478" y="442622"/>
                    <a:pt x="73527" y="445273"/>
                  </a:cubicBezTo>
                  <a:cubicBezTo>
                    <a:pt x="68226" y="453224"/>
                    <a:pt x="65086" y="463157"/>
                    <a:pt x="57624" y="469127"/>
                  </a:cubicBezTo>
                  <a:cubicBezTo>
                    <a:pt x="2758" y="513020"/>
                    <a:pt x="63445" y="432568"/>
                    <a:pt x="17868" y="500932"/>
                  </a:cubicBezTo>
                  <a:cubicBezTo>
                    <a:pt x="9113" y="535952"/>
                    <a:pt x="0" y="556143"/>
                    <a:pt x="17868" y="596347"/>
                  </a:cubicBezTo>
                  <a:cubicBezTo>
                    <a:pt x="21272" y="604006"/>
                    <a:pt x="33771" y="601648"/>
                    <a:pt x="41722" y="604299"/>
                  </a:cubicBezTo>
                  <a:cubicBezTo>
                    <a:pt x="50809" y="601270"/>
                    <a:pt x="80343" y="586123"/>
                    <a:pt x="89430" y="604299"/>
                  </a:cubicBezTo>
                  <a:cubicBezTo>
                    <a:pt x="93178" y="611796"/>
                    <a:pt x="84129" y="620202"/>
                    <a:pt x="81478" y="628153"/>
                  </a:cubicBezTo>
                  <a:cubicBezTo>
                    <a:pt x="84129" y="641405"/>
                    <a:pt x="89430" y="654395"/>
                    <a:pt x="89430" y="667909"/>
                  </a:cubicBezTo>
                  <a:cubicBezTo>
                    <a:pt x="89430" y="676291"/>
                    <a:pt x="80293" y="683466"/>
                    <a:pt x="81478" y="691763"/>
                  </a:cubicBezTo>
                  <a:cubicBezTo>
                    <a:pt x="87285" y="732414"/>
                    <a:pt x="95926" y="718865"/>
                    <a:pt x="121235" y="731520"/>
                  </a:cubicBezTo>
                  <a:cubicBezTo>
                    <a:pt x="182891" y="762348"/>
                    <a:pt x="108985" y="735386"/>
                    <a:pt x="168943" y="755374"/>
                  </a:cubicBezTo>
                  <a:cubicBezTo>
                    <a:pt x="166292" y="773927"/>
                    <a:pt x="172236" y="796040"/>
                    <a:pt x="160991" y="811033"/>
                  </a:cubicBezTo>
                  <a:cubicBezTo>
                    <a:pt x="155257" y="818678"/>
                    <a:pt x="154645" y="787179"/>
                    <a:pt x="145089" y="787179"/>
                  </a:cubicBezTo>
                  <a:cubicBezTo>
                    <a:pt x="136707" y="787179"/>
                    <a:pt x="140885" y="803536"/>
                    <a:pt x="137137" y="811033"/>
                  </a:cubicBezTo>
                  <a:cubicBezTo>
                    <a:pt x="132863" y="819580"/>
                    <a:pt x="125509" y="826340"/>
                    <a:pt x="121235" y="834887"/>
                  </a:cubicBezTo>
                  <a:cubicBezTo>
                    <a:pt x="88324" y="900713"/>
                    <a:pt x="142947" y="814250"/>
                    <a:pt x="97381" y="882594"/>
                  </a:cubicBezTo>
                  <a:cubicBezTo>
                    <a:pt x="78934" y="937937"/>
                    <a:pt x="96852" y="878342"/>
                    <a:pt x="81478" y="985961"/>
                  </a:cubicBezTo>
                  <a:cubicBezTo>
                    <a:pt x="79932" y="996779"/>
                    <a:pt x="76177" y="1007165"/>
                    <a:pt x="73527" y="1017767"/>
                  </a:cubicBezTo>
                  <a:cubicBezTo>
                    <a:pt x="84129" y="1028369"/>
                    <a:pt x="92618" y="1041626"/>
                    <a:pt x="105332" y="1049572"/>
                  </a:cubicBezTo>
                  <a:cubicBezTo>
                    <a:pt x="114599" y="1055364"/>
                    <a:pt x="129410" y="1049796"/>
                    <a:pt x="137137" y="1057523"/>
                  </a:cubicBezTo>
                  <a:cubicBezTo>
                    <a:pt x="144864" y="1065250"/>
                    <a:pt x="138093" y="1080933"/>
                    <a:pt x="145089" y="1089328"/>
                  </a:cubicBezTo>
                  <a:cubicBezTo>
                    <a:pt x="152677" y="1098434"/>
                    <a:pt x="166292" y="1099930"/>
                    <a:pt x="176894" y="1105231"/>
                  </a:cubicBezTo>
                  <a:cubicBezTo>
                    <a:pt x="174244" y="1097280"/>
                    <a:pt x="177324" y="1081377"/>
                    <a:pt x="168943" y="1081377"/>
                  </a:cubicBezTo>
                  <a:cubicBezTo>
                    <a:pt x="160561" y="1081377"/>
                    <a:pt x="159613" y="1096964"/>
                    <a:pt x="160991" y="1105231"/>
                  </a:cubicBezTo>
                  <a:cubicBezTo>
                    <a:pt x="162562" y="1114657"/>
                    <a:pt x="169553" y="1122967"/>
                    <a:pt x="176894" y="1129085"/>
                  </a:cubicBezTo>
                  <a:cubicBezTo>
                    <a:pt x="186000" y="1136673"/>
                    <a:pt x="198097" y="1139686"/>
                    <a:pt x="208699" y="1144987"/>
                  </a:cubicBezTo>
                  <a:cubicBezTo>
                    <a:pt x="219301" y="1160890"/>
                    <a:pt x="230671" y="1176306"/>
                    <a:pt x="240504" y="1192695"/>
                  </a:cubicBezTo>
                  <a:cubicBezTo>
                    <a:pt x="248455" y="1205947"/>
                    <a:pt x="253430" y="1221524"/>
                    <a:pt x="264358" y="1232452"/>
                  </a:cubicBezTo>
                  <a:cubicBezTo>
                    <a:pt x="295914" y="1264008"/>
                    <a:pt x="307958" y="1263230"/>
                    <a:pt x="343871" y="1272208"/>
                  </a:cubicBezTo>
                  <a:cubicBezTo>
                    <a:pt x="349172" y="1280159"/>
                    <a:pt x="356419" y="1287114"/>
                    <a:pt x="359774" y="1296062"/>
                  </a:cubicBezTo>
                  <a:cubicBezTo>
                    <a:pt x="364519" y="1308716"/>
                    <a:pt x="361681" y="1323731"/>
                    <a:pt x="367725" y="1335819"/>
                  </a:cubicBezTo>
                  <a:cubicBezTo>
                    <a:pt x="372754" y="1345877"/>
                    <a:pt x="383628" y="1351722"/>
                    <a:pt x="391579" y="1359673"/>
                  </a:cubicBezTo>
                  <a:cubicBezTo>
                    <a:pt x="376406" y="1405194"/>
                    <a:pt x="381044" y="1365040"/>
                    <a:pt x="415433" y="1399429"/>
                  </a:cubicBezTo>
                  <a:cubicBezTo>
                    <a:pt x="421360" y="1405356"/>
                    <a:pt x="418148" y="1416738"/>
                    <a:pt x="423384" y="1423283"/>
                  </a:cubicBezTo>
                  <a:cubicBezTo>
                    <a:pt x="449443" y="1455858"/>
                    <a:pt x="447238" y="1425414"/>
                    <a:pt x="447238" y="1447137"/>
                  </a:cubicBezTo>
                </a:path>
              </a:pathLst>
            </a:custGeom>
            <a:noFill/>
            <a:ln w="57150"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23" name="Freeform 22"/>
            <p:cNvSpPr/>
            <p:nvPr/>
          </p:nvSpPr>
          <p:spPr bwMode="auto">
            <a:xfrm>
              <a:off x="1197706" y="1828801"/>
              <a:ext cx="2155093" cy="1916264"/>
            </a:xfrm>
            <a:custGeom>
              <a:avLst/>
              <a:gdLst>
                <a:gd name="connsiteX0" fmla="*/ 2086182 w 2086182"/>
                <a:gd name="connsiteY0" fmla="*/ 10602 h 1887109"/>
                <a:gd name="connsiteX1" fmla="*/ 2062328 w 2086182"/>
                <a:gd name="connsiteY1" fmla="*/ 2650 h 1887109"/>
                <a:gd name="connsiteX2" fmla="*/ 2014620 w 2086182"/>
                <a:gd name="connsiteY2" fmla="*/ 34455 h 1887109"/>
                <a:gd name="connsiteX3" fmla="*/ 1974863 w 2086182"/>
                <a:gd name="connsiteY3" fmla="*/ 26504 h 1887109"/>
                <a:gd name="connsiteX4" fmla="*/ 1943058 w 2086182"/>
                <a:gd name="connsiteY4" fmla="*/ 74212 h 1887109"/>
                <a:gd name="connsiteX5" fmla="*/ 1911253 w 2086182"/>
                <a:gd name="connsiteY5" fmla="*/ 177579 h 1887109"/>
                <a:gd name="connsiteX6" fmla="*/ 1903302 w 2086182"/>
                <a:gd name="connsiteY6" fmla="*/ 209384 h 1887109"/>
                <a:gd name="connsiteX7" fmla="*/ 1895350 w 2086182"/>
                <a:gd name="connsiteY7" fmla="*/ 233238 h 1887109"/>
                <a:gd name="connsiteX8" fmla="*/ 1919204 w 2086182"/>
                <a:gd name="connsiteY8" fmla="*/ 368410 h 1887109"/>
                <a:gd name="connsiteX9" fmla="*/ 1911253 w 2086182"/>
                <a:gd name="connsiteY9" fmla="*/ 439972 h 1887109"/>
                <a:gd name="connsiteX10" fmla="*/ 1919204 w 2086182"/>
                <a:gd name="connsiteY10" fmla="*/ 463826 h 1887109"/>
                <a:gd name="connsiteX11" fmla="*/ 1903302 w 2086182"/>
                <a:gd name="connsiteY11" fmla="*/ 654657 h 1887109"/>
                <a:gd name="connsiteX12" fmla="*/ 1911253 w 2086182"/>
                <a:gd name="connsiteY12" fmla="*/ 742122 h 1887109"/>
                <a:gd name="connsiteX13" fmla="*/ 1911253 w 2086182"/>
                <a:gd name="connsiteY13" fmla="*/ 797781 h 1887109"/>
                <a:gd name="connsiteX14" fmla="*/ 1911253 w 2086182"/>
                <a:gd name="connsiteY14" fmla="*/ 869342 h 1887109"/>
                <a:gd name="connsiteX15" fmla="*/ 1903302 w 2086182"/>
                <a:gd name="connsiteY15" fmla="*/ 1012466 h 1887109"/>
                <a:gd name="connsiteX16" fmla="*/ 1895350 w 2086182"/>
                <a:gd name="connsiteY16" fmla="*/ 1091979 h 1887109"/>
                <a:gd name="connsiteX17" fmla="*/ 1879448 w 2086182"/>
                <a:gd name="connsiteY17" fmla="*/ 1115833 h 1887109"/>
                <a:gd name="connsiteX18" fmla="*/ 1871496 w 2086182"/>
                <a:gd name="connsiteY18" fmla="*/ 1139687 h 1887109"/>
                <a:gd name="connsiteX19" fmla="*/ 1839691 w 2086182"/>
                <a:gd name="connsiteY19" fmla="*/ 1147638 h 1887109"/>
                <a:gd name="connsiteX20" fmla="*/ 1831740 w 2086182"/>
                <a:gd name="connsiteY20" fmla="*/ 1179443 h 1887109"/>
                <a:gd name="connsiteX21" fmla="*/ 1823789 w 2086182"/>
                <a:gd name="connsiteY21" fmla="*/ 1227151 h 1887109"/>
                <a:gd name="connsiteX22" fmla="*/ 1784032 w 2086182"/>
                <a:gd name="connsiteY22" fmla="*/ 1235102 h 1887109"/>
                <a:gd name="connsiteX23" fmla="*/ 1768130 w 2086182"/>
                <a:gd name="connsiteY23" fmla="*/ 1266908 h 1887109"/>
                <a:gd name="connsiteX24" fmla="*/ 1728373 w 2086182"/>
                <a:gd name="connsiteY24" fmla="*/ 1322567 h 1887109"/>
                <a:gd name="connsiteX25" fmla="*/ 1704519 w 2086182"/>
                <a:gd name="connsiteY25" fmla="*/ 1378226 h 1887109"/>
                <a:gd name="connsiteX26" fmla="*/ 1680665 w 2086182"/>
                <a:gd name="connsiteY26" fmla="*/ 1402080 h 1887109"/>
                <a:gd name="connsiteX27" fmla="*/ 1601152 w 2086182"/>
                <a:gd name="connsiteY27" fmla="*/ 1425934 h 1887109"/>
                <a:gd name="connsiteX28" fmla="*/ 1577298 w 2086182"/>
                <a:gd name="connsiteY28" fmla="*/ 1417982 h 1887109"/>
                <a:gd name="connsiteX29" fmla="*/ 1553444 w 2086182"/>
                <a:gd name="connsiteY29" fmla="*/ 1433885 h 1887109"/>
                <a:gd name="connsiteX30" fmla="*/ 1489834 w 2086182"/>
                <a:gd name="connsiteY30" fmla="*/ 1449788 h 1887109"/>
                <a:gd name="connsiteX31" fmla="*/ 1378516 w 2086182"/>
                <a:gd name="connsiteY31" fmla="*/ 1433885 h 1887109"/>
                <a:gd name="connsiteX32" fmla="*/ 1354662 w 2086182"/>
                <a:gd name="connsiteY32" fmla="*/ 1449788 h 1887109"/>
                <a:gd name="connsiteX33" fmla="*/ 1322856 w 2086182"/>
                <a:gd name="connsiteY33" fmla="*/ 1465690 h 1887109"/>
                <a:gd name="connsiteX34" fmla="*/ 1251295 w 2086182"/>
                <a:gd name="connsiteY34" fmla="*/ 1473642 h 1887109"/>
                <a:gd name="connsiteX35" fmla="*/ 1155879 w 2086182"/>
                <a:gd name="connsiteY35" fmla="*/ 1529301 h 1887109"/>
                <a:gd name="connsiteX36" fmla="*/ 1092269 w 2086182"/>
                <a:gd name="connsiteY36" fmla="*/ 1545203 h 1887109"/>
                <a:gd name="connsiteX37" fmla="*/ 1060463 w 2086182"/>
                <a:gd name="connsiteY37" fmla="*/ 1553155 h 1887109"/>
                <a:gd name="connsiteX38" fmla="*/ 1036610 w 2086182"/>
                <a:gd name="connsiteY38" fmla="*/ 1561106 h 1887109"/>
                <a:gd name="connsiteX39" fmla="*/ 980950 w 2086182"/>
                <a:gd name="connsiteY39" fmla="*/ 1561106 h 1887109"/>
                <a:gd name="connsiteX40" fmla="*/ 957096 w 2086182"/>
                <a:gd name="connsiteY40" fmla="*/ 1553155 h 1887109"/>
                <a:gd name="connsiteX41" fmla="*/ 909389 w 2086182"/>
                <a:gd name="connsiteY41" fmla="*/ 1545203 h 1887109"/>
                <a:gd name="connsiteX42" fmla="*/ 885535 w 2086182"/>
                <a:gd name="connsiteY42" fmla="*/ 1553155 h 1887109"/>
                <a:gd name="connsiteX43" fmla="*/ 829876 w 2086182"/>
                <a:gd name="connsiteY43" fmla="*/ 1616765 h 1887109"/>
                <a:gd name="connsiteX44" fmla="*/ 774216 w 2086182"/>
                <a:gd name="connsiteY44" fmla="*/ 1632668 h 1887109"/>
                <a:gd name="connsiteX45" fmla="*/ 726509 w 2086182"/>
                <a:gd name="connsiteY45" fmla="*/ 1648570 h 1887109"/>
                <a:gd name="connsiteX46" fmla="*/ 678801 w 2086182"/>
                <a:gd name="connsiteY46" fmla="*/ 1672424 h 1887109"/>
                <a:gd name="connsiteX47" fmla="*/ 615190 w 2086182"/>
                <a:gd name="connsiteY47" fmla="*/ 1688327 h 1887109"/>
                <a:gd name="connsiteX48" fmla="*/ 519775 w 2086182"/>
                <a:gd name="connsiteY48" fmla="*/ 1688327 h 1887109"/>
                <a:gd name="connsiteX49" fmla="*/ 495921 w 2086182"/>
                <a:gd name="connsiteY49" fmla="*/ 1704229 h 1887109"/>
                <a:gd name="connsiteX50" fmla="*/ 448213 w 2086182"/>
                <a:gd name="connsiteY50" fmla="*/ 1720132 h 1887109"/>
                <a:gd name="connsiteX51" fmla="*/ 408456 w 2086182"/>
                <a:gd name="connsiteY51" fmla="*/ 1736035 h 1887109"/>
                <a:gd name="connsiteX52" fmla="*/ 344846 w 2086182"/>
                <a:gd name="connsiteY52" fmla="*/ 1743986 h 1887109"/>
                <a:gd name="connsiteX53" fmla="*/ 320992 w 2086182"/>
                <a:gd name="connsiteY53" fmla="*/ 1736035 h 1887109"/>
                <a:gd name="connsiteX54" fmla="*/ 273284 w 2086182"/>
                <a:gd name="connsiteY54" fmla="*/ 1743986 h 1887109"/>
                <a:gd name="connsiteX55" fmla="*/ 241479 w 2086182"/>
                <a:gd name="connsiteY55" fmla="*/ 1767840 h 1887109"/>
                <a:gd name="connsiteX56" fmla="*/ 217625 w 2086182"/>
                <a:gd name="connsiteY56" fmla="*/ 1783742 h 1887109"/>
                <a:gd name="connsiteX57" fmla="*/ 177869 w 2086182"/>
                <a:gd name="connsiteY57" fmla="*/ 1775791 h 1887109"/>
                <a:gd name="connsiteX58" fmla="*/ 122210 w 2086182"/>
                <a:gd name="connsiteY58" fmla="*/ 1775791 h 1887109"/>
                <a:gd name="connsiteX59" fmla="*/ 74502 w 2086182"/>
                <a:gd name="connsiteY59" fmla="*/ 1783742 h 1887109"/>
                <a:gd name="connsiteX60" fmla="*/ 42696 w 2086182"/>
                <a:gd name="connsiteY60" fmla="*/ 1831450 h 1887109"/>
                <a:gd name="connsiteX61" fmla="*/ 18843 w 2086182"/>
                <a:gd name="connsiteY61" fmla="*/ 1847353 h 1887109"/>
                <a:gd name="connsiteX62" fmla="*/ 2940 w 2086182"/>
                <a:gd name="connsiteY62" fmla="*/ 1887109 h 188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086182" h="1887109">
                  <a:moveTo>
                    <a:pt x="2086182" y="10602"/>
                  </a:moveTo>
                  <a:cubicBezTo>
                    <a:pt x="2078231" y="7951"/>
                    <a:pt x="2070279" y="0"/>
                    <a:pt x="2062328" y="2650"/>
                  </a:cubicBezTo>
                  <a:cubicBezTo>
                    <a:pt x="2044196" y="8694"/>
                    <a:pt x="2014620" y="34455"/>
                    <a:pt x="2014620" y="34455"/>
                  </a:cubicBezTo>
                  <a:cubicBezTo>
                    <a:pt x="2001368" y="31805"/>
                    <a:pt x="1986677" y="19941"/>
                    <a:pt x="1974863" y="26504"/>
                  </a:cubicBezTo>
                  <a:cubicBezTo>
                    <a:pt x="1958156" y="35786"/>
                    <a:pt x="1943058" y="74212"/>
                    <a:pt x="1943058" y="74212"/>
                  </a:cubicBezTo>
                  <a:cubicBezTo>
                    <a:pt x="1905305" y="225228"/>
                    <a:pt x="1947282" y="69491"/>
                    <a:pt x="1911253" y="177579"/>
                  </a:cubicBezTo>
                  <a:cubicBezTo>
                    <a:pt x="1907797" y="187946"/>
                    <a:pt x="1906304" y="198877"/>
                    <a:pt x="1903302" y="209384"/>
                  </a:cubicBezTo>
                  <a:cubicBezTo>
                    <a:pt x="1900999" y="217443"/>
                    <a:pt x="1898001" y="225287"/>
                    <a:pt x="1895350" y="233238"/>
                  </a:cubicBezTo>
                  <a:cubicBezTo>
                    <a:pt x="1907017" y="279901"/>
                    <a:pt x="1916764" y="314731"/>
                    <a:pt x="1919204" y="368410"/>
                  </a:cubicBezTo>
                  <a:cubicBezTo>
                    <a:pt x="1920294" y="392386"/>
                    <a:pt x="1913903" y="416118"/>
                    <a:pt x="1911253" y="439972"/>
                  </a:cubicBezTo>
                  <a:cubicBezTo>
                    <a:pt x="1913903" y="447923"/>
                    <a:pt x="1919204" y="455445"/>
                    <a:pt x="1919204" y="463826"/>
                  </a:cubicBezTo>
                  <a:cubicBezTo>
                    <a:pt x="1919204" y="614125"/>
                    <a:pt x="1927617" y="581708"/>
                    <a:pt x="1903302" y="654657"/>
                  </a:cubicBezTo>
                  <a:cubicBezTo>
                    <a:pt x="1905952" y="683812"/>
                    <a:pt x="1907384" y="713104"/>
                    <a:pt x="1911253" y="742122"/>
                  </a:cubicBezTo>
                  <a:cubicBezTo>
                    <a:pt x="1917909" y="792042"/>
                    <a:pt x="1925212" y="755902"/>
                    <a:pt x="1911253" y="797781"/>
                  </a:cubicBezTo>
                  <a:cubicBezTo>
                    <a:pt x="1926242" y="842750"/>
                    <a:pt x="1916850" y="802172"/>
                    <a:pt x="1911253" y="869342"/>
                  </a:cubicBezTo>
                  <a:cubicBezTo>
                    <a:pt x="1907285" y="916959"/>
                    <a:pt x="1906706" y="964806"/>
                    <a:pt x="1903302" y="1012466"/>
                  </a:cubicBezTo>
                  <a:cubicBezTo>
                    <a:pt x="1901404" y="1039035"/>
                    <a:pt x="1901339" y="1066025"/>
                    <a:pt x="1895350" y="1091979"/>
                  </a:cubicBezTo>
                  <a:cubicBezTo>
                    <a:pt x="1893201" y="1101290"/>
                    <a:pt x="1883722" y="1107286"/>
                    <a:pt x="1879448" y="1115833"/>
                  </a:cubicBezTo>
                  <a:cubicBezTo>
                    <a:pt x="1875700" y="1123330"/>
                    <a:pt x="1878041" y="1134451"/>
                    <a:pt x="1871496" y="1139687"/>
                  </a:cubicBezTo>
                  <a:cubicBezTo>
                    <a:pt x="1862963" y="1146514"/>
                    <a:pt x="1850293" y="1144988"/>
                    <a:pt x="1839691" y="1147638"/>
                  </a:cubicBezTo>
                  <a:cubicBezTo>
                    <a:pt x="1837041" y="1158240"/>
                    <a:pt x="1833883" y="1168727"/>
                    <a:pt x="1831740" y="1179443"/>
                  </a:cubicBezTo>
                  <a:cubicBezTo>
                    <a:pt x="1828578" y="1195252"/>
                    <a:pt x="1834281" y="1214910"/>
                    <a:pt x="1823789" y="1227151"/>
                  </a:cubicBezTo>
                  <a:cubicBezTo>
                    <a:pt x="1814994" y="1237412"/>
                    <a:pt x="1797284" y="1232452"/>
                    <a:pt x="1784032" y="1235102"/>
                  </a:cubicBezTo>
                  <a:cubicBezTo>
                    <a:pt x="1778731" y="1245704"/>
                    <a:pt x="1774011" y="1256616"/>
                    <a:pt x="1768130" y="1266908"/>
                  </a:cubicBezTo>
                  <a:cubicBezTo>
                    <a:pt x="1758831" y="1283182"/>
                    <a:pt x="1738610" y="1308918"/>
                    <a:pt x="1728373" y="1322567"/>
                  </a:cubicBezTo>
                  <a:cubicBezTo>
                    <a:pt x="1721884" y="1342035"/>
                    <a:pt x="1716802" y="1361030"/>
                    <a:pt x="1704519" y="1378226"/>
                  </a:cubicBezTo>
                  <a:cubicBezTo>
                    <a:pt x="1697983" y="1387376"/>
                    <a:pt x="1690495" y="1396619"/>
                    <a:pt x="1680665" y="1402080"/>
                  </a:cubicBezTo>
                  <a:cubicBezTo>
                    <a:pt x="1664832" y="1410876"/>
                    <a:pt x="1621681" y="1420801"/>
                    <a:pt x="1601152" y="1425934"/>
                  </a:cubicBezTo>
                  <a:cubicBezTo>
                    <a:pt x="1593201" y="1423283"/>
                    <a:pt x="1585565" y="1416604"/>
                    <a:pt x="1577298" y="1417982"/>
                  </a:cubicBezTo>
                  <a:cubicBezTo>
                    <a:pt x="1567872" y="1419553"/>
                    <a:pt x="1561991" y="1429611"/>
                    <a:pt x="1553444" y="1433885"/>
                  </a:cubicBezTo>
                  <a:cubicBezTo>
                    <a:pt x="1537147" y="1442033"/>
                    <a:pt x="1504950" y="1446764"/>
                    <a:pt x="1489834" y="1449788"/>
                  </a:cubicBezTo>
                  <a:cubicBezTo>
                    <a:pt x="1452255" y="1440392"/>
                    <a:pt x="1419991" y="1430694"/>
                    <a:pt x="1378516" y="1433885"/>
                  </a:cubicBezTo>
                  <a:cubicBezTo>
                    <a:pt x="1368988" y="1434618"/>
                    <a:pt x="1362959" y="1445047"/>
                    <a:pt x="1354662" y="1449788"/>
                  </a:cubicBezTo>
                  <a:cubicBezTo>
                    <a:pt x="1344370" y="1455669"/>
                    <a:pt x="1334406" y="1463025"/>
                    <a:pt x="1322856" y="1465690"/>
                  </a:cubicBezTo>
                  <a:cubicBezTo>
                    <a:pt x="1299470" y="1471087"/>
                    <a:pt x="1275149" y="1470991"/>
                    <a:pt x="1251295" y="1473642"/>
                  </a:cubicBezTo>
                  <a:cubicBezTo>
                    <a:pt x="1221619" y="1495899"/>
                    <a:pt x="1193607" y="1519869"/>
                    <a:pt x="1155879" y="1529301"/>
                  </a:cubicBezTo>
                  <a:lnTo>
                    <a:pt x="1092269" y="1545203"/>
                  </a:lnTo>
                  <a:cubicBezTo>
                    <a:pt x="1081667" y="1547854"/>
                    <a:pt x="1070831" y="1549699"/>
                    <a:pt x="1060463" y="1553155"/>
                  </a:cubicBezTo>
                  <a:lnTo>
                    <a:pt x="1036610" y="1561106"/>
                  </a:lnTo>
                  <a:cubicBezTo>
                    <a:pt x="937178" y="1536250"/>
                    <a:pt x="1060801" y="1561106"/>
                    <a:pt x="980950" y="1561106"/>
                  </a:cubicBezTo>
                  <a:cubicBezTo>
                    <a:pt x="972569" y="1561106"/>
                    <a:pt x="965278" y="1554973"/>
                    <a:pt x="957096" y="1553155"/>
                  </a:cubicBezTo>
                  <a:cubicBezTo>
                    <a:pt x="941358" y="1549658"/>
                    <a:pt x="925291" y="1547854"/>
                    <a:pt x="909389" y="1545203"/>
                  </a:cubicBezTo>
                  <a:cubicBezTo>
                    <a:pt x="901438" y="1547854"/>
                    <a:pt x="892509" y="1548506"/>
                    <a:pt x="885535" y="1553155"/>
                  </a:cubicBezTo>
                  <a:cubicBezTo>
                    <a:pt x="859354" y="1570609"/>
                    <a:pt x="854106" y="1595996"/>
                    <a:pt x="829876" y="1616765"/>
                  </a:cubicBezTo>
                  <a:cubicBezTo>
                    <a:pt x="825082" y="1620875"/>
                    <a:pt x="775784" y="1632198"/>
                    <a:pt x="774216" y="1632668"/>
                  </a:cubicBezTo>
                  <a:cubicBezTo>
                    <a:pt x="758160" y="1637485"/>
                    <a:pt x="726509" y="1648570"/>
                    <a:pt x="726509" y="1648570"/>
                  </a:cubicBezTo>
                  <a:cubicBezTo>
                    <a:pt x="701454" y="1665273"/>
                    <a:pt x="706658" y="1664827"/>
                    <a:pt x="678801" y="1672424"/>
                  </a:cubicBezTo>
                  <a:cubicBezTo>
                    <a:pt x="657715" y="1678175"/>
                    <a:pt x="615190" y="1688327"/>
                    <a:pt x="615190" y="1688327"/>
                  </a:cubicBezTo>
                  <a:cubicBezTo>
                    <a:pt x="572701" y="1679828"/>
                    <a:pt x="567118" y="1674124"/>
                    <a:pt x="519775" y="1688327"/>
                  </a:cubicBezTo>
                  <a:cubicBezTo>
                    <a:pt x="510622" y="1691073"/>
                    <a:pt x="504654" y="1700348"/>
                    <a:pt x="495921" y="1704229"/>
                  </a:cubicBezTo>
                  <a:cubicBezTo>
                    <a:pt x="480603" y="1711037"/>
                    <a:pt x="463777" y="1713906"/>
                    <a:pt x="448213" y="1720132"/>
                  </a:cubicBezTo>
                  <a:cubicBezTo>
                    <a:pt x="434961" y="1725433"/>
                    <a:pt x="422364" y="1732826"/>
                    <a:pt x="408456" y="1736035"/>
                  </a:cubicBezTo>
                  <a:cubicBezTo>
                    <a:pt x="387635" y="1740840"/>
                    <a:pt x="366049" y="1741336"/>
                    <a:pt x="344846" y="1743986"/>
                  </a:cubicBezTo>
                  <a:cubicBezTo>
                    <a:pt x="336895" y="1741336"/>
                    <a:pt x="329373" y="1736035"/>
                    <a:pt x="320992" y="1736035"/>
                  </a:cubicBezTo>
                  <a:cubicBezTo>
                    <a:pt x="304870" y="1736035"/>
                    <a:pt x="288253" y="1737998"/>
                    <a:pt x="273284" y="1743986"/>
                  </a:cubicBezTo>
                  <a:cubicBezTo>
                    <a:pt x="260980" y="1748908"/>
                    <a:pt x="252263" y="1760137"/>
                    <a:pt x="241479" y="1767840"/>
                  </a:cubicBezTo>
                  <a:cubicBezTo>
                    <a:pt x="233703" y="1773394"/>
                    <a:pt x="225576" y="1778441"/>
                    <a:pt x="217625" y="1783742"/>
                  </a:cubicBezTo>
                  <a:cubicBezTo>
                    <a:pt x="204373" y="1781092"/>
                    <a:pt x="191383" y="1775791"/>
                    <a:pt x="177869" y="1775791"/>
                  </a:cubicBezTo>
                  <a:cubicBezTo>
                    <a:pt x="98020" y="1775791"/>
                    <a:pt x="221637" y="1800647"/>
                    <a:pt x="122210" y="1775791"/>
                  </a:cubicBezTo>
                  <a:cubicBezTo>
                    <a:pt x="106307" y="1778441"/>
                    <a:pt x="87710" y="1774497"/>
                    <a:pt x="74502" y="1783742"/>
                  </a:cubicBezTo>
                  <a:cubicBezTo>
                    <a:pt x="58844" y="1794702"/>
                    <a:pt x="58598" y="1820848"/>
                    <a:pt x="42696" y="1831450"/>
                  </a:cubicBezTo>
                  <a:lnTo>
                    <a:pt x="18843" y="1847353"/>
                  </a:lnTo>
                  <a:cubicBezTo>
                    <a:pt x="0" y="1875617"/>
                    <a:pt x="2940" y="1861651"/>
                    <a:pt x="2940" y="1887109"/>
                  </a:cubicBezTo>
                </a:path>
              </a:pathLst>
            </a:custGeom>
            <a:noFill/>
            <a:ln w="38100" cap="flat" cmpd="sng" algn="ctr">
              <a:solidFill>
                <a:schemeClr val="bg2">
                  <a:lumMod val="60000"/>
                  <a:lumOff val="4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25" name="TextBox 24"/>
            <p:cNvSpPr txBox="1"/>
            <p:nvPr/>
          </p:nvSpPr>
          <p:spPr>
            <a:xfrm rot="19566561">
              <a:off x="1213774" y="2653377"/>
              <a:ext cx="307007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Main Branch Clinton River</a:t>
              </a:r>
            </a:p>
          </p:txBody>
        </p:sp>
      </p:grpSp>
    </p:spTree>
    <p:extLst>
      <p:ext uri="{BB962C8B-B14F-4D97-AF65-F5344CB8AC3E}">
        <p14:creationId xmlns:p14="http://schemas.microsoft.com/office/powerpoint/2010/main" val="920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20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38200" y="0"/>
            <a:ext cx="76581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Examples of Adjacent Land Use</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pic>
        <p:nvPicPr>
          <p:cNvPr id="16" name="Picture 5" descr="6-9_photo b2"/>
          <p:cNvPicPr>
            <a:picLocks noGrp="1" noChangeAspect="1" noChangeArrowheads="1"/>
          </p:cNvPicPr>
          <p:nvPr>
            <p:ph sz="quarter" idx="4294967295"/>
          </p:nvPr>
        </p:nvPicPr>
        <p:blipFill>
          <a:blip r:embed="rId2" cstate="print"/>
          <a:srcRect/>
          <a:stretch>
            <a:fillRect/>
          </a:stretch>
        </p:blipFill>
        <p:spPr>
          <a:xfrm>
            <a:off x="0" y="1600200"/>
            <a:ext cx="4468813" cy="2626745"/>
          </a:xfrm>
          <a:prstGeom prst="rect">
            <a:avLst/>
          </a:prstGeom>
          <a:noFill/>
          <a:ln w="38100">
            <a:solidFill>
              <a:schemeClr val="tx1"/>
            </a:solidFill>
          </a:ln>
        </p:spPr>
      </p:pic>
      <p:pic>
        <p:nvPicPr>
          <p:cNvPr id="104450" name="Picture 2" descr="http://ratkov.com/yahoo_site_admin/assets/images/Aug_92009_Downtown_Mount_Clemens.199234009_std.JPG"/>
          <p:cNvPicPr>
            <a:picLocks noChangeAspect="1" noChangeArrowheads="1"/>
          </p:cNvPicPr>
          <p:nvPr/>
        </p:nvPicPr>
        <p:blipFill>
          <a:blip r:embed="rId3" cstate="print"/>
          <a:srcRect/>
          <a:stretch>
            <a:fillRect/>
          </a:stretch>
        </p:blipFill>
        <p:spPr bwMode="auto">
          <a:xfrm>
            <a:off x="0" y="3964209"/>
            <a:ext cx="4495800" cy="2893791"/>
          </a:xfrm>
          <a:prstGeom prst="rect">
            <a:avLst/>
          </a:prstGeom>
          <a:noFill/>
          <a:ln w="38100">
            <a:solidFill>
              <a:schemeClr val="tx1"/>
            </a:solidFill>
          </a:ln>
        </p:spPr>
      </p:pic>
      <p:pic>
        <p:nvPicPr>
          <p:cNvPr id="104456" name="Picture 8" descr="http://fc00.deviantart.net/fs70/f/2011/170/2/0/stock_cow_number_2_by_pomprint-d3jbdas.png"/>
          <p:cNvPicPr>
            <a:picLocks noChangeAspect="1" noChangeArrowheads="1"/>
          </p:cNvPicPr>
          <p:nvPr/>
        </p:nvPicPr>
        <p:blipFill>
          <a:blip r:embed="rId4" cstate="print"/>
          <a:srcRect/>
          <a:stretch>
            <a:fillRect/>
          </a:stretch>
        </p:blipFill>
        <p:spPr bwMode="auto">
          <a:xfrm>
            <a:off x="304800" y="2133600"/>
            <a:ext cx="1244780" cy="1030605"/>
          </a:xfrm>
          <a:prstGeom prst="rect">
            <a:avLst/>
          </a:prstGeom>
          <a:ln>
            <a:noFill/>
          </a:ln>
          <a:effectLst/>
        </p:spPr>
      </p:pic>
      <p:pic>
        <p:nvPicPr>
          <p:cNvPr id="104458" name="Picture 10" descr="http://th01.deviantart.net/fs71/PRE/i/2013/338/a/1/cow_png_stock_by_lubman-d6wpidq.png"/>
          <p:cNvPicPr>
            <a:picLocks noChangeAspect="1" noChangeArrowheads="1"/>
          </p:cNvPicPr>
          <p:nvPr/>
        </p:nvPicPr>
        <p:blipFill>
          <a:blip r:embed="rId5" cstate="print"/>
          <a:srcRect/>
          <a:stretch>
            <a:fillRect/>
          </a:stretch>
        </p:blipFill>
        <p:spPr bwMode="auto">
          <a:xfrm flipH="1">
            <a:off x="3581400" y="2286000"/>
            <a:ext cx="1143000" cy="922441"/>
          </a:xfrm>
          <a:prstGeom prst="rect">
            <a:avLst/>
          </a:prstGeom>
          <a:noFill/>
        </p:spPr>
      </p:pic>
      <p:pic>
        <p:nvPicPr>
          <p:cNvPr id="15" name="Picture 4" descr="http://trailsmichigan.com/p7IGM_images/31_Paint%20Creek%20Trail/fullsize/4_fs.JPG"/>
          <p:cNvPicPr>
            <a:picLocks noChangeAspect="1" noChangeArrowheads="1"/>
          </p:cNvPicPr>
          <p:nvPr/>
        </p:nvPicPr>
        <p:blipFill>
          <a:blip r:embed="rId6" cstate="print"/>
          <a:srcRect t="20243"/>
          <a:stretch>
            <a:fillRect/>
          </a:stretch>
        </p:blipFill>
        <p:spPr bwMode="auto">
          <a:xfrm>
            <a:off x="4463255" y="1600200"/>
            <a:ext cx="4680745" cy="2482596"/>
          </a:xfrm>
          <a:prstGeom prst="rect">
            <a:avLst/>
          </a:prstGeom>
          <a:noFill/>
          <a:ln w="38100">
            <a:solidFill>
              <a:schemeClr val="tx1"/>
            </a:solidFill>
          </a:ln>
        </p:spPr>
      </p:pic>
      <p:pic>
        <p:nvPicPr>
          <p:cNvPr id="104460" name="Picture 12" descr="http://media-cdn.tripadvisor.com/media/photo-s/04/77/11/ef/stony-creek-metropark.jpg"/>
          <p:cNvPicPr>
            <a:picLocks noChangeAspect="1" noChangeArrowheads="1"/>
          </p:cNvPicPr>
          <p:nvPr/>
        </p:nvPicPr>
        <p:blipFill>
          <a:blip r:embed="rId7" cstate="print"/>
          <a:srcRect l="5194" t="20388"/>
          <a:stretch>
            <a:fillRect/>
          </a:stretch>
        </p:blipFill>
        <p:spPr bwMode="auto">
          <a:xfrm>
            <a:off x="4419600" y="3886200"/>
            <a:ext cx="4724400" cy="2971800"/>
          </a:xfrm>
          <a:prstGeom prst="rect">
            <a:avLst/>
          </a:prstGeom>
          <a:noFill/>
          <a:ln w="38100">
            <a:solidFill>
              <a:schemeClr val="tx1"/>
            </a:solidFill>
          </a:ln>
        </p:spPr>
      </p:pic>
    </p:spTree>
    <p:extLst>
      <p:ext uri="{BB962C8B-B14F-4D97-AF65-F5344CB8AC3E}">
        <p14:creationId xmlns:p14="http://schemas.microsoft.com/office/powerpoint/2010/main" val="8653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10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10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104460"/>
                                        </p:tgtEl>
                                        <p:attrNameLst>
                                          <p:attrName>style.visibility</p:attrName>
                                        </p:attrNameLst>
                                      </p:cBhvr>
                                      <p:to>
                                        <p:strVal val="visible"/>
                                      </p:to>
                                    </p:set>
                                    <p:animEffect transition="in" filter="dissolve">
                                      <p:cBhvr>
                                        <p:cTn id="13" dur="1000"/>
                                        <p:tgtEl>
                                          <p:spTgt spid="104460"/>
                                        </p:tgtEl>
                                      </p:cBhvr>
                                    </p:animEffect>
                                  </p:childTnLst>
                                </p:cTn>
                              </p:par>
                              <p:par>
                                <p:cTn id="14" presetID="9" presetClass="entr" presetSubtype="0" fill="hold" nodeType="withEffect">
                                  <p:stCondLst>
                                    <p:cond delay="0"/>
                                  </p:stCondLst>
                                  <p:childTnLst>
                                    <p:set>
                                      <p:cBhvr>
                                        <p:cTn id="15" dur="1" fill="hold">
                                          <p:stCondLst>
                                            <p:cond delay="0"/>
                                          </p:stCondLst>
                                        </p:cTn>
                                        <p:tgtEl>
                                          <p:spTgt spid="104450"/>
                                        </p:tgtEl>
                                        <p:attrNameLst>
                                          <p:attrName>style.visibility</p:attrName>
                                        </p:attrNameLst>
                                      </p:cBhvr>
                                      <p:to>
                                        <p:strVal val="visible"/>
                                      </p:to>
                                    </p:set>
                                    <p:animEffect transition="in" filter="dissolve">
                                      <p:cBhvr>
                                        <p:cTn id="16" dur="1000"/>
                                        <p:tgtEl>
                                          <p:spTgt spid="104450"/>
                                        </p:tgtEl>
                                      </p:cBhvr>
                                    </p:animEffect>
                                  </p:childTnLst>
                                </p:cTn>
                              </p:par>
                              <p:par>
                                <p:cTn id="17" presetID="9" presetClass="entr" presetSubtype="0" fill="hold" nodeType="withEffect">
                                  <p:stCondLst>
                                    <p:cond delay="0"/>
                                  </p:stCondLst>
                                  <p:childTnLst>
                                    <p:set>
                                      <p:cBhvr>
                                        <p:cTn id="18" dur="1" fill="hold">
                                          <p:stCondLst>
                                            <p:cond delay="0"/>
                                          </p:stCondLst>
                                        </p:cTn>
                                        <p:tgtEl>
                                          <p:spTgt spid="104458"/>
                                        </p:tgtEl>
                                        <p:attrNameLst>
                                          <p:attrName>style.visibility</p:attrName>
                                        </p:attrNameLst>
                                      </p:cBhvr>
                                      <p:to>
                                        <p:strVal val="visible"/>
                                      </p:to>
                                    </p:set>
                                    <p:animEffect transition="in" filter="dissolve">
                                      <p:cBhvr>
                                        <p:cTn id="19" dur="1000"/>
                                        <p:tgtEl>
                                          <p:spTgt spid="104458"/>
                                        </p:tgtEl>
                                      </p:cBhvr>
                                    </p:animEffect>
                                  </p:childTnLst>
                                </p:cTn>
                              </p:par>
                              <p:par>
                                <p:cTn id="20" presetID="9" presetClass="entr" presetSubtype="0" fill="hold" nodeType="withEffect">
                                  <p:stCondLst>
                                    <p:cond delay="0"/>
                                  </p:stCondLst>
                                  <p:childTnLst>
                                    <p:set>
                                      <p:cBhvr>
                                        <p:cTn id="21" dur="1" fill="hold">
                                          <p:stCondLst>
                                            <p:cond delay="0"/>
                                          </p:stCondLst>
                                        </p:cTn>
                                        <p:tgtEl>
                                          <p:spTgt spid="104456"/>
                                        </p:tgtEl>
                                        <p:attrNameLst>
                                          <p:attrName>style.visibility</p:attrName>
                                        </p:attrNameLst>
                                      </p:cBhvr>
                                      <p:to>
                                        <p:strVal val="visible"/>
                                      </p:to>
                                    </p:set>
                                    <p:animEffect transition="in" filter="dissolve">
                                      <p:cBhvr>
                                        <p:cTn id="22" dur="1000"/>
                                        <p:tgtEl>
                                          <p:spTgt spid="104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38200" y="0"/>
            <a:ext cx="76581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Aquatic Macroinvertebrates</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pic>
        <p:nvPicPr>
          <p:cNvPr id="9" name="Picture 6" descr="dytiscid"/>
          <p:cNvPicPr>
            <a:picLocks noChangeAspect="1" noChangeArrowheads="1"/>
          </p:cNvPicPr>
          <p:nvPr/>
        </p:nvPicPr>
        <p:blipFill>
          <a:blip r:embed="rId2" cstate="print">
            <a:lum bright="10000" contrast="-10000"/>
          </a:blip>
          <a:srcRect/>
          <a:stretch>
            <a:fillRect/>
          </a:stretch>
        </p:blipFill>
        <p:spPr bwMode="auto">
          <a:xfrm>
            <a:off x="381000" y="3352800"/>
            <a:ext cx="2362200" cy="1629103"/>
          </a:xfrm>
          <a:prstGeom prst="rect">
            <a:avLst/>
          </a:prstGeom>
          <a:noFill/>
          <a:ln w="38100">
            <a:solidFill>
              <a:schemeClr val="tx1"/>
            </a:solidFill>
            <a:miter lim="800000"/>
            <a:headEnd/>
            <a:tailEnd/>
          </a:ln>
        </p:spPr>
      </p:pic>
      <p:pic>
        <p:nvPicPr>
          <p:cNvPr id="10" name="Picture 5" descr="dragoncpy"/>
          <p:cNvPicPr>
            <a:picLocks noChangeAspect="1" noChangeArrowheads="1"/>
          </p:cNvPicPr>
          <p:nvPr/>
        </p:nvPicPr>
        <p:blipFill>
          <a:blip r:embed="rId3" cstate="print">
            <a:lum contrast="-10000"/>
          </a:blip>
          <a:srcRect t="12000"/>
          <a:stretch>
            <a:fillRect/>
          </a:stretch>
        </p:blipFill>
        <p:spPr bwMode="auto">
          <a:xfrm>
            <a:off x="6477000" y="3352800"/>
            <a:ext cx="2362200" cy="1682750"/>
          </a:xfrm>
          <a:prstGeom prst="rect">
            <a:avLst/>
          </a:prstGeom>
          <a:noFill/>
          <a:ln w="38100">
            <a:solidFill>
              <a:schemeClr val="tx1"/>
            </a:solidFill>
            <a:miter lim="800000"/>
            <a:headEnd/>
            <a:tailEnd/>
          </a:ln>
        </p:spPr>
      </p:pic>
      <p:pic>
        <p:nvPicPr>
          <p:cNvPr id="11" name="Picture 4" descr="Stonefly nymph Hesperoperla (McKenzie Page)">
            <a:hlinkClick r:id="rId4"/>
          </p:cNvPr>
          <p:cNvPicPr>
            <a:picLocks noChangeAspect="1" noChangeArrowheads="1"/>
          </p:cNvPicPr>
          <p:nvPr/>
        </p:nvPicPr>
        <p:blipFill>
          <a:blip r:embed="rId5" cstate="print">
            <a:lum contrast="10000"/>
          </a:blip>
          <a:srcRect/>
          <a:stretch>
            <a:fillRect/>
          </a:stretch>
        </p:blipFill>
        <p:spPr bwMode="auto">
          <a:xfrm>
            <a:off x="3238500" y="4233862"/>
            <a:ext cx="2667000" cy="2366963"/>
          </a:xfrm>
          <a:prstGeom prst="rect">
            <a:avLst/>
          </a:prstGeom>
          <a:noFill/>
          <a:ln w="38100">
            <a:solidFill>
              <a:schemeClr val="tx1"/>
            </a:solidFill>
            <a:miter lim="800000"/>
            <a:headEnd/>
            <a:tailEnd/>
          </a:ln>
        </p:spPr>
      </p:pic>
      <p:pic>
        <p:nvPicPr>
          <p:cNvPr id="105474" name="Picture 2" descr="http://bugguide.net/images/raw/4QF/0BQ/4QF0BQHS6QRSMKVKIKBKNQCKUQZSGKDKVQO00KNKEQPKQKB06QO02QEKGQNKSKT0HKWKKKD0KKOK.jpg"/>
          <p:cNvPicPr>
            <a:picLocks noChangeAspect="1" noChangeArrowheads="1"/>
          </p:cNvPicPr>
          <p:nvPr/>
        </p:nvPicPr>
        <p:blipFill>
          <a:blip r:embed="rId6" cstate="print">
            <a:lum contrast="20000"/>
          </a:blip>
          <a:srcRect t="3855" b="5542"/>
          <a:stretch>
            <a:fillRect/>
          </a:stretch>
        </p:blipFill>
        <p:spPr bwMode="auto">
          <a:xfrm>
            <a:off x="2933700" y="1752600"/>
            <a:ext cx="3276600" cy="2200003"/>
          </a:xfrm>
          <a:prstGeom prst="rect">
            <a:avLst/>
          </a:prstGeom>
          <a:noFill/>
          <a:ln w="38100">
            <a:solidFill>
              <a:schemeClr val="tx1"/>
            </a:solidFill>
          </a:ln>
        </p:spPr>
      </p:pic>
    </p:spTree>
    <p:extLst>
      <p:ext uri="{BB962C8B-B14F-4D97-AF65-F5344CB8AC3E}">
        <p14:creationId xmlns:p14="http://schemas.microsoft.com/office/powerpoint/2010/main" val="264431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10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05474"/>
                                        </p:tgtEl>
                                        <p:attrNameLst>
                                          <p:attrName>style.visibility</p:attrName>
                                        </p:attrNameLst>
                                      </p:cBhvr>
                                      <p:to>
                                        <p:strVal val="visible"/>
                                      </p:to>
                                    </p:set>
                                    <p:animEffect transition="in" filter="dissolve">
                                      <p:cBhvr>
                                        <p:cTn id="16" dur="5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647700" y="0"/>
            <a:ext cx="78486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What are Benthic Macroinvertebrates?</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sp>
        <p:nvSpPr>
          <p:cNvPr id="5" name="Rectangle 3"/>
          <p:cNvSpPr>
            <a:spLocks noGrp="1" noChangeArrowheads="1"/>
          </p:cNvSpPr>
          <p:nvPr>
            <p:ph idx="1"/>
          </p:nvPr>
        </p:nvSpPr>
        <p:spPr>
          <a:xfrm>
            <a:off x="952500" y="1752600"/>
            <a:ext cx="7239000" cy="2590800"/>
          </a:xfrm>
          <a:solidFill>
            <a:schemeClr val="tx1"/>
          </a:solidFill>
        </p:spPr>
        <p:txBody>
          <a:bodyPr/>
          <a:lstStyle/>
          <a:p>
            <a:pPr eaLnBrk="1" hangingPunct="1">
              <a:buClrTx/>
              <a:buSzPct val="80000"/>
              <a:buNone/>
            </a:pPr>
            <a:r>
              <a:rPr lang="en-US" sz="2000" b="1" dirty="0">
                <a:solidFill>
                  <a:srgbClr val="FF3300"/>
                </a:solidFill>
                <a:effectLst/>
              </a:rPr>
              <a:t>Benthic</a:t>
            </a:r>
            <a:r>
              <a:rPr lang="en-US" sz="2000" b="1" dirty="0">
                <a:solidFill>
                  <a:schemeClr val="accent4">
                    <a:lumMod val="10000"/>
                  </a:schemeClr>
                </a:solidFill>
                <a:effectLst/>
              </a:rPr>
              <a:t> = bottom level (of a body of water)</a:t>
            </a:r>
          </a:p>
          <a:p>
            <a:pPr eaLnBrk="1" hangingPunct="1">
              <a:buClrTx/>
              <a:buSzPct val="80000"/>
              <a:buNone/>
            </a:pPr>
            <a:endParaRPr lang="en-US" sz="2000" b="1" dirty="0">
              <a:solidFill>
                <a:schemeClr val="accent4">
                  <a:lumMod val="10000"/>
                </a:schemeClr>
              </a:solidFill>
            </a:endParaRPr>
          </a:p>
          <a:p>
            <a:pPr eaLnBrk="1" hangingPunct="1">
              <a:buClrTx/>
              <a:buSzPct val="80000"/>
              <a:buNone/>
            </a:pPr>
            <a:r>
              <a:rPr lang="en-US" sz="2000" b="1" dirty="0">
                <a:solidFill>
                  <a:srgbClr val="FF3300"/>
                </a:solidFill>
                <a:effectLst/>
              </a:rPr>
              <a:t>Macro</a:t>
            </a:r>
            <a:r>
              <a:rPr lang="en-US" sz="2000" b="1" dirty="0">
                <a:solidFill>
                  <a:schemeClr val="accent4">
                    <a:lumMod val="10000"/>
                  </a:schemeClr>
                </a:solidFill>
              </a:rPr>
              <a:t> </a:t>
            </a:r>
            <a:r>
              <a:rPr lang="en-US" sz="2000" b="1" dirty="0">
                <a:solidFill>
                  <a:schemeClr val="accent4">
                    <a:lumMod val="10000"/>
                  </a:schemeClr>
                </a:solidFill>
                <a:effectLst/>
              </a:rPr>
              <a:t>= large enough to be seen with the unaided eye</a:t>
            </a:r>
          </a:p>
          <a:p>
            <a:pPr eaLnBrk="1" hangingPunct="1">
              <a:buClrTx/>
              <a:buSzPct val="80000"/>
              <a:buNone/>
            </a:pPr>
            <a:endParaRPr lang="en-US" sz="2000" b="1" dirty="0">
              <a:solidFill>
                <a:schemeClr val="accent4">
                  <a:lumMod val="10000"/>
                </a:schemeClr>
              </a:solidFill>
            </a:endParaRPr>
          </a:p>
          <a:p>
            <a:pPr eaLnBrk="1" hangingPunct="1">
              <a:buClrTx/>
              <a:buSzPct val="80000"/>
              <a:buNone/>
            </a:pPr>
            <a:r>
              <a:rPr lang="en-US" sz="2000" b="1" dirty="0">
                <a:solidFill>
                  <a:srgbClr val="FF3300"/>
                </a:solidFill>
                <a:effectLst/>
              </a:rPr>
              <a:t>Invertebrate</a:t>
            </a:r>
            <a:r>
              <a:rPr lang="en-US" sz="2000" b="1" dirty="0">
                <a:solidFill>
                  <a:schemeClr val="accent4">
                    <a:lumMod val="10000"/>
                  </a:schemeClr>
                </a:solidFill>
                <a:effectLst/>
              </a:rPr>
              <a:t> = without a backbone</a:t>
            </a:r>
          </a:p>
          <a:p>
            <a:pPr eaLnBrk="1" hangingPunct="1">
              <a:buClrTx/>
              <a:buSzPct val="80000"/>
              <a:buNone/>
            </a:pPr>
            <a:endParaRPr lang="en-US" sz="2000" b="1" dirty="0"/>
          </a:p>
          <a:p>
            <a:pPr eaLnBrk="1" hangingPunct="1">
              <a:buClrTx/>
              <a:buSzPct val="80000"/>
              <a:buNone/>
            </a:pPr>
            <a:r>
              <a:rPr lang="en-US" sz="2000" b="1" dirty="0">
                <a:solidFill>
                  <a:schemeClr val="accent4">
                    <a:lumMod val="10000"/>
                  </a:schemeClr>
                </a:solidFill>
                <a:effectLst/>
              </a:rPr>
              <a:t>Commonly referred to as: macros, benthos or bugs</a:t>
            </a:r>
          </a:p>
        </p:txBody>
      </p:sp>
      <p:grpSp>
        <p:nvGrpSpPr>
          <p:cNvPr id="6" name="Group 4"/>
          <p:cNvGrpSpPr>
            <a:grpSpLocks/>
          </p:cNvGrpSpPr>
          <p:nvPr/>
        </p:nvGrpSpPr>
        <p:grpSpPr bwMode="auto">
          <a:xfrm rot="5400000">
            <a:off x="3556000" y="3225800"/>
            <a:ext cx="2032000" cy="4724400"/>
            <a:chOff x="4080" y="1008"/>
            <a:chExt cx="1280" cy="2976"/>
          </a:xfrm>
        </p:grpSpPr>
        <p:pic>
          <p:nvPicPr>
            <p:cNvPr id="7" name="Picture 5"/>
            <p:cNvPicPr>
              <a:picLocks noChangeAspect="1" noChangeArrowheads="1"/>
            </p:cNvPicPr>
            <p:nvPr/>
          </p:nvPicPr>
          <p:blipFill>
            <a:blip r:embed="rId2" cstate="print"/>
            <a:srcRect/>
            <a:stretch>
              <a:fillRect/>
            </a:stretch>
          </p:blipFill>
          <p:spPr bwMode="auto">
            <a:xfrm>
              <a:off x="4080" y="1008"/>
              <a:ext cx="1280" cy="960"/>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4080" y="2016"/>
              <a:ext cx="1280" cy="960"/>
            </a:xfrm>
            <a:prstGeom prst="rect">
              <a:avLst/>
            </a:prstGeom>
            <a:noFill/>
            <a:ln w="9525">
              <a:noFill/>
              <a:miter lim="800000"/>
              <a:headEnd/>
              <a:tailEnd/>
            </a:ln>
          </p:spPr>
        </p:pic>
        <p:pic>
          <p:nvPicPr>
            <p:cNvPr id="9" name="Picture 7"/>
            <p:cNvPicPr>
              <a:picLocks noChangeAspect="1" noChangeArrowheads="1"/>
            </p:cNvPicPr>
            <p:nvPr/>
          </p:nvPicPr>
          <p:blipFill>
            <a:blip r:embed="rId4" cstate="print"/>
            <a:srcRect/>
            <a:stretch>
              <a:fillRect/>
            </a:stretch>
          </p:blipFill>
          <p:spPr bwMode="auto">
            <a:xfrm>
              <a:off x="4080" y="3024"/>
              <a:ext cx="1280" cy="960"/>
            </a:xfrm>
            <a:prstGeom prst="rect">
              <a:avLst/>
            </a:prstGeom>
            <a:noFill/>
            <a:ln w="9525">
              <a:noFill/>
              <a:miter lim="800000"/>
              <a:headEnd/>
              <a:tailEnd/>
            </a:ln>
          </p:spPr>
        </p:pic>
      </p:grpSp>
    </p:spTree>
    <p:extLst>
      <p:ext uri="{BB962C8B-B14F-4D97-AF65-F5344CB8AC3E}">
        <p14:creationId xmlns:p14="http://schemas.microsoft.com/office/powerpoint/2010/main" val="34196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04800" y="228600"/>
            <a:ext cx="85344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Why are Macroinvertebrates good indicators of stream health?</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sp>
        <p:nvSpPr>
          <p:cNvPr id="5" name="Rectangle 3"/>
          <p:cNvSpPr>
            <a:spLocks noGrp="1" noChangeArrowheads="1"/>
          </p:cNvSpPr>
          <p:nvPr>
            <p:ph idx="1"/>
          </p:nvPr>
        </p:nvSpPr>
        <p:spPr>
          <a:xfrm>
            <a:off x="533400" y="2286000"/>
            <a:ext cx="8153400" cy="3581400"/>
          </a:xfrm>
          <a:solidFill>
            <a:schemeClr val="tx1"/>
          </a:solidFill>
        </p:spPr>
        <p:txBody>
          <a:bodyPr/>
          <a:lstStyle/>
          <a:p>
            <a:pPr eaLnBrk="1" hangingPunct="1">
              <a:buClrTx/>
              <a:buSzPct val="100000"/>
              <a:buFont typeface="Wingdings" pitchFamily="2" charset="2"/>
              <a:buChar char="§"/>
            </a:pPr>
            <a:r>
              <a:rPr lang="en-US" sz="2400" b="1" dirty="0">
                <a:solidFill>
                  <a:schemeClr val="accent4">
                    <a:lumMod val="10000"/>
                  </a:schemeClr>
                </a:solidFill>
                <a:effectLst/>
              </a:rPr>
              <a:t>live in the water for all or most of their life </a:t>
            </a:r>
          </a:p>
          <a:p>
            <a:pPr eaLnBrk="1" hangingPunct="1">
              <a:buClrTx/>
              <a:buSzPct val="100000"/>
              <a:buFont typeface="Wingdings" pitchFamily="2" charset="2"/>
              <a:buChar char="§"/>
            </a:pPr>
            <a:r>
              <a:rPr lang="en-US" sz="2400" b="1" dirty="0">
                <a:solidFill>
                  <a:schemeClr val="accent4">
                    <a:lumMod val="10000"/>
                  </a:schemeClr>
                </a:solidFill>
                <a:effectLst/>
              </a:rPr>
              <a:t>stay in areas suitable for their survival </a:t>
            </a:r>
          </a:p>
          <a:p>
            <a:pPr eaLnBrk="1" hangingPunct="1">
              <a:buClrTx/>
              <a:buSzPct val="100000"/>
              <a:buFont typeface="Wingdings" pitchFamily="2" charset="2"/>
              <a:buChar char="§"/>
            </a:pPr>
            <a:r>
              <a:rPr lang="en-US" sz="2400" b="1" dirty="0">
                <a:solidFill>
                  <a:schemeClr val="accent4">
                    <a:lumMod val="10000"/>
                  </a:schemeClr>
                </a:solidFill>
                <a:effectLst/>
              </a:rPr>
              <a:t>are easy to collect </a:t>
            </a:r>
          </a:p>
          <a:p>
            <a:pPr eaLnBrk="1" hangingPunct="1">
              <a:buClrTx/>
              <a:buSzPct val="100000"/>
              <a:buFont typeface="Wingdings" pitchFamily="2" charset="2"/>
              <a:buChar char="§"/>
            </a:pPr>
            <a:r>
              <a:rPr lang="en-US" sz="2400" b="1" dirty="0">
                <a:solidFill>
                  <a:schemeClr val="accent4">
                    <a:lumMod val="10000"/>
                  </a:schemeClr>
                </a:solidFill>
                <a:effectLst/>
              </a:rPr>
              <a:t>are easy to identify in a laboratory </a:t>
            </a:r>
          </a:p>
          <a:p>
            <a:pPr eaLnBrk="1" hangingPunct="1">
              <a:buClrTx/>
              <a:buSzPct val="100000"/>
              <a:buFont typeface="Wingdings" pitchFamily="2" charset="2"/>
              <a:buChar char="§"/>
            </a:pPr>
            <a:r>
              <a:rPr lang="en-US" sz="2400" b="1" dirty="0">
                <a:solidFill>
                  <a:schemeClr val="accent4">
                    <a:lumMod val="10000"/>
                  </a:schemeClr>
                </a:solidFill>
                <a:effectLst/>
              </a:rPr>
              <a:t>often live for more than one year </a:t>
            </a:r>
          </a:p>
          <a:p>
            <a:pPr eaLnBrk="1" hangingPunct="1">
              <a:buClrTx/>
              <a:buSzPct val="100000"/>
              <a:buFont typeface="Wingdings" pitchFamily="2" charset="2"/>
              <a:buChar char="§"/>
            </a:pPr>
            <a:r>
              <a:rPr lang="en-US" sz="2400" b="1" dirty="0">
                <a:solidFill>
                  <a:schemeClr val="accent4">
                    <a:lumMod val="10000"/>
                  </a:schemeClr>
                </a:solidFill>
                <a:effectLst/>
              </a:rPr>
              <a:t>have limited mobility </a:t>
            </a:r>
          </a:p>
          <a:p>
            <a:pPr eaLnBrk="1" hangingPunct="1">
              <a:buClrTx/>
              <a:buSzPct val="100000"/>
              <a:buFont typeface="Wingdings" pitchFamily="2" charset="2"/>
              <a:buChar char="§"/>
            </a:pPr>
            <a:r>
              <a:rPr lang="en-US" sz="2400" b="1" dirty="0">
                <a:solidFill>
                  <a:schemeClr val="accent4">
                    <a:lumMod val="10000"/>
                  </a:schemeClr>
                </a:solidFill>
                <a:effectLst/>
              </a:rPr>
              <a:t>differ in their tolerance to amount of pollution</a:t>
            </a:r>
          </a:p>
          <a:p>
            <a:pPr eaLnBrk="1" hangingPunct="1">
              <a:buClrTx/>
              <a:buSzPct val="100000"/>
              <a:buFont typeface="Wingdings" pitchFamily="2" charset="2"/>
              <a:buChar char="§"/>
            </a:pPr>
            <a:r>
              <a:rPr lang="en-US" sz="2400" b="1" dirty="0">
                <a:solidFill>
                  <a:schemeClr val="accent4">
                    <a:lumMod val="10000"/>
                  </a:schemeClr>
                </a:solidFill>
                <a:effectLst/>
              </a:rPr>
              <a:t>are indicators of environmental condition </a:t>
            </a:r>
          </a:p>
        </p:txBody>
      </p:sp>
      <p:sp>
        <p:nvSpPr>
          <p:cNvPr id="6" name="TextBox 5"/>
          <p:cNvSpPr txBox="1"/>
          <p:nvPr/>
        </p:nvSpPr>
        <p:spPr>
          <a:xfrm rot="750683">
            <a:off x="8009577" y="4626108"/>
            <a:ext cx="372218"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3300"/>
                </a:solidFill>
                <a:effectLst/>
                <a:uLnTx/>
                <a:uFillTx/>
                <a:latin typeface="Tahoma"/>
                <a:ea typeface="+mn-ea"/>
                <a:cs typeface="+mn-cs"/>
              </a:rPr>
              <a:t>!</a:t>
            </a:r>
          </a:p>
        </p:txBody>
      </p:sp>
      <p:sp>
        <p:nvSpPr>
          <p:cNvPr id="7" name="TextBox 6"/>
          <p:cNvSpPr txBox="1"/>
          <p:nvPr/>
        </p:nvSpPr>
        <p:spPr>
          <a:xfrm rot="750683">
            <a:off x="7240388" y="5148765"/>
            <a:ext cx="484708"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3300"/>
                </a:solidFill>
                <a:effectLst/>
                <a:uLnTx/>
                <a:uFillTx/>
                <a:latin typeface="Tahoma"/>
                <a:ea typeface="+mn-ea"/>
                <a:cs typeface="+mn-cs"/>
              </a:rPr>
              <a:t>!</a:t>
            </a:r>
          </a:p>
        </p:txBody>
      </p:sp>
    </p:spTree>
    <p:extLst>
      <p:ext uri="{BB962C8B-B14F-4D97-AF65-F5344CB8AC3E}">
        <p14:creationId xmlns:p14="http://schemas.microsoft.com/office/powerpoint/2010/main" val="170068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00"/>
                                        <p:tgtEl>
                                          <p:spTgt spid="6"/>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par>
                                <p:cTn id="59" presetID="3" presetClass="emph" presetSubtype="2" fill="hold" nodeType="withEffect">
                                  <p:stCondLst>
                                    <p:cond delay="0"/>
                                  </p:stCondLst>
                                  <p:childTnLst>
                                    <p:animClr clrSpc="rgb" dir="cw">
                                      <p:cBhvr override="childStyle">
                                        <p:cTn id="60" dur="500" fill="hold"/>
                                        <p:tgtEl>
                                          <p:spTgt spid="5">
                                            <p:txEl>
                                              <p:pRg st="6" end="6"/>
                                            </p:txEl>
                                          </p:spTgt>
                                        </p:tgtEl>
                                        <p:attrNameLst>
                                          <p:attrName>style.color</p:attrName>
                                        </p:attrNameLst>
                                      </p:cBhvr>
                                      <p:to>
                                        <a:srgbClr val="FF3300"/>
                                      </p:to>
                                    </p:animClr>
                                  </p:childTnLst>
                                </p:cTn>
                              </p:par>
                              <p:par>
                                <p:cTn id="61" presetID="3" presetClass="emph" presetSubtype="2" fill="hold" nodeType="withEffect">
                                  <p:stCondLst>
                                    <p:cond delay="0"/>
                                  </p:stCondLst>
                                  <p:childTnLst>
                                    <p:animClr clrSpc="rgb" dir="cw">
                                      <p:cBhvr override="childStyle">
                                        <p:cTn id="62" dur="500" fill="hold"/>
                                        <p:tgtEl>
                                          <p:spTgt spid="5">
                                            <p:txEl>
                                              <p:pRg st="7" end="7"/>
                                            </p:txEl>
                                          </p:spTgt>
                                        </p:tgtEl>
                                        <p:attrNameLst>
                                          <p:attrName>style.color</p:attrName>
                                        </p:attrNameLst>
                                      </p:cBhvr>
                                      <p:to>
                                        <a:srgbClr val="FF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066800" y="228600"/>
            <a:ext cx="69723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Macroinvertebrates</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sp>
        <p:nvSpPr>
          <p:cNvPr id="19" name="Rectangle 3"/>
          <p:cNvSpPr txBox="1">
            <a:spLocks noChangeArrowheads="1"/>
          </p:cNvSpPr>
          <p:nvPr/>
        </p:nvSpPr>
        <p:spPr bwMode="auto">
          <a:xfrm>
            <a:off x="1028700" y="1600201"/>
            <a:ext cx="7086600" cy="2895599"/>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3200" b="1" i="0" u="none" strike="noStrike" kern="0" cap="none" spc="0" normalizeH="0" baseline="0" noProof="0" dirty="0">
                <a:ln>
                  <a:noFill/>
                </a:ln>
                <a:solidFill>
                  <a:srgbClr val="DADADA">
                    <a:lumMod val="10000"/>
                  </a:srgbClr>
                </a:solidFill>
                <a:effectLst/>
                <a:uLnTx/>
                <a:uFillTx/>
                <a:latin typeface="Tahoma"/>
                <a:ea typeface="+mn-ea"/>
                <a:cs typeface="+mn-cs"/>
              </a:rPr>
              <a:t>Often go unnoticed because of their size and habitat</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3200" b="1" i="0" u="none" strike="noStrike" kern="0" cap="none" spc="0" normalizeH="0" baseline="0" noProof="0" dirty="0">
                <a:ln>
                  <a:noFill/>
                </a:ln>
                <a:solidFill>
                  <a:srgbClr val="DADADA">
                    <a:lumMod val="10000"/>
                  </a:srgbClr>
                </a:solidFill>
                <a:effectLst/>
                <a:uLnTx/>
                <a:uFillTx/>
                <a:latin typeface="Tahoma"/>
                <a:ea typeface="+mn-ea"/>
                <a:cs typeface="+mn-cs"/>
              </a:rPr>
              <a:t>Extremely important to a river ecosystem</a:t>
            </a:r>
          </a:p>
          <a:p>
            <a:pPr marL="742950" marR="0" lvl="1" indent="-28575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800" b="1" i="0" u="none" strike="noStrike" kern="0" cap="none" spc="0" normalizeH="0" baseline="0" noProof="0" dirty="0">
                <a:ln>
                  <a:noFill/>
                </a:ln>
                <a:solidFill>
                  <a:srgbClr val="DADADA">
                    <a:lumMod val="10000"/>
                  </a:srgbClr>
                </a:solidFill>
                <a:effectLst/>
                <a:uLnTx/>
                <a:uFillTx/>
                <a:latin typeface="Tahoma"/>
                <a:ea typeface="+mn-ea"/>
                <a:cs typeface="+mn-cs"/>
              </a:rPr>
              <a:t>Primary food source for fish</a:t>
            </a:r>
          </a:p>
        </p:txBody>
      </p:sp>
      <p:pic>
        <p:nvPicPr>
          <p:cNvPr id="106500" name="Picture 4" descr="http://www.carmelriversteelheadassociation.org/images/stealhead.png"/>
          <p:cNvPicPr>
            <a:picLocks noChangeAspect="1" noChangeArrowheads="1"/>
          </p:cNvPicPr>
          <p:nvPr/>
        </p:nvPicPr>
        <p:blipFill>
          <a:blip r:embed="rId2" cstate="print"/>
          <a:srcRect/>
          <a:stretch>
            <a:fillRect/>
          </a:stretch>
        </p:blipFill>
        <p:spPr bwMode="auto">
          <a:xfrm rot="205917">
            <a:off x="499697" y="4926211"/>
            <a:ext cx="4242959" cy="1546912"/>
          </a:xfrm>
          <a:prstGeom prst="rect">
            <a:avLst/>
          </a:prstGeom>
          <a:ln>
            <a:noFill/>
          </a:ln>
          <a:effectLst>
            <a:outerShdw blurRad="292100" dist="139700" dir="2700000" algn="tl" rotWithShape="0">
              <a:srgbClr val="333333">
                <a:alpha val="65000"/>
              </a:srgbClr>
            </a:outerShdw>
          </a:effectLst>
        </p:spPr>
      </p:pic>
      <p:pic>
        <p:nvPicPr>
          <p:cNvPr id="106502" name="Picture 6" descr="http://enlivendesigns.us/wp-content/plugins/filedownload/download.php/?path=http://enlivendesigns.us/wp-content/uploads/112013/Marine/Fish/Brown_Trout.png&amp;type=&amp;check=&amp;referer=/2013/12/brown-trout-free-download/"/>
          <p:cNvPicPr>
            <a:picLocks noChangeAspect="1" noChangeArrowheads="1"/>
          </p:cNvPicPr>
          <p:nvPr/>
        </p:nvPicPr>
        <p:blipFill>
          <a:blip r:embed="rId3" cstate="print"/>
          <a:srcRect/>
          <a:stretch>
            <a:fillRect/>
          </a:stretch>
        </p:blipFill>
        <p:spPr bwMode="auto">
          <a:xfrm rot="1208294">
            <a:off x="3691965" y="4360382"/>
            <a:ext cx="5295900" cy="18474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197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additive="base">
                                        <p:cTn id="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anim calcmode="lin" valueType="num">
                                      <p:cBhvr additive="base">
                                        <p:cTn id="13"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 calcmode="lin" valueType="num">
                                      <p:cBhvr additive="base">
                                        <p:cTn id="19"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06502"/>
                                        </p:tgtEl>
                                        <p:attrNameLst>
                                          <p:attrName>style.visibility</p:attrName>
                                        </p:attrNameLst>
                                      </p:cBhvr>
                                      <p:to>
                                        <p:strVal val="visible"/>
                                      </p:to>
                                    </p:set>
                                    <p:anim calcmode="lin" valueType="num">
                                      <p:cBhvr additive="base">
                                        <p:cTn id="23" dur="500" fill="hold"/>
                                        <p:tgtEl>
                                          <p:spTgt spid="106502"/>
                                        </p:tgtEl>
                                        <p:attrNameLst>
                                          <p:attrName>ppt_x</p:attrName>
                                        </p:attrNameLst>
                                      </p:cBhvr>
                                      <p:tavLst>
                                        <p:tav tm="0">
                                          <p:val>
                                            <p:strVal val="1+#ppt_w/2"/>
                                          </p:val>
                                        </p:tav>
                                        <p:tav tm="100000">
                                          <p:val>
                                            <p:strVal val="#ppt_x"/>
                                          </p:val>
                                        </p:tav>
                                      </p:tavLst>
                                    </p:anim>
                                    <p:anim calcmode="lin" valueType="num">
                                      <p:cBhvr additive="base">
                                        <p:cTn id="24" dur="500" fill="hold"/>
                                        <p:tgtEl>
                                          <p:spTgt spid="106502"/>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06500"/>
                                        </p:tgtEl>
                                        <p:attrNameLst>
                                          <p:attrName>style.visibility</p:attrName>
                                        </p:attrNameLst>
                                      </p:cBhvr>
                                      <p:to>
                                        <p:strVal val="visible"/>
                                      </p:to>
                                    </p:set>
                                    <p:anim calcmode="lin" valueType="num">
                                      <p:cBhvr additive="base">
                                        <p:cTn id="27" dur="500" fill="hold"/>
                                        <p:tgtEl>
                                          <p:spTgt spid="106500"/>
                                        </p:tgtEl>
                                        <p:attrNameLst>
                                          <p:attrName>ppt_x</p:attrName>
                                        </p:attrNameLst>
                                      </p:cBhvr>
                                      <p:tavLst>
                                        <p:tav tm="0">
                                          <p:val>
                                            <p:strVal val="0-#ppt_w/2"/>
                                          </p:val>
                                        </p:tav>
                                        <p:tav tm="100000">
                                          <p:val>
                                            <p:strVal val="#ppt_x"/>
                                          </p:val>
                                        </p:tav>
                                      </p:tavLst>
                                    </p:anim>
                                    <p:anim calcmode="lin" valueType="num">
                                      <p:cBhvr additive="base">
                                        <p:cTn id="28" dur="500" fill="hold"/>
                                        <p:tgtEl>
                                          <p:spTgt spid="1065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52400"/>
            <a:ext cx="69723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Macroinvertebrates: Group 1</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sp>
        <p:nvSpPr>
          <p:cNvPr id="6" name="Rectangle 4"/>
          <p:cNvSpPr txBox="1">
            <a:spLocks noChangeArrowheads="1"/>
          </p:cNvSpPr>
          <p:nvPr/>
        </p:nvSpPr>
        <p:spPr bwMode="auto">
          <a:xfrm>
            <a:off x="762000" y="1676400"/>
            <a:ext cx="2590800" cy="3124200"/>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Stonefly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Caddisfly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Water Penny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Riffle Beetle</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Mayfly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Dobsonfly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Gilled Snail</a:t>
            </a:r>
          </a:p>
        </p:txBody>
      </p:sp>
      <p:grpSp>
        <p:nvGrpSpPr>
          <p:cNvPr id="9" name="Group 8"/>
          <p:cNvGrpSpPr/>
          <p:nvPr/>
        </p:nvGrpSpPr>
        <p:grpSpPr>
          <a:xfrm>
            <a:off x="4495800" y="1828800"/>
            <a:ext cx="3276600" cy="3048000"/>
            <a:chOff x="6477000" y="1371600"/>
            <a:chExt cx="2057400" cy="1905000"/>
          </a:xfrm>
        </p:grpSpPr>
        <p:sp>
          <p:nvSpPr>
            <p:cNvPr id="8" name="Oval 7"/>
            <p:cNvSpPr/>
            <p:nvPr/>
          </p:nvSpPr>
          <p:spPr bwMode="auto">
            <a:xfrm>
              <a:off x="6477000" y="1371600"/>
              <a:ext cx="2057400" cy="1905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0594" name="Picture 2" descr="http://extension.usu.edu/waterquality/images/uploads/Bug%20Key/plecoptera/Nemouridae%20_500%20pixels.jpg"/>
            <p:cNvPicPr>
              <a:picLocks noChangeAspect="1" noChangeArrowheads="1"/>
            </p:cNvPicPr>
            <p:nvPr/>
          </p:nvPicPr>
          <p:blipFill>
            <a:blip r:embed="rId2" cstate="print">
              <a:clrChange>
                <a:clrFrom>
                  <a:srgbClr val="FFFFFF"/>
                </a:clrFrom>
                <a:clrTo>
                  <a:srgbClr val="FFFFFF">
                    <a:alpha val="0"/>
                  </a:srgbClr>
                </a:clrTo>
              </a:clrChange>
            </a:blip>
            <a:srcRect b="7761"/>
            <a:stretch>
              <a:fillRect/>
            </a:stretch>
          </p:blipFill>
          <p:spPr bwMode="auto">
            <a:xfrm rot="12615310">
              <a:off x="6710610" y="1617773"/>
              <a:ext cx="1650976" cy="1373612"/>
            </a:xfrm>
            <a:prstGeom prst="rect">
              <a:avLst/>
            </a:prstGeom>
            <a:noFill/>
          </p:spPr>
        </p:pic>
      </p:grpSp>
      <p:grpSp>
        <p:nvGrpSpPr>
          <p:cNvPr id="12" name="Group 11"/>
          <p:cNvGrpSpPr/>
          <p:nvPr/>
        </p:nvGrpSpPr>
        <p:grpSpPr>
          <a:xfrm>
            <a:off x="4495800" y="1828800"/>
            <a:ext cx="3276600" cy="3048000"/>
            <a:chOff x="1752600" y="2667000"/>
            <a:chExt cx="3276600" cy="3048000"/>
          </a:xfrm>
        </p:grpSpPr>
        <p:sp>
          <p:nvSpPr>
            <p:cNvPr id="11" name="Oval 10"/>
            <p:cNvSpPr/>
            <p:nvPr/>
          </p:nvSpPr>
          <p:spPr bwMode="auto">
            <a:xfrm>
              <a:off x="1752600" y="26670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0596" name="Picture 4" descr="http://www.ecouterre.com/wp-content/uploads/2012/08/caddisfly-jewelry-2-537x402.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3545435">
              <a:off x="2029494" y="3302553"/>
              <a:ext cx="2573501" cy="1926532"/>
            </a:xfrm>
            <a:prstGeom prst="rect">
              <a:avLst/>
            </a:prstGeom>
            <a:noFill/>
          </p:spPr>
        </p:pic>
      </p:grpSp>
      <p:grpSp>
        <p:nvGrpSpPr>
          <p:cNvPr id="15" name="Group 14"/>
          <p:cNvGrpSpPr/>
          <p:nvPr/>
        </p:nvGrpSpPr>
        <p:grpSpPr>
          <a:xfrm>
            <a:off x="4495800" y="1828800"/>
            <a:ext cx="3276600" cy="3048000"/>
            <a:chOff x="4495800" y="1828800"/>
            <a:chExt cx="3276600" cy="3048000"/>
          </a:xfrm>
        </p:grpSpPr>
        <p:sp>
          <p:nvSpPr>
            <p:cNvPr id="13" name="Oval 12"/>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0598" name="Picture 6" descr="http://thebeachschool.eq.edu.au/freshwater-app/img/specimen-pages/waterpenny/water-penny1-big.jpg"/>
            <p:cNvPicPr>
              <a:picLocks noChangeAspect="1" noChangeArrowheads="1"/>
            </p:cNvPicPr>
            <p:nvPr/>
          </p:nvPicPr>
          <p:blipFill>
            <a:blip r:embed="rId4" cstate="print">
              <a:clrChange>
                <a:clrFrom>
                  <a:srgbClr val="F1F9FB"/>
                </a:clrFrom>
                <a:clrTo>
                  <a:srgbClr val="F1F9FB">
                    <a:alpha val="0"/>
                  </a:srgbClr>
                </a:clrTo>
              </a:clrChange>
            </a:blip>
            <a:srcRect l="27260" t="8442" r="24848" b="18106"/>
            <a:stretch>
              <a:fillRect/>
            </a:stretch>
          </p:blipFill>
          <p:spPr bwMode="auto">
            <a:xfrm rot="11168640">
              <a:off x="5090119" y="2286913"/>
              <a:ext cx="2061893" cy="2221573"/>
            </a:xfrm>
            <a:prstGeom prst="rect">
              <a:avLst/>
            </a:prstGeom>
            <a:noFill/>
          </p:spPr>
        </p:pic>
      </p:grpSp>
      <p:grpSp>
        <p:nvGrpSpPr>
          <p:cNvPr id="20" name="Group 19"/>
          <p:cNvGrpSpPr/>
          <p:nvPr/>
        </p:nvGrpSpPr>
        <p:grpSpPr>
          <a:xfrm>
            <a:off x="4495800" y="1828800"/>
            <a:ext cx="3276600" cy="3048000"/>
            <a:chOff x="4495800" y="1828800"/>
            <a:chExt cx="3276600" cy="3048000"/>
          </a:xfrm>
        </p:grpSpPr>
        <p:sp>
          <p:nvSpPr>
            <p:cNvPr id="16" name="Oval 15"/>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0602" name="Picture 10" descr="http://www.natgeocreative.com/comp/MM7/596/1444282.jpg"/>
            <p:cNvPicPr>
              <a:picLocks noChangeAspect="1" noChangeArrowheads="1"/>
            </p:cNvPicPr>
            <p:nvPr/>
          </p:nvPicPr>
          <p:blipFill>
            <a:blip r:embed="rId5" cstate="print">
              <a:clrChange>
                <a:clrFrom>
                  <a:srgbClr val="FFFFFF"/>
                </a:clrFrom>
                <a:clrTo>
                  <a:srgbClr val="FFFFFF">
                    <a:alpha val="0"/>
                  </a:srgbClr>
                </a:clrTo>
              </a:clrChange>
            </a:blip>
            <a:srcRect l="3512" t="15789" r="35023"/>
            <a:stretch>
              <a:fillRect/>
            </a:stretch>
          </p:blipFill>
          <p:spPr bwMode="auto">
            <a:xfrm>
              <a:off x="4648200" y="1981200"/>
              <a:ext cx="2667000" cy="2438400"/>
            </a:xfrm>
            <a:prstGeom prst="rect">
              <a:avLst/>
            </a:prstGeom>
            <a:noFill/>
          </p:spPr>
        </p:pic>
      </p:grpSp>
      <p:grpSp>
        <p:nvGrpSpPr>
          <p:cNvPr id="23" name="Group 22"/>
          <p:cNvGrpSpPr/>
          <p:nvPr/>
        </p:nvGrpSpPr>
        <p:grpSpPr>
          <a:xfrm>
            <a:off x="4495800" y="1828800"/>
            <a:ext cx="3276600" cy="3048000"/>
            <a:chOff x="4495800" y="1828800"/>
            <a:chExt cx="3276600" cy="3048000"/>
          </a:xfrm>
        </p:grpSpPr>
        <p:sp>
          <p:nvSpPr>
            <p:cNvPr id="21" name="Oval 20"/>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0606" name="Picture 14" descr="http://www.flyfishingsmokymountains.com/images/mayfly_nymph_2.jpg"/>
            <p:cNvPicPr>
              <a:picLocks noChangeAspect="1" noChangeArrowheads="1"/>
            </p:cNvPicPr>
            <p:nvPr/>
          </p:nvPicPr>
          <p:blipFill>
            <a:blip r:embed="rId6" cstate="print">
              <a:clrChange>
                <a:clrFrom>
                  <a:srgbClr val="FBFAF9"/>
                </a:clrFrom>
                <a:clrTo>
                  <a:srgbClr val="FBFAF9">
                    <a:alpha val="0"/>
                  </a:srgbClr>
                </a:clrTo>
              </a:clrChange>
            </a:blip>
            <a:srcRect l="17534" t="8715" r="7945"/>
            <a:stretch>
              <a:fillRect/>
            </a:stretch>
          </p:blipFill>
          <p:spPr bwMode="auto">
            <a:xfrm>
              <a:off x="5257800" y="2057400"/>
              <a:ext cx="1601473" cy="2466975"/>
            </a:xfrm>
            <a:prstGeom prst="rect">
              <a:avLst/>
            </a:prstGeom>
            <a:noFill/>
          </p:spPr>
        </p:pic>
      </p:grpSp>
      <p:grpSp>
        <p:nvGrpSpPr>
          <p:cNvPr id="26" name="Group 25"/>
          <p:cNvGrpSpPr/>
          <p:nvPr/>
        </p:nvGrpSpPr>
        <p:grpSpPr>
          <a:xfrm>
            <a:off x="4343400" y="1828800"/>
            <a:ext cx="3521740" cy="3048000"/>
            <a:chOff x="4343400" y="1828800"/>
            <a:chExt cx="3521740" cy="3048000"/>
          </a:xfrm>
        </p:grpSpPr>
        <p:sp>
          <p:nvSpPr>
            <p:cNvPr id="24" name="Oval 23"/>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0608" name="Picture 16" descr="http://brittanystamasmacroinvertibre.weebly.com/uploads/2/3/6/8/23680413/4226211_orig.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343400" y="2057400"/>
              <a:ext cx="3521740" cy="2343150"/>
            </a:xfrm>
            <a:prstGeom prst="rect">
              <a:avLst/>
            </a:prstGeom>
            <a:noFill/>
          </p:spPr>
        </p:pic>
      </p:grpSp>
      <p:grpSp>
        <p:nvGrpSpPr>
          <p:cNvPr id="29" name="Group 28"/>
          <p:cNvGrpSpPr/>
          <p:nvPr/>
        </p:nvGrpSpPr>
        <p:grpSpPr>
          <a:xfrm>
            <a:off x="4495800" y="1828800"/>
            <a:ext cx="3276600" cy="3048000"/>
            <a:chOff x="4495800" y="1828800"/>
            <a:chExt cx="3276600" cy="3048000"/>
          </a:xfrm>
        </p:grpSpPr>
        <p:sp>
          <p:nvSpPr>
            <p:cNvPr id="27" name="Oval 26"/>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0610" name="Picture 18" descr="http://www.dcnr.state.pa.us/wrcp/wildnotes/winter06/images/snail2.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029200" y="2133600"/>
              <a:ext cx="2057400" cy="2486026"/>
            </a:xfrm>
            <a:prstGeom prst="rect">
              <a:avLst/>
            </a:prstGeom>
            <a:noFill/>
          </p:spPr>
        </p:pic>
      </p:grpSp>
      <p:sp>
        <p:nvSpPr>
          <p:cNvPr id="31" name="TextBox 30"/>
          <p:cNvSpPr txBox="1"/>
          <p:nvPr/>
        </p:nvSpPr>
        <p:spPr>
          <a:xfrm>
            <a:off x="6096000" y="152400"/>
            <a:ext cx="2819400" cy="923330"/>
          </a:xfrm>
          <a:prstGeom prst="rect">
            <a:avLst/>
          </a:prstGeom>
          <a:solidFill>
            <a:srgbClr val="FFFFFF"/>
          </a:solidFill>
          <a:ln>
            <a:solidFill>
              <a:srgbClr val="FFFF00"/>
            </a:solidFill>
          </a:ln>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charset="0"/>
                <a:ea typeface="+mn-ea"/>
                <a:cs typeface="+mn-cs"/>
              </a:rPr>
              <a:t>Pollution sensitive organisms found in good quality water</a:t>
            </a:r>
          </a:p>
        </p:txBody>
      </p:sp>
      <p:sp>
        <p:nvSpPr>
          <p:cNvPr id="32" name="TextBox 31"/>
          <p:cNvSpPr txBox="1"/>
          <p:nvPr/>
        </p:nvSpPr>
        <p:spPr>
          <a:xfrm>
            <a:off x="6096000" y="228600"/>
            <a:ext cx="604653"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DADADA">
                    <a:lumMod val="10000"/>
                  </a:srgbClr>
                </a:solidFill>
                <a:effectLst/>
                <a:uLnTx/>
                <a:uFillTx/>
                <a:latin typeface="Tahoma"/>
                <a:ea typeface="+mn-ea"/>
                <a:cs typeface="+mn-cs"/>
              </a:rPr>
              <a:t>*</a:t>
            </a:r>
          </a:p>
        </p:txBody>
      </p:sp>
    </p:spTree>
    <p:extLst>
      <p:ext uri="{BB962C8B-B14F-4D97-AF65-F5344CB8AC3E}">
        <p14:creationId xmlns:p14="http://schemas.microsoft.com/office/powerpoint/2010/main" val="99346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3.33333E-6 3.36725E-6 L 0.2375 -0.21092 " pathEditMode="relative" rAng="0" ptsTypes="AA">
                                      <p:cBhvr>
                                        <p:cTn id="20" dur="500" fill="hold"/>
                                        <p:tgtEl>
                                          <p:spTgt spid="9"/>
                                        </p:tgtEl>
                                        <p:attrNameLst>
                                          <p:attrName>ppt_x</p:attrName>
                                          <p:attrName>ppt_y</p:attrName>
                                        </p:attrNameLst>
                                      </p:cBhvr>
                                      <p:rCtr x="11900" y="-10500"/>
                                    </p:animMotion>
                                  </p:childTnLst>
                                </p:cTn>
                              </p:par>
                              <p:par>
                                <p:cTn id="21" presetID="6" presetClass="emph" presetSubtype="0" fill="hold" nodeType="withEffect">
                                  <p:stCondLst>
                                    <p:cond delay="0"/>
                                  </p:stCondLst>
                                  <p:childTnLst>
                                    <p:animScale>
                                      <p:cBhvr>
                                        <p:cTn id="22" dur="500" fill="hold"/>
                                        <p:tgtEl>
                                          <p:spTgt spid="9"/>
                                        </p:tgtEl>
                                      </p:cBhvr>
                                      <p:by x="50000" y="50000"/>
                                    </p:animScale>
                                  </p:childTnLst>
                                </p:cTn>
                              </p:par>
                              <p:par>
                                <p:cTn id="23" presetID="2" presetClass="entr" presetSubtype="4"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3.33333E-6 3.36725E-6 L -0.13334 -0.26642 " pathEditMode="relative" rAng="0" ptsTypes="AA">
                                      <p:cBhvr>
                                        <p:cTn id="34" dur="500" fill="hold"/>
                                        <p:tgtEl>
                                          <p:spTgt spid="12"/>
                                        </p:tgtEl>
                                        <p:attrNameLst>
                                          <p:attrName>ppt_x</p:attrName>
                                          <p:attrName>ppt_y</p:attrName>
                                        </p:attrNameLst>
                                      </p:cBhvr>
                                      <p:rCtr x="-6700" y="-13300"/>
                                    </p:animMotion>
                                  </p:childTnLst>
                                </p:cTn>
                              </p:par>
                              <p:par>
                                <p:cTn id="35" presetID="6" presetClass="emph" presetSubtype="0" fill="hold" nodeType="withEffect">
                                  <p:stCondLst>
                                    <p:cond delay="0"/>
                                  </p:stCondLst>
                                  <p:childTnLst>
                                    <p:animScale>
                                      <p:cBhvr>
                                        <p:cTn id="36" dur="500" fill="hold"/>
                                        <p:tgtEl>
                                          <p:spTgt spid="12"/>
                                        </p:tgtEl>
                                      </p:cBhvr>
                                      <p:by x="50000" y="50000"/>
                                    </p:animScale>
                                  </p:childTnLst>
                                </p:cTn>
                              </p:par>
                              <p:par>
                                <p:cTn id="37" presetID="2" presetClass="entr" presetSubtype="4"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1+#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nodeType="clickEffect">
                                  <p:stCondLst>
                                    <p:cond delay="0"/>
                                  </p:stCondLst>
                                  <p:childTnLst>
                                    <p:animMotion origin="layout" path="M -3.33333E-6 3.36725E-6 L -0.3125 0.36632 " pathEditMode="relative" rAng="0" ptsTypes="AA">
                                      <p:cBhvr>
                                        <p:cTn id="48" dur="500" fill="hold"/>
                                        <p:tgtEl>
                                          <p:spTgt spid="15"/>
                                        </p:tgtEl>
                                        <p:attrNameLst>
                                          <p:attrName>ppt_x</p:attrName>
                                          <p:attrName>ppt_y</p:attrName>
                                        </p:attrNameLst>
                                      </p:cBhvr>
                                      <p:rCtr x="-15600" y="18300"/>
                                    </p:animMotion>
                                  </p:childTnLst>
                                </p:cTn>
                              </p:par>
                              <p:par>
                                <p:cTn id="49" presetID="6" presetClass="emph" presetSubtype="0" fill="hold" nodeType="withEffect">
                                  <p:stCondLst>
                                    <p:cond delay="0"/>
                                  </p:stCondLst>
                                  <p:childTnLst>
                                    <p:animScale>
                                      <p:cBhvr>
                                        <p:cTn id="50" dur="500" fill="hold"/>
                                        <p:tgtEl>
                                          <p:spTgt spid="15"/>
                                        </p:tgtEl>
                                      </p:cBhvr>
                                      <p:by x="50000" y="50000"/>
                                    </p:animScale>
                                  </p:childTnLst>
                                </p:cTn>
                              </p:par>
                              <p:par>
                                <p:cTn id="51" presetID="2" presetClass="entr" presetSubtype="4" fill="hold" nodeType="with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 calcmode="lin" valueType="num">
                                      <p:cBhvr additive="base">
                                        <p:cTn id="5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1+#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33333E-6 3.36725E-6 L -0.1125 0.34412 " pathEditMode="relative" rAng="0" ptsTypes="AA">
                                      <p:cBhvr>
                                        <p:cTn id="62" dur="500" fill="hold"/>
                                        <p:tgtEl>
                                          <p:spTgt spid="20"/>
                                        </p:tgtEl>
                                        <p:attrNameLst>
                                          <p:attrName>ppt_x</p:attrName>
                                          <p:attrName>ppt_y</p:attrName>
                                        </p:attrNameLst>
                                      </p:cBhvr>
                                      <p:rCtr x="-5600" y="17200"/>
                                    </p:animMotion>
                                  </p:childTnLst>
                                </p:cTn>
                              </p:par>
                              <p:par>
                                <p:cTn id="63" presetID="6" presetClass="emph" presetSubtype="0" fill="hold" nodeType="withEffect">
                                  <p:stCondLst>
                                    <p:cond delay="0"/>
                                  </p:stCondLst>
                                  <p:childTnLst>
                                    <p:animScale>
                                      <p:cBhvr>
                                        <p:cTn id="64" dur="500" fill="hold"/>
                                        <p:tgtEl>
                                          <p:spTgt spid="20"/>
                                        </p:tgtEl>
                                      </p:cBhvr>
                                      <p:by x="50000" y="50000"/>
                                    </p:animScale>
                                  </p:childTnLst>
                                </p:cTn>
                              </p:par>
                              <p:par>
                                <p:cTn id="65" presetID="2" presetClass="entr" presetSubtype="4" fill="hold" nodeType="with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 calcmode="lin" valueType="num">
                                      <p:cBhvr additive="base">
                                        <p:cTn id="6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1+#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3.33333E-6 3.36725E-6 L 0.10417 0.37742 " pathEditMode="relative" rAng="0" ptsTypes="AA">
                                      <p:cBhvr>
                                        <p:cTn id="76" dur="500" fill="hold"/>
                                        <p:tgtEl>
                                          <p:spTgt spid="23"/>
                                        </p:tgtEl>
                                        <p:attrNameLst>
                                          <p:attrName>ppt_x</p:attrName>
                                          <p:attrName>ppt_y</p:attrName>
                                        </p:attrNameLst>
                                      </p:cBhvr>
                                      <p:rCtr x="5200" y="18900"/>
                                    </p:animMotion>
                                  </p:childTnLst>
                                </p:cTn>
                              </p:par>
                              <p:par>
                                <p:cTn id="77" presetID="6" presetClass="emph" presetSubtype="0" fill="hold" nodeType="withEffect">
                                  <p:stCondLst>
                                    <p:cond delay="0"/>
                                  </p:stCondLst>
                                  <p:childTnLst>
                                    <p:animScale>
                                      <p:cBhvr>
                                        <p:cTn id="78" dur="500" fill="hold"/>
                                        <p:tgtEl>
                                          <p:spTgt spid="23"/>
                                        </p:tgtEl>
                                      </p:cBhvr>
                                      <p:by x="50000" y="50000"/>
                                    </p:animScale>
                                  </p:childTnLst>
                                </p:cTn>
                              </p:par>
                              <p:par>
                                <p:cTn id="79" presetID="2" presetClass="entr" presetSubtype="4" fill="hold" nodeType="withEffect">
                                  <p:stCondLst>
                                    <p:cond delay="0"/>
                                  </p:stCondLst>
                                  <p:childTnLst>
                                    <p:set>
                                      <p:cBhvr>
                                        <p:cTn id="80" dur="1" fill="hold">
                                          <p:stCondLst>
                                            <p:cond delay="0"/>
                                          </p:stCondLst>
                                        </p:cTn>
                                        <p:tgtEl>
                                          <p:spTgt spid="6">
                                            <p:txEl>
                                              <p:pRg st="5" end="5"/>
                                            </p:txEl>
                                          </p:spTgt>
                                        </p:tgtEl>
                                        <p:attrNameLst>
                                          <p:attrName>style.visibility</p:attrName>
                                        </p:attrNameLst>
                                      </p:cBhvr>
                                      <p:to>
                                        <p:strVal val="visible"/>
                                      </p:to>
                                    </p:set>
                                    <p:anim calcmode="lin" valueType="num">
                                      <p:cBhvr additive="base">
                                        <p:cTn id="8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1+#ppt_w/2"/>
                                          </p:val>
                                        </p:tav>
                                        <p:tav tm="100000">
                                          <p:val>
                                            <p:strVal val="#ppt_x"/>
                                          </p:val>
                                        </p:tav>
                                      </p:tavLst>
                                    </p:anim>
                                    <p:anim calcmode="lin" valueType="num">
                                      <p:cBhvr additive="base">
                                        <p:cTn id="8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9" presetClass="path" presetSubtype="0" accel="50000" decel="50000" fill="hold" nodeType="clickEffect">
                                  <p:stCondLst>
                                    <p:cond delay="0"/>
                                  </p:stCondLst>
                                  <p:childTnLst>
                                    <p:animMotion origin="layout" path="M -4.72222E-6 3.36725E-6 L 0.2408 0.18871 " pathEditMode="relative" rAng="0" ptsTypes="AA">
                                      <p:cBhvr>
                                        <p:cTn id="90" dur="500" fill="hold"/>
                                        <p:tgtEl>
                                          <p:spTgt spid="26"/>
                                        </p:tgtEl>
                                        <p:attrNameLst>
                                          <p:attrName>ppt_x</p:attrName>
                                          <p:attrName>ppt_y</p:attrName>
                                        </p:attrNameLst>
                                      </p:cBhvr>
                                      <p:rCtr x="12000" y="9400"/>
                                    </p:animMotion>
                                  </p:childTnLst>
                                </p:cTn>
                              </p:par>
                              <p:par>
                                <p:cTn id="91" presetID="6" presetClass="emph" presetSubtype="0" fill="hold" nodeType="withEffect">
                                  <p:stCondLst>
                                    <p:cond delay="0"/>
                                  </p:stCondLst>
                                  <p:childTnLst>
                                    <p:animScale>
                                      <p:cBhvr>
                                        <p:cTn id="92" dur="500" fill="hold"/>
                                        <p:tgtEl>
                                          <p:spTgt spid="26"/>
                                        </p:tgtEl>
                                      </p:cBhvr>
                                      <p:by x="50000" y="50000"/>
                                    </p:animScale>
                                  </p:childTnLst>
                                </p:cTn>
                              </p:par>
                              <p:par>
                                <p:cTn id="93" presetID="2" presetClass="entr" presetSubtype="4" fill="hold" nodeType="withEffect">
                                  <p:stCondLst>
                                    <p:cond delay="0"/>
                                  </p:stCondLst>
                                  <p:childTnLst>
                                    <p:set>
                                      <p:cBhvr>
                                        <p:cTn id="94" dur="1" fill="hold">
                                          <p:stCondLst>
                                            <p:cond delay="0"/>
                                          </p:stCondLst>
                                        </p:cTn>
                                        <p:tgtEl>
                                          <p:spTgt spid="6">
                                            <p:txEl>
                                              <p:pRg st="6" end="6"/>
                                            </p:txEl>
                                          </p:spTgt>
                                        </p:tgtEl>
                                        <p:attrNameLst>
                                          <p:attrName>style.visibility</p:attrName>
                                        </p:attrNameLst>
                                      </p:cBhvr>
                                      <p:to>
                                        <p:strVal val="visible"/>
                                      </p:to>
                                    </p:set>
                                    <p:anim calcmode="lin" valueType="num">
                                      <p:cBhvr additive="base">
                                        <p:cTn id="9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6" presetClass="emph" presetSubtype="0" fill="hold" nodeType="clickEffect">
                                  <p:stCondLst>
                                    <p:cond delay="0"/>
                                  </p:stCondLst>
                                  <p:childTnLst>
                                    <p:animScale>
                                      <p:cBhvr>
                                        <p:cTn id="104" dur="500" fill="hold"/>
                                        <p:tgtEl>
                                          <p:spTgt spid="2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2"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685800"/>
            <a:ext cx="8763000" cy="6172200"/>
          </a:xfrm>
          <a:prstGeom prst="rect">
            <a:avLst/>
          </a:prstGeom>
          <a:ln>
            <a:noFill/>
          </a:ln>
          <a:effectLst>
            <a:outerShdw blurRad="292100" dist="139700" dir="2700000" algn="tl" rotWithShape="0">
              <a:srgbClr val="333333">
                <a:alpha val="65000"/>
              </a:srgbClr>
            </a:outerShdw>
          </a:effectLst>
        </p:spPr>
      </p:pic>
      <p:sp>
        <p:nvSpPr>
          <p:cNvPr id="4" name="Rectangle 2"/>
          <p:cNvSpPr>
            <a:spLocks noGrp="1" noChangeArrowheads="1"/>
          </p:cNvSpPr>
          <p:nvPr>
            <p:ph type="title"/>
          </p:nvPr>
        </p:nvSpPr>
        <p:spPr>
          <a:xfrm>
            <a:off x="228600" y="0"/>
            <a:ext cx="8686800" cy="914400"/>
          </a:xfrm>
        </p:spPr>
        <p:txBody>
          <a:bodyPr/>
          <a:lstStyle/>
          <a:p>
            <a:r>
              <a:rPr lang="en-US" sz="4000" dirty="0">
                <a:effectLst>
                  <a:outerShdw blurRad="38100" dist="38100" dir="2700000" algn="tl">
                    <a:srgbClr val="000000">
                      <a:alpha val="43137"/>
                    </a:srgbClr>
                  </a:outerShdw>
                </a:effectLst>
                <a:latin typeface="Arial Black" pitchFamily="34" charset="0"/>
              </a:rPr>
              <a:t>Geography of the Watershed</a:t>
            </a:r>
            <a:endParaRPr lang="en-US" sz="3200" dirty="0">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85064434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52400"/>
            <a:ext cx="6972300" cy="137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Macroinvertebrates: Group 2</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sp>
        <p:nvSpPr>
          <p:cNvPr id="6" name="Rectangle 4"/>
          <p:cNvSpPr txBox="1">
            <a:spLocks noChangeArrowheads="1"/>
          </p:cNvSpPr>
          <p:nvPr/>
        </p:nvSpPr>
        <p:spPr bwMode="auto">
          <a:xfrm>
            <a:off x="762000" y="1447800"/>
            <a:ext cx="2590800" cy="4343400"/>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Crayfish</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err="1">
                <a:ln>
                  <a:noFill/>
                </a:ln>
                <a:solidFill>
                  <a:srgbClr val="DADADA">
                    <a:lumMod val="10000"/>
                  </a:srgbClr>
                </a:solidFill>
                <a:effectLst/>
                <a:uLnTx/>
                <a:uFillTx/>
                <a:latin typeface="Tahoma"/>
                <a:ea typeface="+mn-ea"/>
                <a:cs typeface="+mn-cs"/>
              </a:rPr>
              <a:t>Sowbug</a:t>
            </a:r>
            <a:endPar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endParaRP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Dragonfly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Damselfly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err="1">
                <a:ln>
                  <a:noFill/>
                </a:ln>
                <a:solidFill>
                  <a:srgbClr val="DADADA">
                    <a:lumMod val="10000"/>
                  </a:srgbClr>
                </a:solidFill>
                <a:effectLst/>
                <a:uLnTx/>
                <a:uFillTx/>
                <a:latin typeface="Tahoma"/>
                <a:ea typeface="+mn-ea"/>
                <a:cs typeface="+mn-cs"/>
              </a:rPr>
              <a:t>Fishfly</a:t>
            </a:r>
            <a:endPar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endParaRP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Alderfly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err="1">
                <a:ln>
                  <a:noFill/>
                </a:ln>
                <a:solidFill>
                  <a:srgbClr val="DADADA">
                    <a:lumMod val="10000"/>
                  </a:srgbClr>
                </a:solidFill>
                <a:effectLst/>
                <a:uLnTx/>
                <a:uFillTx/>
                <a:latin typeface="Tahoma"/>
                <a:ea typeface="+mn-ea"/>
                <a:cs typeface="+mn-cs"/>
              </a:rPr>
              <a:t>Cranefly</a:t>
            </a:r>
            <a:endPar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endParaRP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Beetle</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Net-spinning </a:t>
            </a:r>
            <a:r>
              <a:rPr kumimoji="0" lang="en-US" sz="2400" b="1" i="0" u="none" strike="noStrike" kern="0" cap="none" spc="0" normalizeH="0" baseline="0" noProof="0" dirty="0" err="1">
                <a:ln>
                  <a:noFill/>
                </a:ln>
                <a:solidFill>
                  <a:srgbClr val="DADADA">
                    <a:lumMod val="10000"/>
                  </a:srgbClr>
                </a:solidFill>
                <a:effectLst/>
                <a:uLnTx/>
                <a:uFillTx/>
                <a:latin typeface="Tahoma"/>
                <a:ea typeface="+mn-ea"/>
                <a:cs typeface="+mn-cs"/>
              </a:rPr>
              <a:t>Caddisfly</a:t>
            </a:r>
            <a:endPar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endParaRPr>
          </a:p>
        </p:txBody>
      </p:sp>
      <p:sp>
        <p:nvSpPr>
          <p:cNvPr id="31" name="TextBox 30"/>
          <p:cNvSpPr txBox="1"/>
          <p:nvPr/>
        </p:nvSpPr>
        <p:spPr>
          <a:xfrm>
            <a:off x="6096000" y="152400"/>
            <a:ext cx="2819400" cy="1200329"/>
          </a:xfrm>
          <a:prstGeom prst="rect">
            <a:avLst/>
          </a:prstGeom>
          <a:solidFill>
            <a:srgbClr val="FFFFFF"/>
          </a:solidFill>
          <a:ln>
            <a:solidFill>
              <a:srgbClr val="FFFF00"/>
            </a:solidFill>
          </a:ln>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charset="0"/>
                <a:ea typeface="+mn-ea"/>
                <a:cs typeface="+mn-cs"/>
              </a:rPr>
              <a:t>Somewhat pollution tolerant organisms found in good or fair quality water</a:t>
            </a:r>
          </a:p>
        </p:txBody>
      </p:sp>
      <p:sp>
        <p:nvSpPr>
          <p:cNvPr id="32" name="TextBox 31"/>
          <p:cNvSpPr txBox="1"/>
          <p:nvPr/>
        </p:nvSpPr>
        <p:spPr>
          <a:xfrm>
            <a:off x="6096000" y="228600"/>
            <a:ext cx="604653"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DADADA">
                    <a:lumMod val="10000"/>
                  </a:srgbClr>
                </a:solidFill>
                <a:effectLst/>
                <a:uLnTx/>
                <a:uFillTx/>
                <a:latin typeface="Tahoma"/>
                <a:ea typeface="+mn-ea"/>
                <a:cs typeface="+mn-cs"/>
              </a:rPr>
              <a:t>*</a:t>
            </a:r>
          </a:p>
        </p:txBody>
      </p:sp>
      <p:grpSp>
        <p:nvGrpSpPr>
          <p:cNvPr id="28" name="Group 27"/>
          <p:cNvGrpSpPr/>
          <p:nvPr/>
        </p:nvGrpSpPr>
        <p:grpSpPr>
          <a:xfrm>
            <a:off x="4495800" y="1828800"/>
            <a:ext cx="3276600" cy="3048000"/>
            <a:chOff x="4495800" y="1828800"/>
            <a:chExt cx="3276600" cy="3048000"/>
          </a:xfrm>
        </p:grpSpPr>
        <p:sp>
          <p:nvSpPr>
            <p:cNvPr id="8" name="Oval 7"/>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1618" name="Picture 2" descr="http://www.missourilife.com/downloads/2365/download/crayfish.jpg?cb=6ab8c911e8b8820858c8dc22738573fd"/>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572000" y="2362200"/>
              <a:ext cx="3184477" cy="1905000"/>
            </a:xfrm>
            <a:prstGeom prst="rect">
              <a:avLst/>
            </a:prstGeom>
            <a:noFill/>
          </p:spPr>
        </p:pic>
      </p:grpSp>
      <p:grpSp>
        <p:nvGrpSpPr>
          <p:cNvPr id="33" name="Group 32"/>
          <p:cNvGrpSpPr/>
          <p:nvPr/>
        </p:nvGrpSpPr>
        <p:grpSpPr>
          <a:xfrm>
            <a:off x="4495800" y="1828800"/>
            <a:ext cx="3276600" cy="3048000"/>
            <a:chOff x="4495800" y="1828800"/>
            <a:chExt cx="3276600" cy="3048000"/>
          </a:xfrm>
        </p:grpSpPr>
        <p:sp>
          <p:nvSpPr>
            <p:cNvPr id="29" name="Oval 28"/>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1620" name="Picture 4" descr="http://bugguide.net/images/cache/J0VQHSBQA0GKEKLK6K7K1KMKTKIKEK5QV0QKPKGQNKEQA04QC0QKC02QB05Q2K6QC0HKUK4K30GKRSMKBKIKDKVQZS.jpg"/>
            <p:cNvPicPr>
              <a:picLocks noChangeAspect="1" noChangeArrowheads="1"/>
            </p:cNvPicPr>
            <p:nvPr/>
          </p:nvPicPr>
          <p:blipFill>
            <a:blip r:embed="rId3" cstate="print">
              <a:clrChange>
                <a:clrFrom>
                  <a:srgbClr val="FCFCFC"/>
                </a:clrFrom>
                <a:clrTo>
                  <a:srgbClr val="FCFCFC">
                    <a:alpha val="0"/>
                  </a:srgbClr>
                </a:clrTo>
              </a:clrChange>
            </a:blip>
            <a:srcRect/>
            <a:stretch>
              <a:fillRect/>
            </a:stretch>
          </p:blipFill>
          <p:spPr bwMode="auto">
            <a:xfrm>
              <a:off x="5029200" y="2286000"/>
              <a:ext cx="1981200" cy="1981200"/>
            </a:xfrm>
            <a:prstGeom prst="rect">
              <a:avLst/>
            </a:prstGeom>
            <a:noFill/>
          </p:spPr>
        </p:pic>
      </p:grpSp>
      <p:grpSp>
        <p:nvGrpSpPr>
          <p:cNvPr id="35" name="Group 34"/>
          <p:cNvGrpSpPr/>
          <p:nvPr/>
        </p:nvGrpSpPr>
        <p:grpSpPr>
          <a:xfrm>
            <a:off x="4495800" y="1828800"/>
            <a:ext cx="3276600" cy="3048000"/>
            <a:chOff x="4495800" y="1828800"/>
            <a:chExt cx="3276600" cy="3048000"/>
          </a:xfrm>
        </p:grpSpPr>
        <p:sp>
          <p:nvSpPr>
            <p:cNvPr id="34" name="Oval 33"/>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1622" name="Picture 6" descr="http://mybackyard.info/backyardblog/wp-content/uploads/2009/01/dragonfly_2.jpg"/>
            <p:cNvPicPr>
              <a:picLocks noChangeAspect="1" noChangeArrowheads="1"/>
            </p:cNvPicPr>
            <p:nvPr/>
          </p:nvPicPr>
          <p:blipFill>
            <a:blip r:embed="rId4" cstate="print">
              <a:clrChange>
                <a:clrFrom>
                  <a:srgbClr val="FFFDFF"/>
                </a:clrFrom>
                <a:clrTo>
                  <a:srgbClr val="FFFDFF">
                    <a:alpha val="0"/>
                  </a:srgbClr>
                </a:clrTo>
              </a:clrChange>
            </a:blip>
            <a:srcRect/>
            <a:stretch>
              <a:fillRect/>
            </a:stretch>
          </p:blipFill>
          <p:spPr bwMode="auto">
            <a:xfrm>
              <a:off x="4953000" y="2286000"/>
              <a:ext cx="2743200" cy="2340864"/>
            </a:xfrm>
            <a:prstGeom prst="rect">
              <a:avLst/>
            </a:prstGeom>
            <a:noFill/>
          </p:spPr>
        </p:pic>
      </p:grpSp>
      <p:grpSp>
        <p:nvGrpSpPr>
          <p:cNvPr id="37" name="Group 36"/>
          <p:cNvGrpSpPr/>
          <p:nvPr/>
        </p:nvGrpSpPr>
        <p:grpSpPr>
          <a:xfrm>
            <a:off x="4495800" y="1828800"/>
            <a:ext cx="3276600" cy="3048000"/>
            <a:chOff x="4495800" y="1828800"/>
            <a:chExt cx="3276600" cy="3048000"/>
          </a:xfrm>
        </p:grpSpPr>
        <p:sp>
          <p:nvSpPr>
            <p:cNvPr id="36" name="Oval 35"/>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1624" name="Picture 8" descr="https://c1.staticflickr.com/5/4020/4682923571_b8a710d34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5400000">
              <a:off x="4773440" y="2389360"/>
              <a:ext cx="2900363" cy="1931643"/>
            </a:xfrm>
            <a:prstGeom prst="rect">
              <a:avLst/>
            </a:prstGeom>
            <a:noFill/>
          </p:spPr>
        </p:pic>
      </p:grpSp>
      <p:grpSp>
        <p:nvGrpSpPr>
          <p:cNvPr id="40" name="Group 39"/>
          <p:cNvGrpSpPr/>
          <p:nvPr/>
        </p:nvGrpSpPr>
        <p:grpSpPr>
          <a:xfrm>
            <a:off x="4495800" y="1828800"/>
            <a:ext cx="3276600" cy="3048000"/>
            <a:chOff x="4495800" y="1828800"/>
            <a:chExt cx="3276600" cy="3048000"/>
          </a:xfrm>
        </p:grpSpPr>
        <p:sp>
          <p:nvSpPr>
            <p:cNvPr id="38" name="Oval 37"/>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1626" name="Picture 10" descr="http://www.theflyfisher.com/images/hatch/Mayfly-Blue-Winged-Olive-Nymph.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800600" y="2286000"/>
              <a:ext cx="2644407" cy="1905000"/>
            </a:xfrm>
            <a:prstGeom prst="rect">
              <a:avLst/>
            </a:prstGeom>
            <a:noFill/>
          </p:spPr>
        </p:pic>
      </p:grpSp>
      <p:grpSp>
        <p:nvGrpSpPr>
          <p:cNvPr id="43" name="Group 42"/>
          <p:cNvGrpSpPr/>
          <p:nvPr/>
        </p:nvGrpSpPr>
        <p:grpSpPr>
          <a:xfrm>
            <a:off x="4495800" y="1828800"/>
            <a:ext cx="3276600" cy="3048000"/>
            <a:chOff x="4495800" y="1828800"/>
            <a:chExt cx="3276600" cy="3048000"/>
          </a:xfrm>
        </p:grpSpPr>
        <p:sp>
          <p:nvSpPr>
            <p:cNvPr id="41" name="Oval 40"/>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1628" name="Picture 12" descr="http://www.troutnut.com/im_regspec/picture_1214_large.jpg"/>
            <p:cNvPicPr>
              <a:picLocks noChangeAspect="1" noChangeArrowheads="1"/>
            </p:cNvPicPr>
            <p:nvPr/>
          </p:nvPicPr>
          <p:blipFill>
            <a:blip r:embed="rId7" cstate="print">
              <a:clrChange>
                <a:clrFrom>
                  <a:srgbClr val="FBFDFC"/>
                </a:clrFrom>
                <a:clrTo>
                  <a:srgbClr val="FBFDFC">
                    <a:alpha val="0"/>
                  </a:srgbClr>
                </a:clrTo>
              </a:clrChange>
            </a:blip>
            <a:srcRect b="12649"/>
            <a:stretch>
              <a:fillRect/>
            </a:stretch>
          </p:blipFill>
          <p:spPr bwMode="auto">
            <a:xfrm>
              <a:off x="5105400" y="2133600"/>
              <a:ext cx="2133600" cy="2590800"/>
            </a:xfrm>
            <a:prstGeom prst="rect">
              <a:avLst/>
            </a:prstGeom>
            <a:noFill/>
          </p:spPr>
        </p:pic>
      </p:grpSp>
      <p:grpSp>
        <p:nvGrpSpPr>
          <p:cNvPr id="46" name="Group 45"/>
          <p:cNvGrpSpPr/>
          <p:nvPr/>
        </p:nvGrpSpPr>
        <p:grpSpPr>
          <a:xfrm>
            <a:off x="4495800" y="1828800"/>
            <a:ext cx="3276600" cy="3048000"/>
            <a:chOff x="4495800" y="1828800"/>
            <a:chExt cx="3276600" cy="3048000"/>
          </a:xfrm>
        </p:grpSpPr>
        <p:sp>
          <p:nvSpPr>
            <p:cNvPr id="44" name="Oval 43"/>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1630" name="Picture 14" descr="http://www.backyardnature.net/pix/cranefly.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0800000">
              <a:off x="5181600" y="2133600"/>
              <a:ext cx="1643144" cy="2390776"/>
            </a:xfrm>
            <a:prstGeom prst="rect">
              <a:avLst/>
            </a:prstGeom>
            <a:noFill/>
          </p:spPr>
        </p:pic>
      </p:grpSp>
      <p:grpSp>
        <p:nvGrpSpPr>
          <p:cNvPr id="49" name="Group 48"/>
          <p:cNvGrpSpPr/>
          <p:nvPr/>
        </p:nvGrpSpPr>
        <p:grpSpPr>
          <a:xfrm>
            <a:off x="4495800" y="1828800"/>
            <a:ext cx="3276600" cy="3048000"/>
            <a:chOff x="4495800" y="1828800"/>
            <a:chExt cx="3276600" cy="3048000"/>
          </a:xfrm>
        </p:grpSpPr>
        <p:sp>
          <p:nvSpPr>
            <p:cNvPr id="47" name="Oval 46"/>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1632" name="Picture 16" descr="http://www.everythingabout.net/articles/biology/animals/arthropods/insects/beetles/water_beetle/great_diving_beetle.jpg"/>
            <p:cNvPicPr>
              <a:picLocks noChangeAspect="1" noChangeArrowheads="1"/>
            </p:cNvPicPr>
            <p:nvPr/>
          </p:nvPicPr>
          <p:blipFill>
            <a:blip r:embed="rId9" cstate="print">
              <a:clrChange>
                <a:clrFrom>
                  <a:srgbClr val="EFEFEF"/>
                </a:clrFrom>
                <a:clrTo>
                  <a:srgbClr val="EFEFEF">
                    <a:alpha val="0"/>
                  </a:srgbClr>
                </a:clrTo>
              </a:clrChange>
            </a:blip>
            <a:srcRect/>
            <a:stretch>
              <a:fillRect/>
            </a:stretch>
          </p:blipFill>
          <p:spPr bwMode="auto">
            <a:xfrm rot="20179097">
              <a:off x="4845791" y="2095648"/>
              <a:ext cx="2565755" cy="2280671"/>
            </a:xfrm>
            <a:prstGeom prst="rect">
              <a:avLst/>
            </a:prstGeom>
            <a:noFill/>
          </p:spPr>
        </p:pic>
      </p:grpSp>
      <p:grpSp>
        <p:nvGrpSpPr>
          <p:cNvPr id="45" name="Group 44"/>
          <p:cNvGrpSpPr/>
          <p:nvPr/>
        </p:nvGrpSpPr>
        <p:grpSpPr>
          <a:xfrm>
            <a:off x="4495800" y="1828800"/>
            <a:ext cx="3429000" cy="3048000"/>
            <a:chOff x="4495800" y="1828800"/>
            <a:chExt cx="3429000" cy="3048000"/>
          </a:xfrm>
        </p:grpSpPr>
        <p:sp>
          <p:nvSpPr>
            <p:cNvPr id="39" name="Oval 38"/>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3074" name="Picture 2" descr="http://www.nwnature.net/macros/ef_f04/images/61.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4800600" y="2133600"/>
              <a:ext cx="3124200" cy="2343151"/>
            </a:xfrm>
            <a:prstGeom prst="rect">
              <a:avLst/>
            </a:prstGeom>
            <a:noFill/>
          </p:spPr>
        </p:pic>
      </p:grpSp>
    </p:spTree>
    <p:extLst>
      <p:ext uri="{BB962C8B-B14F-4D97-AF65-F5344CB8AC3E}">
        <p14:creationId xmlns:p14="http://schemas.microsoft.com/office/powerpoint/2010/main" val="22216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3.33333E-6 3.36725E-6 L -0.19583 -0.26642 " pathEditMode="relative" rAng="0" ptsTypes="AA">
                                      <p:cBhvr>
                                        <p:cTn id="20" dur="500" fill="hold"/>
                                        <p:tgtEl>
                                          <p:spTgt spid="28"/>
                                        </p:tgtEl>
                                        <p:attrNameLst>
                                          <p:attrName>ppt_x</p:attrName>
                                          <p:attrName>ppt_y</p:attrName>
                                        </p:attrNameLst>
                                      </p:cBhvr>
                                      <p:rCtr x="-9800" y="-13300"/>
                                    </p:animMotion>
                                  </p:childTnLst>
                                </p:cTn>
                              </p:par>
                              <p:par>
                                <p:cTn id="21" presetID="6" presetClass="emph" presetSubtype="0" fill="hold" nodeType="withEffect">
                                  <p:stCondLst>
                                    <p:cond delay="0"/>
                                  </p:stCondLst>
                                  <p:childTnLst>
                                    <p:animScale>
                                      <p:cBhvr>
                                        <p:cTn id="22" dur="500" fill="hold"/>
                                        <p:tgtEl>
                                          <p:spTgt spid="28"/>
                                        </p:tgtEl>
                                      </p:cBhvr>
                                      <p:by x="50000" y="50000"/>
                                    </p:animScale>
                                  </p:childTnLst>
                                </p:cTn>
                              </p:par>
                              <p:par>
                                <p:cTn id="23" presetID="2" presetClass="entr" presetSubtype="4"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1+#ppt_w/2"/>
                                          </p:val>
                                        </p:tav>
                                        <p:tav tm="100000">
                                          <p:val>
                                            <p:strVal val="#ppt_x"/>
                                          </p:val>
                                        </p:tav>
                                      </p:tavLst>
                                    </p:anim>
                                    <p:anim calcmode="lin" valueType="num">
                                      <p:cBhvr additive="base">
                                        <p:cTn id="3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33333E-6 3.36725E-6 L -0.05416 0.36632 " pathEditMode="relative" rAng="0" ptsTypes="AA">
                                      <p:cBhvr>
                                        <p:cTn id="34" dur="500" fill="hold"/>
                                        <p:tgtEl>
                                          <p:spTgt spid="33"/>
                                        </p:tgtEl>
                                        <p:attrNameLst>
                                          <p:attrName>ppt_x</p:attrName>
                                          <p:attrName>ppt_y</p:attrName>
                                        </p:attrNameLst>
                                      </p:cBhvr>
                                      <p:rCtr x="-2700" y="18300"/>
                                    </p:animMotion>
                                  </p:childTnLst>
                                </p:cTn>
                              </p:par>
                              <p:par>
                                <p:cTn id="35" presetID="6" presetClass="emph" presetSubtype="0" fill="hold" nodeType="withEffect">
                                  <p:stCondLst>
                                    <p:cond delay="0"/>
                                  </p:stCondLst>
                                  <p:childTnLst>
                                    <p:animScale>
                                      <p:cBhvr>
                                        <p:cTn id="36" dur="500" fill="hold"/>
                                        <p:tgtEl>
                                          <p:spTgt spid="33"/>
                                        </p:tgtEl>
                                      </p:cBhvr>
                                      <p:by x="50000" y="50000"/>
                                    </p:animScale>
                                  </p:childTnLst>
                                </p:cTn>
                              </p:par>
                              <p:par>
                                <p:cTn id="37" presetID="2" presetClass="entr" presetSubtype="4"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1+#ppt_w/2"/>
                                          </p:val>
                                        </p:tav>
                                        <p:tav tm="100000">
                                          <p:val>
                                            <p:strVal val="#ppt_x"/>
                                          </p:val>
                                        </p:tav>
                                      </p:tavLst>
                                    </p:anim>
                                    <p:anim calcmode="lin" valueType="num">
                                      <p:cBhvr additive="base">
                                        <p:cTn id="4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6" presetClass="path" presetSubtype="0" accel="50000" decel="50000" fill="hold" nodeType="clickEffect">
                                  <p:stCondLst>
                                    <p:cond delay="0"/>
                                  </p:stCondLst>
                                  <p:childTnLst>
                                    <p:animMotion origin="layout" path="M -0.00416 3.36725E-6 L 0.23334 -0.17762 " pathEditMode="relative" rAng="0" ptsTypes="AA">
                                      <p:cBhvr>
                                        <p:cTn id="48" dur="500" fill="hold"/>
                                        <p:tgtEl>
                                          <p:spTgt spid="35"/>
                                        </p:tgtEl>
                                        <p:attrNameLst>
                                          <p:attrName>ppt_x</p:attrName>
                                          <p:attrName>ppt_y</p:attrName>
                                        </p:attrNameLst>
                                      </p:cBhvr>
                                      <p:rCtr x="11900" y="-8900"/>
                                    </p:animMotion>
                                  </p:childTnLst>
                                </p:cTn>
                              </p:par>
                              <p:par>
                                <p:cTn id="49" presetID="6" presetClass="emph" presetSubtype="0" fill="hold" nodeType="withEffect">
                                  <p:stCondLst>
                                    <p:cond delay="0"/>
                                  </p:stCondLst>
                                  <p:childTnLst>
                                    <p:animScale>
                                      <p:cBhvr>
                                        <p:cTn id="50" dur="500" fill="hold"/>
                                        <p:tgtEl>
                                          <p:spTgt spid="35"/>
                                        </p:tgtEl>
                                      </p:cBhvr>
                                      <p:by x="50000" y="50000"/>
                                    </p:animScale>
                                  </p:childTnLst>
                                </p:cTn>
                              </p:par>
                              <p:par>
                                <p:cTn id="51" presetID="2" presetClass="entr" presetSubtype="4" fill="hold" nodeType="with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 calcmode="lin" valueType="num">
                                      <p:cBhvr additive="base">
                                        <p:cTn id="5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1+#ppt_w/2"/>
                                          </p:val>
                                        </p:tav>
                                        <p:tav tm="100000">
                                          <p:val>
                                            <p:strVal val="#ppt_x"/>
                                          </p:val>
                                        </p:tav>
                                      </p:tavLst>
                                    </p:anim>
                                    <p:anim calcmode="lin" valueType="num">
                                      <p:cBhvr additive="base">
                                        <p:cTn id="5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9" presetClass="path" presetSubtype="0" accel="50000" decel="50000" fill="hold" nodeType="clickEffect">
                                  <p:stCondLst>
                                    <p:cond delay="0"/>
                                  </p:stCondLst>
                                  <p:childTnLst>
                                    <p:animMotion origin="layout" path="M -3.33333E-6 1.11111E-6 L -0.20416 0.16667 " pathEditMode="relative" rAng="0" ptsTypes="AA">
                                      <p:cBhvr>
                                        <p:cTn id="62" dur="500" fill="hold"/>
                                        <p:tgtEl>
                                          <p:spTgt spid="37"/>
                                        </p:tgtEl>
                                        <p:attrNameLst>
                                          <p:attrName>ppt_x</p:attrName>
                                          <p:attrName>ppt_y</p:attrName>
                                        </p:attrNameLst>
                                      </p:cBhvr>
                                      <p:rCtr x="-10200" y="8300"/>
                                    </p:animMotion>
                                  </p:childTnLst>
                                </p:cTn>
                              </p:par>
                              <p:par>
                                <p:cTn id="63" presetID="6" presetClass="emph" presetSubtype="0" fill="hold" nodeType="withEffect">
                                  <p:stCondLst>
                                    <p:cond delay="0"/>
                                  </p:stCondLst>
                                  <p:childTnLst>
                                    <p:animScale>
                                      <p:cBhvr>
                                        <p:cTn id="64" dur="500" fill="hold"/>
                                        <p:tgtEl>
                                          <p:spTgt spid="37"/>
                                        </p:tgtEl>
                                      </p:cBhvr>
                                      <p:by x="50000" y="50000"/>
                                    </p:animScale>
                                  </p:childTnLst>
                                </p:cTn>
                              </p:par>
                              <p:par>
                                <p:cTn id="65" presetID="2" presetClass="entr" presetSubtype="4" fill="hold" nodeType="with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 calcmode="lin" valueType="num">
                                      <p:cBhvr additive="base">
                                        <p:cTn id="6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1+#ppt_w/2"/>
                                          </p:val>
                                        </p:tav>
                                        <p:tav tm="100000">
                                          <p:val>
                                            <p:strVal val="#ppt_x"/>
                                          </p:val>
                                        </p:tav>
                                      </p:tavLst>
                                    </p:anim>
                                    <p:anim calcmode="lin" valueType="num">
                                      <p:cBhvr additive="base">
                                        <p:cTn id="72"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9" presetClass="path" presetSubtype="0" accel="50000" decel="50000" fill="hold" nodeType="clickEffect">
                                  <p:stCondLst>
                                    <p:cond delay="0"/>
                                  </p:stCondLst>
                                  <p:childTnLst>
                                    <p:animMotion origin="layout" path="M -3.33333E-6 3.36725E-6 L -0.27916 0.38853 " pathEditMode="relative" rAng="0" ptsTypes="AA">
                                      <p:cBhvr>
                                        <p:cTn id="76" dur="500" fill="hold"/>
                                        <p:tgtEl>
                                          <p:spTgt spid="40"/>
                                        </p:tgtEl>
                                        <p:attrNameLst>
                                          <p:attrName>ppt_x</p:attrName>
                                          <p:attrName>ppt_y</p:attrName>
                                        </p:attrNameLst>
                                      </p:cBhvr>
                                      <p:rCtr x="-14000" y="19400"/>
                                    </p:animMotion>
                                  </p:childTnLst>
                                </p:cTn>
                              </p:par>
                              <p:par>
                                <p:cTn id="77" presetID="6" presetClass="emph" presetSubtype="0" fill="hold" nodeType="withEffect">
                                  <p:stCondLst>
                                    <p:cond delay="0"/>
                                  </p:stCondLst>
                                  <p:childTnLst>
                                    <p:animScale>
                                      <p:cBhvr>
                                        <p:cTn id="78" dur="500" fill="hold"/>
                                        <p:tgtEl>
                                          <p:spTgt spid="40"/>
                                        </p:tgtEl>
                                      </p:cBhvr>
                                      <p:by x="50000" y="50000"/>
                                    </p:animScale>
                                  </p:childTnLst>
                                </p:cTn>
                              </p:par>
                              <p:par>
                                <p:cTn id="79" presetID="2" presetClass="entr" presetSubtype="4" fill="hold" nodeType="withEffect">
                                  <p:stCondLst>
                                    <p:cond delay="0"/>
                                  </p:stCondLst>
                                  <p:childTnLst>
                                    <p:set>
                                      <p:cBhvr>
                                        <p:cTn id="80" dur="1" fill="hold">
                                          <p:stCondLst>
                                            <p:cond delay="0"/>
                                          </p:stCondLst>
                                        </p:cTn>
                                        <p:tgtEl>
                                          <p:spTgt spid="6">
                                            <p:txEl>
                                              <p:pRg st="5" end="5"/>
                                            </p:txEl>
                                          </p:spTgt>
                                        </p:tgtEl>
                                        <p:attrNameLst>
                                          <p:attrName>style.visibility</p:attrName>
                                        </p:attrNameLst>
                                      </p:cBhvr>
                                      <p:to>
                                        <p:strVal val="visible"/>
                                      </p:to>
                                    </p:set>
                                    <p:anim calcmode="lin" valueType="num">
                                      <p:cBhvr additive="base">
                                        <p:cTn id="8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43"/>
                                        </p:tgtEl>
                                        <p:attrNameLst>
                                          <p:attrName>style.visibility</p:attrName>
                                        </p:attrNameLst>
                                      </p:cBhvr>
                                      <p:to>
                                        <p:strVal val="visible"/>
                                      </p:to>
                                    </p:set>
                                    <p:anim calcmode="lin" valueType="num">
                                      <p:cBhvr additive="base">
                                        <p:cTn id="85" dur="500" fill="hold"/>
                                        <p:tgtEl>
                                          <p:spTgt spid="43"/>
                                        </p:tgtEl>
                                        <p:attrNameLst>
                                          <p:attrName>ppt_x</p:attrName>
                                        </p:attrNameLst>
                                      </p:cBhvr>
                                      <p:tavLst>
                                        <p:tav tm="0">
                                          <p:val>
                                            <p:strVal val="1+#ppt_w/2"/>
                                          </p:val>
                                        </p:tav>
                                        <p:tav tm="100000">
                                          <p:val>
                                            <p:strVal val="#ppt_x"/>
                                          </p:val>
                                        </p:tav>
                                      </p:tavLst>
                                    </p:anim>
                                    <p:anim calcmode="lin" valueType="num">
                                      <p:cBhvr additive="base">
                                        <p:cTn id="86"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3.33333E-6 3.36725E-6 L 0.14584 0.35522 " pathEditMode="relative" rAng="0" ptsTypes="AA">
                                      <p:cBhvr>
                                        <p:cTn id="90" dur="500" fill="hold"/>
                                        <p:tgtEl>
                                          <p:spTgt spid="43"/>
                                        </p:tgtEl>
                                        <p:attrNameLst>
                                          <p:attrName>ppt_x</p:attrName>
                                          <p:attrName>ppt_y</p:attrName>
                                        </p:attrNameLst>
                                      </p:cBhvr>
                                      <p:rCtr x="7300" y="17800"/>
                                    </p:animMotion>
                                  </p:childTnLst>
                                </p:cTn>
                              </p:par>
                              <p:par>
                                <p:cTn id="91" presetID="6" presetClass="emph" presetSubtype="0" fill="hold" nodeType="withEffect">
                                  <p:stCondLst>
                                    <p:cond delay="0"/>
                                  </p:stCondLst>
                                  <p:childTnLst>
                                    <p:animScale>
                                      <p:cBhvr>
                                        <p:cTn id="92" dur="500" fill="hold"/>
                                        <p:tgtEl>
                                          <p:spTgt spid="43"/>
                                        </p:tgtEl>
                                      </p:cBhvr>
                                      <p:by x="50000" y="50000"/>
                                    </p:animScale>
                                  </p:childTnLst>
                                </p:cTn>
                              </p:par>
                              <p:par>
                                <p:cTn id="93" presetID="2" presetClass="entr" presetSubtype="4" fill="hold" nodeType="withEffect">
                                  <p:stCondLst>
                                    <p:cond delay="0"/>
                                  </p:stCondLst>
                                  <p:childTnLst>
                                    <p:set>
                                      <p:cBhvr>
                                        <p:cTn id="94" dur="1" fill="hold">
                                          <p:stCondLst>
                                            <p:cond delay="0"/>
                                          </p:stCondLst>
                                        </p:cTn>
                                        <p:tgtEl>
                                          <p:spTgt spid="6">
                                            <p:txEl>
                                              <p:pRg st="6" end="6"/>
                                            </p:txEl>
                                          </p:spTgt>
                                        </p:tgtEl>
                                        <p:attrNameLst>
                                          <p:attrName>style.visibility</p:attrName>
                                        </p:attrNameLst>
                                      </p:cBhvr>
                                      <p:to>
                                        <p:strVal val="visible"/>
                                      </p:to>
                                    </p:set>
                                    <p:anim calcmode="lin" valueType="num">
                                      <p:cBhvr additive="base">
                                        <p:cTn id="9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6">
                                            <p:txEl>
                                              <p:pRg st="6" end="6"/>
                                            </p:txEl>
                                          </p:spTgt>
                                        </p:tgtEl>
                                        <p:attrNameLst>
                                          <p:attrName>ppt_y</p:attrName>
                                        </p:attrNameLst>
                                      </p:cBhvr>
                                      <p:tavLst>
                                        <p:tav tm="0">
                                          <p:val>
                                            <p:strVal val="1+#ppt_h/2"/>
                                          </p:val>
                                        </p:tav>
                                        <p:tav tm="100000">
                                          <p:val>
                                            <p:strVal val="#ppt_y"/>
                                          </p:val>
                                        </p:tav>
                                      </p:tavLst>
                                    </p:anim>
                                  </p:childTnLst>
                                </p:cTn>
                              </p:par>
                              <p:par>
                                <p:cTn id="97" presetID="2" presetClass="entr" presetSubtype="2" fill="hold" nodeType="with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additive="base">
                                        <p:cTn id="99" dur="500" fill="hold"/>
                                        <p:tgtEl>
                                          <p:spTgt spid="46"/>
                                        </p:tgtEl>
                                        <p:attrNameLst>
                                          <p:attrName>ppt_x</p:attrName>
                                        </p:attrNameLst>
                                      </p:cBhvr>
                                      <p:tavLst>
                                        <p:tav tm="0">
                                          <p:val>
                                            <p:strVal val="1+#ppt_w/2"/>
                                          </p:val>
                                        </p:tav>
                                        <p:tav tm="100000">
                                          <p:val>
                                            <p:strVal val="#ppt_x"/>
                                          </p:val>
                                        </p:tav>
                                      </p:tavLst>
                                    </p:anim>
                                    <p:anim calcmode="lin" valueType="num">
                                      <p:cBhvr additive="base">
                                        <p:cTn id="10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63" presetClass="path" presetSubtype="0" accel="50000" decel="50000" fill="hold" nodeType="clickEffect">
                                  <p:stCondLst>
                                    <p:cond delay="0"/>
                                  </p:stCondLst>
                                  <p:childTnLst>
                                    <p:animMotion origin="layout" path="M -3.33333E-6 3.36725E-6 L 0.25417 0.0777 " pathEditMode="relative" rAng="0" ptsTypes="AA">
                                      <p:cBhvr>
                                        <p:cTn id="104" dur="500" fill="hold"/>
                                        <p:tgtEl>
                                          <p:spTgt spid="46"/>
                                        </p:tgtEl>
                                        <p:attrNameLst>
                                          <p:attrName>ppt_x</p:attrName>
                                          <p:attrName>ppt_y</p:attrName>
                                        </p:attrNameLst>
                                      </p:cBhvr>
                                      <p:rCtr x="12700" y="3900"/>
                                    </p:animMotion>
                                  </p:childTnLst>
                                </p:cTn>
                              </p:par>
                              <p:par>
                                <p:cTn id="105" presetID="6" presetClass="emph" presetSubtype="0" fill="hold" nodeType="withEffect">
                                  <p:stCondLst>
                                    <p:cond delay="0"/>
                                  </p:stCondLst>
                                  <p:childTnLst>
                                    <p:animScale>
                                      <p:cBhvr>
                                        <p:cTn id="106" dur="500" fill="hold"/>
                                        <p:tgtEl>
                                          <p:spTgt spid="46"/>
                                        </p:tgtEl>
                                      </p:cBhvr>
                                      <p:by x="50000" y="50000"/>
                                    </p:animScale>
                                  </p:childTnLst>
                                </p:cTn>
                              </p:par>
                              <p:par>
                                <p:cTn id="107" presetID="2" presetClass="entr" presetSubtype="4" fill="hold" nodeType="withEffect">
                                  <p:stCondLst>
                                    <p:cond delay="0"/>
                                  </p:stCondLst>
                                  <p:childTnLst>
                                    <p:set>
                                      <p:cBhvr>
                                        <p:cTn id="108" dur="1" fill="hold">
                                          <p:stCondLst>
                                            <p:cond delay="0"/>
                                          </p:stCondLst>
                                        </p:cTn>
                                        <p:tgtEl>
                                          <p:spTgt spid="6">
                                            <p:txEl>
                                              <p:pRg st="7" end="7"/>
                                            </p:txEl>
                                          </p:spTgt>
                                        </p:tgtEl>
                                        <p:attrNameLst>
                                          <p:attrName>style.visibility</p:attrName>
                                        </p:attrNameLst>
                                      </p:cBhvr>
                                      <p:to>
                                        <p:strVal val="visible"/>
                                      </p:to>
                                    </p:set>
                                    <p:anim calcmode="lin" valueType="num">
                                      <p:cBhvr additive="base">
                                        <p:cTn id="10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6">
                                            <p:txEl>
                                              <p:pRg st="7" end="7"/>
                                            </p:txEl>
                                          </p:spTgt>
                                        </p:tgtEl>
                                        <p:attrNameLst>
                                          <p:attrName>ppt_y</p:attrName>
                                        </p:attrNameLst>
                                      </p:cBhvr>
                                      <p:tavLst>
                                        <p:tav tm="0">
                                          <p:val>
                                            <p:strVal val="1+#ppt_h/2"/>
                                          </p:val>
                                        </p:tav>
                                        <p:tav tm="100000">
                                          <p:val>
                                            <p:strVal val="#ppt_y"/>
                                          </p:val>
                                        </p:tav>
                                      </p:tavLst>
                                    </p:anim>
                                  </p:childTnLst>
                                </p:cTn>
                              </p:par>
                              <p:par>
                                <p:cTn id="111" presetID="2" presetClass="entr" presetSubtype="2" fill="hold" nodeType="withEffect">
                                  <p:stCondLst>
                                    <p:cond delay="0"/>
                                  </p:stCondLst>
                                  <p:childTnLst>
                                    <p:set>
                                      <p:cBhvr>
                                        <p:cTn id="112" dur="1" fill="hold">
                                          <p:stCondLst>
                                            <p:cond delay="0"/>
                                          </p:stCondLst>
                                        </p:cTn>
                                        <p:tgtEl>
                                          <p:spTgt spid="49"/>
                                        </p:tgtEl>
                                        <p:attrNameLst>
                                          <p:attrName>style.visibility</p:attrName>
                                        </p:attrNameLst>
                                      </p:cBhvr>
                                      <p:to>
                                        <p:strVal val="visible"/>
                                      </p:to>
                                    </p:set>
                                    <p:anim calcmode="lin" valueType="num">
                                      <p:cBhvr additive="base">
                                        <p:cTn id="113" dur="500" fill="hold"/>
                                        <p:tgtEl>
                                          <p:spTgt spid="49"/>
                                        </p:tgtEl>
                                        <p:attrNameLst>
                                          <p:attrName>ppt_x</p:attrName>
                                        </p:attrNameLst>
                                      </p:cBhvr>
                                      <p:tavLst>
                                        <p:tav tm="0">
                                          <p:val>
                                            <p:strVal val="1+#ppt_w/2"/>
                                          </p:val>
                                        </p:tav>
                                        <p:tav tm="100000">
                                          <p:val>
                                            <p:strVal val="#ppt_x"/>
                                          </p:val>
                                        </p:tav>
                                      </p:tavLst>
                                    </p:anim>
                                    <p:anim calcmode="lin" valueType="num">
                                      <p:cBhvr additive="base">
                                        <p:cTn id="11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6" presetClass="emph" presetSubtype="0" fill="hold" nodeType="clickEffect">
                                  <p:stCondLst>
                                    <p:cond delay="0"/>
                                  </p:stCondLst>
                                  <p:childTnLst>
                                    <p:animScale>
                                      <p:cBhvr>
                                        <p:cTn id="118" dur="500" fill="hold"/>
                                        <p:tgtEl>
                                          <p:spTgt spid="49"/>
                                        </p:tgtEl>
                                      </p:cBhvr>
                                      <p:by x="50000" y="50000"/>
                                    </p:animScale>
                                  </p:childTnLst>
                                </p:cTn>
                              </p:par>
                              <p:par>
                                <p:cTn id="119" presetID="2" presetClass="entr" presetSubtype="4" fill="hold" nodeType="withEffect">
                                  <p:stCondLst>
                                    <p:cond delay="0"/>
                                  </p:stCondLst>
                                  <p:childTnLst>
                                    <p:set>
                                      <p:cBhvr>
                                        <p:cTn id="120" dur="1" fill="hold">
                                          <p:stCondLst>
                                            <p:cond delay="0"/>
                                          </p:stCondLst>
                                        </p:cTn>
                                        <p:tgtEl>
                                          <p:spTgt spid="6">
                                            <p:txEl>
                                              <p:pRg st="8" end="8"/>
                                            </p:txEl>
                                          </p:spTgt>
                                        </p:tgtEl>
                                        <p:attrNameLst>
                                          <p:attrName>style.visibility</p:attrName>
                                        </p:attrNameLst>
                                      </p:cBhvr>
                                      <p:to>
                                        <p:strVal val="visible"/>
                                      </p:to>
                                    </p:set>
                                    <p:anim calcmode="lin" valueType="num">
                                      <p:cBhvr additive="base">
                                        <p:cTn id="12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6">
                                            <p:txEl>
                                              <p:pRg st="8" end="8"/>
                                            </p:txEl>
                                          </p:spTgt>
                                        </p:tgtEl>
                                        <p:attrNameLst>
                                          <p:attrName>ppt_y</p:attrName>
                                        </p:attrNameLst>
                                      </p:cBhvr>
                                      <p:tavLst>
                                        <p:tav tm="0">
                                          <p:val>
                                            <p:strVal val="1+#ppt_h/2"/>
                                          </p:val>
                                        </p:tav>
                                        <p:tav tm="100000">
                                          <p:val>
                                            <p:strVal val="#ppt_y"/>
                                          </p:val>
                                        </p:tav>
                                      </p:tavLst>
                                    </p:anim>
                                  </p:childTnLst>
                                </p:cTn>
                              </p:par>
                              <p:par>
                                <p:cTn id="123" presetID="2" presetClass="entr" presetSubtype="2" fill="hold" nodeType="with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additive="base">
                                        <p:cTn id="125" dur="500" fill="hold"/>
                                        <p:tgtEl>
                                          <p:spTgt spid="45"/>
                                        </p:tgtEl>
                                        <p:attrNameLst>
                                          <p:attrName>ppt_x</p:attrName>
                                        </p:attrNameLst>
                                      </p:cBhvr>
                                      <p:tavLst>
                                        <p:tav tm="0">
                                          <p:val>
                                            <p:strVal val="1+#ppt_w/2"/>
                                          </p:val>
                                        </p:tav>
                                        <p:tav tm="100000">
                                          <p:val>
                                            <p:strVal val="#ppt_x"/>
                                          </p:val>
                                        </p:tav>
                                      </p:tavLst>
                                    </p:anim>
                                    <p:anim calcmode="lin" valueType="num">
                                      <p:cBhvr additive="base">
                                        <p:cTn id="126"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35" presetClass="path" presetSubtype="0" accel="50000" decel="50000" fill="hold" nodeType="clickEffect">
                                  <p:stCondLst>
                                    <p:cond delay="0"/>
                                  </p:stCondLst>
                                  <p:childTnLst>
                                    <p:animMotion origin="layout" path="M 3.33333E-6 1.11111E-6 L -0.22084 -0.05556 " pathEditMode="relative" rAng="0" ptsTypes="AA">
                                      <p:cBhvr>
                                        <p:cTn id="130" dur="500" fill="hold"/>
                                        <p:tgtEl>
                                          <p:spTgt spid="45"/>
                                        </p:tgtEl>
                                        <p:attrNameLst>
                                          <p:attrName>ppt_x</p:attrName>
                                          <p:attrName>ppt_y</p:attrName>
                                        </p:attrNameLst>
                                      </p:cBhvr>
                                      <p:rCtr x="-11000" y="-2800"/>
                                    </p:animMotion>
                                  </p:childTnLst>
                                </p:cTn>
                              </p:par>
                              <p:par>
                                <p:cTn id="131" presetID="6" presetClass="emph" presetSubtype="0" fill="hold" nodeType="withEffect">
                                  <p:stCondLst>
                                    <p:cond delay="0"/>
                                  </p:stCondLst>
                                  <p:childTnLst>
                                    <p:animScale>
                                      <p:cBhvr>
                                        <p:cTn id="132" dur="5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28600" y="152400"/>
            <a:ext cx="69723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Macroinvertebrates: Group 3</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sp>
        <p:nvSpPr>
          <p:cNvPr id="6" name="Rectangle 4"/>
          <p:cNvSpPr txBox="1">
            <a:spLocks noChangeArrowheads="1"/>
          </p:cNvSpPr>
          <p:nvPr/>
        </p:nvSpPr>
        <p:spPr bwMode="auto">
          <a:xfrm>
            <a:off x="609600" y="1676400"/>
            <a:ext cx="2743200" cy="3124200"/>
          </a:xfrm>
          <a:prstGeom prst="rect">
            <a:avLst/>
          </a:prstGeom>
          <a:solidFill>
            <a:schemeClr val="tx1"/>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Aquatic Worm</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Midge fly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Black fly</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Leech</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Pouch/Pond snail</a:t>
            </a:r>
          </a:p>
          <a:p>
            <a:pPr marL="342900" marR="0" lvl="0" indent="-342900" algn="l" defTabSz="914400" rtl="0" eaLnBrk="1" fontAlgn="base" latinLnBrk="0" hangingPunct="1">
              <a:lnSpc>
                <a:spcPct val="100000"/>
              </a:lnSpc>
              <a:spcBef>
                <a:spcPct val="20000"/>
              </a:spcBef>
              <a:spcAft>
                <a:spcPct val="0"/>
              </a:spcAft>
              <a:buClrTx/>
              <a:buSzPct val="65000"/>
              <a:buFont typeface="Wingdings" pitchFamily="2" charset="2"/>
              <a:buChar char="n"/>
              <a:tabLst/>
              <a:defRPr/>
            </a:pPr>
            <a:r>
              <a:rPr kumimoji="0" lang="en-US" sz="2400" b="1" i="0" u="none" strike="noStrike" kern="0" cap="none" spc="0" normalizeH="0" baseline="0" noProof="0" dirty="0">
                <a:ln>
                  <a:noFill/>
                </a:ln>
                <a:solidFill>
                  <a:srgbClr val="DADADA">
                    <a:lumMod val="10000"/>
                  </a:srgbClr>
                </a:solidFill>
                <a:effectLst/>
                <a:uLnTx/>
                <a:uFillTx/>
                <a:latin typeface="Tahoma"/>
                <a:ea typeface="+mn-ea"/>
                <a:cs typeface="+mn-cs"/>
              </a:rPr>
              <a:t>Other snails</a:t>
            </a:r>
          </a:p>
        </p:txBody>
      </p:sp>
      <p:sp>
        <p:nvSpPr>
          <p:cNvPr id="31" name="TextBox 30"/>
          <p:cNvSpPr txBox="1"/>
          <p:nvPr/>
        </p:nvSpPr>
        <p:spPr>
          <a:xfrm>
            <a:off x="6096000" y="152400"/>
            <a:ext cx="2819400" cy="923330"/>
          </a:xfrm>
          <a:prstGeom prst="rect">
            <a:avLst/>
          </a:prstGeom>
          <a:solidFill>
            <a:srgbClr val="FFFFFF"/>
          </a:solidFill>
          <a:ln>
            <a:solidFill>
              <a:srgbClr val="FFFF00"/>
            </a:solidFill>
          </a:ln>
        </p:spPr>
        <p:txBody>
          <a:bodyPr wrap="square" rtlCol="0">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DADADA">
                    <a:lumMod val="10000"/>
                  </a:srgbClr>
                </a:solidFill>
                <a:effectLst/>
                <a:uLnTx/>
                <a:uFillTx/>
                <a:latin typeface="Arial" charset="0"/>
                <a:ea typeface="+mn-ea"/>
                <a:cs typeface="+mn-cs"/>
              </a:rPr>
              <a:t>Pollution tolerant organisms found in any quality of water</a:t>
            </a:r>
          </a:p>
        </p:txBody>
      </p:sp>
      <p:sp>
        <p:nvSpPr>
          <p:cNvPr id="32" name="TextBox 31"/>
          <p:cNvSpPr txBox="1"/>
          <p:nvPr/>
        </p:nvSpPr>
        <p:spPr>
          <a:xfrm>
            <a:off x="6096000" y="228600"/>
            <a:ext cx="604653"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DADADA">
                    <a:lumMod val="10000"/>
                  </a:srgbClr>
                </a:solidFill>
                <a:effectLst/>
                <a:uLnTx/>
                <a:uFillTx/>
                <a:latin typeface="Tahoma"/>
                <a:ea typeface="+mn-ea"/>
                <a:cs typeface="+mn-cs"/>
              </a:rPr>
              <a:t>*</a:t>
            </a:r>
          </a:p>
        </p:txBody>
      </p:sp>
      <p:grpSp>
        <p:nvGrpSpPr>
          <p:cNvPr id="28" name="Group 27"/>
          <p:cNvGrpSpPr/>
          <p:nvPr/>
        </p:nvGrpSpPr>
        <p:grpSpPr>
          <a:xfrm>
            <a:off x="4495800" y="1828800"/>
            <a:ext cx="3276600" cy="3048000"/>
            <a:chOff x="4495800" y="1828800"/>
            <a:chExt cx="3276600" cy="3048000"/>
          </a:xfrm>
        </p:grpSpPr>
        <p:sp>
          <p:nvSpPr>
            <p:cNvPr id="8" name="Oval 7"/>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2642" name="Picture 2" descr="http://nwnature.net/macros/images/101.jpg"/>
            <p:cNvPicPr>
              <a:picLocks noChangeAspect="1" noChangeArrowheads="1"/>
            </p:cNvPicPr>
            <p:nvPr/>
          </p:nvPicPr>
          <p:blipFill>
            <a:blip r:embed="rId2" cstate="print">
              <a:clrChange>
                <a:clrFrom>
                  <a:srgbClr val="F2FEFE"/>
                </a:clrFrom>
                <a:clrTo>
                  <a:srgbClr val="F2FEFE">
                    <a:alpha val="0"/>
                  </a:srgbClr>
                </a:clrTo>
              </a:clrChange>
            </a:blip>
            <a:srcRect l="2326" t="12403" r="6977" b="13178"/>
            <a:stretch>
              <a:fillRect/>
            </a:stretch>
          </p:blipFill>
          <p:spPr bwMode="auto">
            <a:xfrm>
              <a:off x="4953000" y="2514600"/>
              <a:ext cx="2514600" cy="1547446"/>
            </a:xfrm>
            <a:prstGeom prst="rect">
              <a:avLst/>
            </a:prstGeom>
            <a:noFill/>
          </p:spPr>
        </p:pic>
      </p:grpSp>
      <p:sp>
        <p:nvSpPr>
          <p:cNvPr id="112644" name="AutoShape 4" descr="data:image/jpeg;base64,/9j/4AAQSkZJRgABAQAAAQABAAD/2wBDAAkGBwgHBgkIBwgKCgkLDRYPDQwMDRsUFRAWIB0iIiAdHx8kKDQsJCYxJx8fLT0tMTU3Ojo6Iys/RD84QzQ5Ojf/2wBDAQoKCg0MDRoPDxo3JR8lNzc3Nzc3Nzc3Nzc3Nzc3Nzc3Nzc3Nzc3Nzc3Nzc3Nzc3Nzc3Nzc3Nzc3Nzc3Nzc3Nzf/wAARCADCAQMDASIAAhEBAxEB/8QAHAABAQADAQEBAQAAAAAAAAAAAAECBQYEBwMI/8QAPBAAAQMCBAMGBAQEBQUAAAAAAQACAwQRBRIhMQZBURMiYXGBkRQyQqEjUrHBBxVy8DNi0eHxFiQlgsL/xAAZAQEBAAMBAAAAAAAAAAAAAAAAAQIDBAX/xAAnEQEBAAMAAwACAQIHAAAAAAAAAQIDERIhMQRBIhOxUWFxgaHh8P/aAAwDAQACEQMRAD8A+kBFAqgqIEQEVRACIiCqKogIE2RFWyit0KIioUCqKiKooJZZDRRa+vxqgoGuM8wJbuGa+nS/hug2YKpXFUfH9JWVUsMNHU5I/rc3c9F66PjegqGvbJS1kNQ027J0Z73iCsexXT3sl1xx48gNXJC2hmETDbtjctv6C49QsK3+IVBQNzVNJMWH6ojf7EBPKElvx2R1WJatbgvEGGYzFE6jqG5pGZ2xOID7c9L8ltRld8pB8k71H5AKgLLKlrKoihVKiqllUQqCopdERiNlQiLIVVQKoCIEQERVAQ7KXVQRVQKoHNXVRVBEVXmxOvp8Mo31VW/LG3lpdx6BRX7ueyNjpJHtYxou5zjYAdSVoqni7DuzccNviEgBs2A9246u2HquA4l4sOPxS05BihBAMF8wtcfMRpzHU+V1paatrMEikEx7KgkLsrXRAOcf8vTzP2K1ZbOM8cPJ0nE3H9W6B8RgFI5hyyQxzBxJJIF3Wt00F/2XK0xranNMyOVlyXAEZWgXtrf9SAvxmqq3Fql8WH0jj2oOSMgG7m7kel9ST5raUDAKUUuLT9mWAkjNd5d+w1Wm7MrfTb/Skna/TDcMfQtNe6saO27obGC8XtubkBeGqp8Pqu1bLVzskLtC7MBa+1yDp0svRQmldVMZR/EVE4dplZ2jn31Asbkn0HmF0FbDxSyaOV+EOp4g3vCFrXh4OpuAdCFlNednqMfLGVzVNSPfHnZWxtiBN7zgu308Ty5Be+H4SQhlXGZ327jy9zdb7nKDr4L1txFkkLm1WF18M3ICkDwOnIfsv2oa100bSyhcTro2ilGU352vZYXTt8ZLjf8AllM8e9jmaqofHVSV1NDDCyF4aS27xqADa++i29Pjc83YGKr+HlDg1xPyHXexaQPfmv2pW0FdXOOJMfSTi931BLGuOhtci2g5Hf8AS1HB8wkMsEzJWP2u4NsPA7HfkVjl5y8+LPGtzUcZ12CMhdVMFQyQhoyHNc+Rdm9QbeC6zh3iOix6njfETDO5pcaeQjOADYm3Mf6hfMhDaVsFXAQR8l2E7aX00PLXfxWxaaulkp554I4YoJLsqGzm7QQd7f1b9PVbMNmXf5fGGeGPPX19UKWWmwjFzM8QVL8xIBZIRYkHa/LwuOfmFul0y9+NNRRUoqjFFbInBECIqKFVFUE1WSx5qoBCJdCgBW+qiICqIgqhtuhIYxznuDWtFyTsAvmvE/HLKt8lLQF0dICWmYGxkPn9I979OmNvFkdRXcXUjZ5qLCG/H1sRyvDNI4z/AJn7eguVwPF2KYtVmOCulbP2mcRsjjDI2k6FoPzHoXctuZXOx1NY6uD6SZ8UIdkkdYtaSeVjr1/5JK3lTQTVrHSULXyuaCJalzsrGt300sfBo67aLny223xk/wDf5/4N0wknWuwekjwzK+tcXzts3KG3yi3LXdbLEJ5KiKT40fDNuMkbi0Egc82/oBoOt9NXDU0tKWS/E9tWv+Vj26Mvex00J3v0uul4f4GrMXqhWY0TDSODSWk3fJpqB+UeO/TqsNenLK9y/wCv9lz2TGcxeTCMErMYkdT4GYoo25XVFRJHZkbh9II1J200NtTa638H8M45KkTYlicjnfUKdmW/hc3sF3lLTQUdMympIWQwsFmsYLAL9Lldkkx+NFtv14sHwfD8Epfh8Np2ws3cd3PPVxOpXvB5qEolvUXMep90LieZ91EQeXEMPosShdFXU0czHCxzDX33XMu4CipnZsDxatw+xuGB3aM8rGy6+6XT9cqy2fHz/E+HsWhlY6onhq2kFrZsmUg2PzAb3HToV4JDUSf+OkDQJGFwBsQ/wJ5i40O4IB5lfTJomzwujdcBw3G4PIhcTiVGIWSQ1oEbonExTgkC51APOxOx9ORvo36plh69T9t2vPl68dE3+XPFODencwvp3uOoFu8D5a3HmRyXaYHiDK+iBEmeRndfffzP99VxNHSvxCBscUobVwFrnB5+c20J6b5T1C2uC1VPQV9GISGxVpydmT3muIBAPXkLrXoyy7z9G2Tnf27IrHS6qmi62hboiKjEKqBVAsqoiBdUKKgICIhQUJzRAEDdefEK+mwykkqq2VsUMY1cefgOpX6VM8NJTyVFRII4o25nOOwC+VY1xEzFsQjxGqkMdCy/wcDhftLbu8D4+QF7a45ZeMZYzraY3jOI45Tg0hmgp5rtgpGAA1FtbyONsrLanw3314P8MVck8rw+SdxcZGjS/MMHP+rfp1PtfPVymWorJHCGVtmRBti9t7nU7N0F+tgvPU4aJJBUkGOOU5S5jf8ABaBdwsdCbeZ9VxXbdl8cfv8AZ0zCY+78ZxMlqi+OhjBYzSWZ4IETdb78/v6rf4FWsp446agZ8ZO8iOBjW631vvytqTyF72XlwfDqnHnMpMKp3x0LTZz3AtG+pcfL1v4L6bw/w5Q4FG51PGHVLxaSdw7xHQdB4e91v06fGe/X92nZs7fS8P4EzC2PnnLZa2YDtZA2waBs1o5AX9fYDbkhLoujrUXTdRVQERVBLIqoTYE/ZBibDQkC+y89LVQ1UsrIZA/snZXW5FcHXcVYo7EpKSCnc8UznCeTIXHtdwG2OgAtyX58N4hWRuqKipqexnkN8obnLvMWACmV5YvH0q1lo+MaSOrwaWMkNkeLBx2AALzfws068lqn45iJu+KsYIxzkgDR76/otViklbiVMPjcZjZS3u4QRnvabatAsenNPKQn1r2zgzUVVSPeYZYnWOUt+m9/Wx/sLa0rS+uo5cpyCpidCeWUvaCR728d1zFRWPnbBTU0R7OIZ3ueNSxt/q2PdubHW5C3nBsk+JYvRyNLmwOvUOjOuVrb5NfMt9lxacsplPXZXTtk5/o+lqEKqLvcqWRL+KIiWVuiIoiIgqBFEFRLITZBQNFjNLHBE6WZ4ZGwXc47ALMBfP8AinF4sXrp6ATvZhdEL1T4z/jO/ID6j38Vjll4zrLGdvGt4yxutxqmYGRt/lmftBCC5r5rDQOPS5Gg32Gq89LRUc1IaiSOUVsTw+qNQ3Law7rGN5NF9PIbnbwtq5q+vMVXI6koRlPYQutYA90OPoD56r24lM6orIKOgLn1XZmRsjTZjW/mf7nRefnumzLwn7dU1XCdrwGN9fXsidG5rIyJamR4IsLnKLW5729+i6LCo/8AqCrdhdIHtwyJo+JIFg43+W/uT6LTUOH12LYm2hwozBrXf93VuFmNNtT/AFdBvrtovqeDYVS4Nh8dHRsIY0audq555knquj8bTMMe85GrdsuV+vbExkMLIomhsbGhrWjYAclQiLpaBERARECoKopooKtZjOGy4h2HY19XSFjjmNNLkzNO4Ohvtpta5WzUJVHP4VwpSYQ6c0ckn48naP7Q3JP9RuV734XE8HNDC6/VxH3AWxUui9aGpw6KB34dLCXDYMEh/wDoLn8eoMVr2OpmDJ2jcpY17h46ue69vIC297LvjctIDiLjfovOymiaS0C9/nc7UkdP7/dSyWeyWxx3BnCs38sjPEWSZzZD2cFgWtDbAXsNdr2WxxyOn4frcOxChp44mVFcyCqyiwyyX71uWoF10sAtEL8yT7m/7rR8dUzqrhiqDDZ8ZZK09C14P6XVxxxn8eejttb9RfhQVBqaGnnO8kTXnzIX7oiWRW6IiIURFL3REQVCiICWugWg4qx84ZD8PSN7SrkFmtB1vy/36DxIUtknaSdefjniIYXhz6Widmr5xkYBe0YOhJI2Xy6rrpabDYMg7jHFzWvvmleb3e4cieS6anhmkzGpqO2nvZz2/K3W5a31+/kuexymjmrRHAGF0htG3qR18F535G6ZZSO/8fVydrXSYxJMKaJ7HMldIAC0XzDaxXaYFCKEx0dLd2K13dDj80LQNTe2gH6rmsEoRh5mxGdmY07vwmkgnMTYWHNfVOD8BOHxuxCuYP5hUNAdz7JnJn+vis/xtWPl6npj+TstnG6w2hiw2hipIB3Ixud3HmT4lekoUC73EImyiCoiICBEQFNFksSgqIFCgp0UQoghNtlA2zbD/lZGyFAAsAOi8+I04qsPqqc7SwvZ7ghehOSDW8P3GC0gd8wjAK2K8GD5200sUjMpime1vi29wfuvelBERBEUVQVAoFQgFAEVtpvsg1+OYpHhNC6ZxBld3YmH6nf7f3uvmsrJmVctTXVTu2e280z9S0m5yN6WB1816a7Ep+IscfWRMBhpbtpGF+lvzEdSdfQdFzuO4s6la6iDbukOrnHnc3H3Xn/k7Ln/AAxdn4+vl8q99ZWUc7clHLkcwi1gbFWgpp6qqbE+MNlLyHSuFg0f3/otDhDJHOldUaEatebDJbquz4fo6nFaxtBlLI4wDVSncMto3+p2vkFzadFuyT66N2yY4Xje8I4LRTTuxEU+amiOSj7XUkg6yeZ5aLs7r8442QxNiiaGsYAGtGwCyXs/JyPLUqaopqgyUKIgqICqgiIiAoqlkECqWRBNlVCl0BCVVEDcIETZBgGZXucPq1WSIgl0VsiDEEK8lAFd0AFNk0UKDIG5XIfxAxORrafBaVzhLWA9oWGxDL2t66+xXWghpuTovmUzm41xLXVU0hdCA6KLIbgDbS3O36rXtyuOPpnrx8r7eSibFhzJ6unDjJpHDGdbsAA3563te9losTp/ipnvns54cXBmW5Gby3K989Q5lA2mAEUkUpL5HA94gkD01+y/CvpbUv8AMmTSNMW0gv3ndb+fTZedLc77dvPGem4onQYRhkEPdlr5wLCwcb35+R5dbrr+A8QhqKGan+GkhnilPaSyEH4hxuS4Hc+2mi57+H2BialZiUkktXUTjM57hla06/W65PourPCtLLWQVM8srOwdmjip5XxsB/8AUi+5v1Xo6tfhPbj2ZTJv0S6FbGsUREFCoUARBQqpsiBZEJRAREQNlLqrEoCIryQW6iIgh2Tkl9E5IHmiIgiJqiAoNFVCEFS11AsgLINdjlWyhw+SR8faOIysjvbO47BfFaOurKClc6qZGWSAljdWFl390nXVoO+3rpbveKsb7XiRlCdKamAaXE2Hauubjro0jzXGYsY5q9zGsLySQGv1AYB+l3FcG7dfK4/p16tc8e363/wlPT0cxrH9rExoe8E2Lnk7DzICYNw7NxE5krppWUbX2fEfkAFrC3M9Vo2UFZilZh2ExVUb6aZzR2r2kuiH72yut5L7Nh1HHh9DBRwDuQsDASNTYbnxW38fXjcfOsN+dl8Y/SlgZS00dPELRxtDWjwX6qXTkupzrZCgTZBFUtqqgIE8EQEREAoFEGiCpdFCgKKpZERVERQIdEUQCiIgLElZLEoJmRRERVbKeKqKX1Ve8Rsc93ytBcfIKDdeTGpuwwXEJvyUsrvZhUvxZ9fFH45HWOrJS2QTGQE1DwRZ9w7T1H38VnI78Y1EccksZyZNBzFrA8rk9LLTVOOOqKeojisx5dfMeVtNBtaxHsscOxZsNTSl5lkiY4NY+1xnIvew3Op9159122+nb5SR9Q4NwwScQRy/Rh9Nd5Bvmmk0+zQffxX0ErTcJYY/DMGY2e/xU7jNOSbnOeRPgAB6LcLu14eGExceeXllaqKKrNimqyWN1QgEIl0QUBERUERFBCiIqKEKBFBjzVsnNEQRTZEUKBVRA3Q7oiCKEKkLFELIqiIivJREZrzXkxlrZcNnp3i4qG9jt+bT916rrGWITGMuJ7jw8eJCc6R/PfEmBVXDtZ8HUwscxoP4mU5ZhuSD67cvZdH/AAnwgYvUtqn0bfgKNwfmkFwZuTWeliTvsOa+tYph9HiEAbXU0VQyNxkayRgcM1jY6r8OG6WGjwWnipoxHH3nBoFrXcT+6144SX2zudsbQqWRFsaxUKIgFUKIFVVLIiChCgREBdE1RBOaqlkQLpdRVQLqIogqIEJQEREBFCgRAqbqlQILlRS6IIVBdFVWSKg2Uv1VQUjO0t66Ly4Q8SYZTPDcodGDlvey9Q0WEELIYmxxizGiwCg/RVQKqiKqEKXQZJdS6FBkCl1FUBVYq7IhsihKBBboVCg1QERQnVARLqXQZKFEKBdLqXRQE2VWKot1EQKIIiIrE7K8kRVRZIiAqERAVREEOyxREILPkiKqJzRFEqnZREVROaoREBBuiKClfm5EQUqIiqMhsoURRURERGQ2WJREBQboiiqiIi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2646" name="AutoShape 6" descr="data:image/jpeg;base64,/9j/4AAQSkZJRgABAQAAAQABAAD/2wBDAAkGBwgHBgkIBwgKCgkLDRYPDQwMDRsUFRAWIB0iIiAdHx8kKDQsJCYxJx8fLT0tMTU3Ojo6Iys/RD84QzQ5Ojf/2wBDAQoKCg0MDRoPDxo3JR8lNzc3Nzc3Nzc3Nzc3Nzc3Nzc3Nzc3Nzc3Nzc3Nzc3Nzc3Nzc3Nzc3Nzc3Nzc3Nzc3Nzf/wAARCADCAQMDASIAAhEBAxEB/8QAHAABAQADAQEBAQAAAAAAAAAAAAECBQYEBwMI/8QAPBAAAQMCBAMGBAQEBQUAAAAAAQACAwQRBRIhMQZBURMiYXGBkRQyQqEjUrHBBxVy8DNi0eHxFiQlgsL/xAAZAQEBAAMBAAAAAAAAAAAAAAAAAQIDBAX/xAAnEQEBAAMAAwACAQIHAAAAAAAAAQIDERIhMQRBIhOxUWFxgaHh8P/aAAwDAQACEQMRAD8A+kBFAqgqIEQEVRACIiCqKogIE2RFWyit0KIioUCqKiKooJZZDRRa+vxqgoGuM8wJbuGa+nS/hug2YKpXFUfH9JWVUsMNHU5I/rc3c9F66PjegqGvbJS1kNQ027J0Z73iCsexXT3sl1xx48gNXJC2hmETDbtjctv6C49QsK3+IVBQNzVNJMWH6ojf7EBPKElvx2R1WJatbgvEGGYzFE6jqG5pGZ2xOID7c9L8ltRld8pB8k71H5AKgLLKlrKoihVKiqllUQqCopdERiNlQiLIVVQKoCIEQERVAQ7KXVQRVQKoHNXVRVBEVXmxOvp8Mo31VW/LG3lpdx6BRX7ueyNjpJHtYxou5zjYAdSVoqni7DuzccNviEgBs2A9246u2HquA4l4sOPxS05BihBAMF8wtcfMRpzHU+V1paatrMEikEx7KgkLsrXRAOcf8vTzP2K1ZbOM8cPJ0nE3H9W6B8RgFI5hyyQxzBxJJIF3Wt00F/2XK0xranNMyOVlyXAEZWgXtrf9SAvxmqq3Fql8WH0jj2oOSMgG7m7kel9ST5raUDAKUUuLT9mWAkjNd5d+w1Wm7MrfTb/Skna/TDcMfQtNe6saO27obGC8XtubkBeGqp8Pqu1bLVzskLtC7MBa+1yDp0svRQmldVMZR/EVE4dplZ2jn31Asbkn0HmF0FbDxSyaOV+EOp4g3vCFrXh4OpuAdCFlNednqMfLGVzVNSPfHnZWxtiBN7zgu308Ty5Be+H4SQhlXGZ327jy9zdb7nKDr4L1txFkkLm1WF18M3ICkDwOnIfsv2oa100bSyhcTro2ilGU352vZYXTt8ZLjf8AllM8e9jmaqofHVSV1NDDCyF4aS27xqADa++i29Pjc83YGKr+HlDg1xPyHXexaQPfmv2pW0FdXOOJMfSTi931BLGuOhtci2g5Hf8AS1HB8wkMsEzJWP2u4NsPA7HfkVjl5y8+LPGtzUcZ12CMhdVMFQyQhoyHNc+Rdm9QbeC6zh3iOix6njfETDO5pcaeQjOADYm3Mf6hfMhDaVsFXAQR8l2E7aX00PLXfxWxaaulkp554I4YoJLsqGzm7QQd7f1b9PVbMNmXf5fGGeGPPX19UKWWmwjFzM8QVL8xIBZIRYkHa/LwuOfmFul0y9+NNRRUoqjFFbInBECIqKFVFUE1WSx5qoBCJdCgBW+qiICqIgqhtuhIYxznuDWtFyTsAvmvE/HLKt8lLQF0dICWmYGxkPn9I979OmNvFkdRXcXUjZ5qLCG/H1sRyvDNI4z/AJn7eguVwPF2KYtVmOCulbP2mcRsjjDI2k6FoPzHoXctuZXOx1NY6uD6SZ8UIdkkdYtaSeVjr1/5JK3lTQTVrHSULXyuaCJalzsrGt300sfBo67aLny223xk/wDf5/4N0wknWuwekjwzK+tcXzts3KG3yi3LXdbLEJ5KiKT40fDNuMkbi0Egc82/oBoOt9NXDU0tKWS/E9tWv+Vj26Mvex00J3v0uul4f4GrMXqhWY0TDSODSWk3fJpqB+UeO/TqsNenLK9y/wCv9lz2TGcxeTCMErMYkdT4GYoo25XVFRJHZkbh9II1J200NtTa638H8M45KkTYlicjnfUKdmW/hc3sF3lLTQUdMympIWQwsFmsYLAL9Lldkkx+NFtv14sHwfD8Epfh8Np2ws3cd3PPVxOpXvB5qEolvUXMep90LieZ91EQeXEMPosShdFXU0czHCxzDX33XMu4CipnZsDxatw+xuGB3aM8rGy6+6XT9cqy2fHz/E+HsWhlY6onhq2kFrZsmUg2PzAb3HToV4JDUSf+OkDQJGFwBsQ/wJ5i40O4IB5lfTJomzwujdcBw3G4PIhcTiVGIWSQ1oEbonExTgkC51APOxOx9ORvo36plh69T9t2vPl68dE3+XPFODencwvp3uOoFu8D5a3HmRyXaYHiDK+iBEmeRndfffzP99VxNHSvxCBscUobVwFrnB5+c20J6b5T1C2uC1VPQV9GISGxVpydmT3muIBAPXkLrXoyy7z9G2Tnf27IrHS6qmi62hboiKjEKqBVAsqoiBdUKKgICIhQUJzRAEDdefEK+mwykkqq2VsUMY1cefgOpX6VM8NJTyVFRII4o25nOOwC+VY1xEzFsQjxGqkMdCy/wcDhftLbu8D4+QF7a45ZeMZYzraY3jOI45Tg0hmgp5rtgpGAA1FtbyONsrLanw3314P8MVck8rw+SdxcZGjS/MMHP+rfp1PtfPVymWorJHCGVtmRBti9t7nU7N0F+tgvPU4aJJBUkGOOU5S5jf8ABaBdwsdCbeZ9VxXbdl8cfv8AZ0zCY+78ZxMlqi+OhjBYzSWZ4IETdb78/v6rf4FWsp446agZ8ZO8iOBjW631vvytqTyF72XlwfDqnHnMpMKp3x0LTZz3AtG+pcfL1v4L6bw/w5Q4FG51PGHVLxaSdw7xHQdB4e91v06fGe/X92nZs7fS8P4EzC2PnnLZa2YDtZA2waBs1o5AX9fYDbkhLoujrUXTdRVQERVBLIqoTYE/ZBibDQkC+y89LVQ1UsrIZA/snZXW5FcHXcVYo7EpKSCnc8UznCeTIXHtdwG2OgAtyX58N4hWRuqKipqexnkN8obnLvMWACmV5YvH0q1lo+MaSOrwaWMkNkeLBx2AALzfws068lqn45iJu+KsYIxzkgDR76/otViklbiVMPjcZjZS3u4QRnvabatAsenNPKQn1r2zgzUVVSPeYZYnWOUt+m9/Wx/sLa0rS+uo5cpyCpidCeWUvaCR728d1zFRWPnbBTU0R7OIZ3ueNSxt/q2PdubHW5C3nBsk+JYvRyNLmwOvUOjOuVrb5NfMt9lxacsplPXZXTtk5/o+lqEKqLvcqWRL+KIiWVuiIoiIgqBFEFRLITZBQNFjNLHBE6WZ4ZGwXc47ALMBfP8AinF4sXrp6ATvZhdEL1T4z/jO/ID6j38Vjll4zrLGdvGt4yxutxqmYGRt/lmftBCC5r5rDQOPS5Gg32Gq89LRUc1IaiSOUVsTw+qNQ3Law7rGN5NF9PIbnbwtq5q+vMVXI6koRlPYQutYA90OPoD56r24lM6orIKOgLn1XZmRsjTZjW/mf7nRefnumzLwn7dU1XCdrwGN9fXsidG5rIyJamR4IsLnKLW5729+i6LCo/8AqCrdhdIHtwyJo+JIFg43+W/uT6LTUOH12LYm2hwozBrXf93VuFmNNtT/AFdBvrtovqeDYVS4Nh8dHRsIY0audq555knquj8bTMMe85GrdsuV+vbExkMLIomhsbGhrWjYAclQiLpaBERARECoKopooKtZjOGy4h2HY19XSFjjmNNLkzNO4Ohvtpta5WzUJVHP4VwpSYQ6c0ckn48naP7Q3JP9RuV734XE8HNDC6/VxH3AWxUui9aGpw6KB34dLCXDYMEh/wDoLn8eoMVr2OpmDJ2jcpY17h46ue69vIC297LvjctIDiLjfovOymiaS0C9/nc7UkdP7/dSyWeyWxx3BnCs38sjPEWSZzZD2cFgWtDbAXsNdr2WxxyOn4frcOxChp44mVFcyCqyiwyyX71uWoF10sAtEL8yT7m/7rR8dUzqrhiqDDZ8ZZK09C14P6XVxxxn8eejttb9RfhQVBqaGnnO8kTXnzIX7oiWRW6IiIURFL3REQVCiICWugWg4qx84ZD8PSN7SrkFmtB1vy/36DxIUtknaSdefjniIYXhz6Widmr5xkYBe0YOhJI2Xy6rrpabDYMg7jHFzWvvmleb3e4cieS6anhmkzGpqO2nvZz2/K3W5a31+/kuexymjmrRHAGF0htG3qR18F535G6ZZSO/8fVydrXSYxJMKaJ7HMldIAC0XzDaxXaYFCKEx0dLd2K13dDj80LQNTe2gH6rmsEoRh5mxGdmY07vwmkgnMTYWHNfVOD8BOHxuxCuYP5hUNAdz7JnJn+vis/xtWPl6npj+TstnG6w2hiw2hipIB3Ixud3HmT4lekoUC73EImyiCoiICBEQFNFksSgqIFCgp0UQoghNtlA2zbD/lZGyFAAsAOi8+I04qsPqqc7SwvZ7ghehOSDW8P3GC0gd8wjAK2K8GD5200sUjMpime1vi29wfuvelBERBEUVQVAoFQgFAEVtpvsg1+OYpHhNC6ZxBld3YmH6nf7f3uvmsrJmVctTXVTu2e280z9S0m5yN6WB1816a7Ep+IscfWRMBhpbtpGF+lvzEdSdfQdFzuO4s6la6iDbukOrnHnc3H3Xn/k7Ln/AAxdn4+vl8q99ZWUc7clHLkcwi1gbFWgpp6qqbE+MNlLyHSuFg0f3/otDhDJHOldUaEatebDJbquz4fo6nFaxtBlLI4wDVSncMto3+p2vkFzadFuyT66N2yY4Xje8I4LRTTuxEU+amiOSj7XUkg6yeZ5aLs7r8442QxNiiaGsYAGtGwCyXs/JyPLUqaopqgyUKIgqICqgiIiAoqlkECqWRBNlVCl0BCVVEDcIETZBgGZXucPq1WSIgl0VsiDEEK8lAFd0AFNk0UKDIG5XIfxAxORrafBaVzhLWA9oWGxDL2t66+xXWghpuTovmUzm41xLXVU0hdCA6KLIbgDbS3O36rXtyuOPpnrx8r7eSibFhzJ6unDjJpHDGdbsAA3563te9losTp/ipnvns54cXBmW5Gby3K989Q5lA2mAEUkUpL5HA94gkD01+y/CvpbUv8AMmTSNMW0gv3ndb+fTZedLc77dvPGem4onQYRhkEPdlr5wLCwcb35+R5dbrr+A8QhqKGan+GkhnilPaSyEH4hxuS4Hc+2mi57+H2BialZiUkktXUTjM57hla06/W65PourPCtLLWQVM8srOwdmjip5XxsB/8AUi+5v1Xo6tfhPbj2ZTJv0S6FbGsUREFCoUARBQqpsiBZEJRAREQNlLqrEoCIryQW6iIgh2Tkl9E5IHmiIgiJqiAoNFVCEFS11AsgLINdjlWyhw+SR8faOIysjvbO47BfFaOurKClc6qZGWSAljdWFl390nXVoO+3rpbveKsb7XiRlCdKamAaXE2Hauubjro0jzXGYsY5q9zGsLySQGv1AYB+l3FcG7dfK4/p16tc8e363/wlPT0cxrH9rExoe8E2Lnk7DzICYNw7NxE5krppWUbX2fEfkAFrC3M9Vo2UFZilZh2ExVUb6aZzR2r2kuiH72yut5L7Nh1HHh9DBRwDuQsDASNTYbnxW38fXjcfOsN+dl8Y/SlgZS00dPELRxtDWjwX6qXTkupzrZCgTZBFUtqqgIE8EQEREAoFEGiCpdFCgKKpZERVERQIdEUQCiIgLElZLEoJmRRERVbKeKqKX1Ve8Rsc93ytBcfIKDdeTGpuwwXEJvyUsrvZhUvxZ9fFH45HWOrJS2QTGQE1DwRZ9w7T1H38VnI78Y1EccksZyZNBzFrA8rk9LLTVOOOqKeojisx5dfMeVtNBtaxHsscOxZsNTSl5lkiY4NY+1xnIvew3Op9159122+nb5SR9Q4NwwScQRy/Rh9Nd5Bvmmk0+zQffxX0ErTcJYY/DMGY2e/xU7jNOSbnOeRPgAB6LcLu14eGExceeXllaqKKrNimqyWN1QgEIl0QUBERUERFBCiIqKEKBFBjzVsnNEQRTZEUKBVRA3Q7oiCKEKkLFELIqiIivJREZrzXkxlrZcNnp3i4qG9jt+bT916rrGWITGMuJ7jw8eJCc6R/PfEmBVXDtZ8HUwscxoP4mU5ZhuSD67cvZdH/AAnwgYvUtqn0bfgKNwfmkFwZuTWeliTvsOa+tYph9HiEAbXU0VQyNxkayRgcM1jY6r8OG6WGjwWnipoxHH3nBoFrXcT+6144SX2zudsbQqWRFsaxUKIgFUKIFVVLIiChCgREBdE1RBOaqlkQLpdRVQLqIogqIEJQEREBFCgRAqbqlQILlRS6IIVBdFVWSKg2Uv1VQUjO0t66Ly4Q8SYZTPDcodGDlvey9Q0WEELIYmxxizGiwCg/RVQKqiKqEKXQZJdS6FBkCl1FUBVYq7IhsihKBBboVCg1QERQnVARLqXQZKFEKBdLqXRQE2VWKot1EQKIIiIrE7K8kRVRZIiAqERAVREEOyxREILPkiKqJzRFEqnZREVROaoREBBuiKClfm5EQUqIiqMhsoURRURERGQ2WJREBQboiiqiIi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pSp>
        <p:nvGrpSpPr>
          <p:cNvPr id="33" name="Group 32"/>
          <p:cNvGrpSpPr/>
          <p:nvPr/>
        </p:nvGrpSpPr>
        <p:grpSpPr>
          <a:xfrm>
            <a:off x="4495800" y="1828800"/>
            <a:ext cx="3276600" cy="3048000"/>
            <a:chOff x="4495800" y="1828800"/>
            <a:chExt cx="3276600" cy="3048000"/>
          </a:xfrm>
        </p:grpSpPr>
        <p:sp>
          <p:nvSpPr>
            <p:cNvPr id="29" name="Oval 28"/>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2648" name="Picture 8" descr="http://www.theflyfisher.com/images/hatch/Midge-Black-Larva.jpg"/>
            <p:cNvPicPr>
              <a:picLocks noChangeAspect="1" noChangeArrowheads="1"/>
            </p:cNvPicPr>
            <p:nvPr/>
          </p:nvPicPr>
          <p:blipFill>
            <a:blip r:embed="rId3" cstate="print">
              <a:clrChange>
                <a:clrFrom>
                  <a:srgbClr val="FFFFFF"/>
                </a:clrFrom>
                <a:clrTo>
                  <a:srgbClr val="FFFFFF">
                    <a:alpha val="0"/>
                  </a:srgbClr>
                </a:clrTo>
              </a:clrChange>
            </a:blip>
            <a:srcRect l="15939" t="13746" r="10344" b="9278"/>
            <a:stretch>
              <a:fillRect/>
            </a:stretch>
          </p:blipFill>
          <p:spPr bwMode="auto">
            <a:xfrm>
              <a:off x="4800600" y="2514600"/>
              <a:ext cx="2819400" cy="2133600"/>
            </a:xfrm>
            <a:prstGeom prst="rect">
              <a:avLst/>
            </a:prstGeom>
            <a:noFill/>
          </p:spPr>
        </p:pic>
      </p:grpSp>
      <p:grpSp>
        <p:nvGrpSpPr>
          <p:cNvPr id="36" name="Group 35"/>
          <p:cNvGrpSpPr/>
          <p:nvPr/>
        </p:nvGrpSpPr>
        <p:grpSpPr>
          <a:xfrm>
            <a:off x="4495800" y="1828800"/>
            <a:ext cx="3276600" cy="3048000"/>
            <a:chOff x="4495800" y="1828800"/>
            <a:chExt cx="3276600" cy="3048000"/>
          </a:xfrm>
        </p:grpSpPr>
        <p:sp>
          <p:nvSpPr>
            <p:cNvPr id="34" name="Oval 33"/>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2650" name="Picture 10" descr="http://www.nwnature.net/macros/salmon_cr/images/slm_dec-05_2065.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8407163">
              <a:off x="4817012" y="2442902"/>
              <a:ext cx="2456417" cy="1842314"/>
            </a:xfrm>
            <a:prstGeom prst="rect">
              <a:avLst/>
            </a:prstGeom>
            <a:noFill/>
          </p:spPr>
        </p:pic>
      </p:grpSp>
      <p:grpSp>
        <p:nvGrpSpPr>
          <p:cNvPr id="39" name="Group 38"/>
          <p:cNvGrpSpPr/>
          <p:nvPr/>
        </p:nvGrpSpPr>
        <p:grpSpPr>
          <a:xfrm>
            <a:off x="4495800" y="1828800"/>
            <a:ext cx="3276600" cy="3048000"/>
            <a:chOff x="4495800" y="1828800"/>
            <a:chExt cx="3276600" cy="3048000"/>
          </a:xfrm>
        </p:grpSpPr>
        <p:sp>
          <p:nvSpPr>
            <p:cNvPr id="37" name="Oval 36"/>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2652" name="Picture 12" descr="http://www.nwnature.net/macros/todd_rd_pond/images/021_leech.jpg"/>
            <p:cNvPicPr>
              <a:picLocks noChangeAspect="1" noChangeArrowheads="1"/>
            </p:cNvPicPr>
            <p:nvPr/>
          </p:nvPicPr>
          <p:blipFill>
            <a:blip r:embed="rId5" cstate="print">
              <a:clrChange>
                <a:clrFrom>
                  <a:srgbClr val="FAFCF1"/>
                </a:clrFrom>
                <a:clrTo>
                  <a:srgbClr val="FAFCF1">
                    <a:alpha val="0"/>
                  </a:srgbClr>
                </a:clrTo>
              </a:clrChange>
            </a:blip>
            <a:srcRect/>
            <a:stretch>
              <a:fillRect/>
            </a:stretch>
          </p:blipFill>
          <p:spPr bwMode="auto">
            <a:xfrm>
              <a:off x="4495800" y="2209800"/>
              <a:ext cx="3200400" cy="2400301"/>
            </a:xfrm>
            <a:prstGeom prst="rect">
              <a:avLst/>
            </a:prstGeom>
            <a:noFill/>
          </p:spPr>
        </p:pic>
      </p:grpSp>
      <p:grpSp>
        <p:nvGrpSpPr>
          <p:cNvPr id="42" name="Group 41"/>
          <p:cNvGrpSpPr/>
          <p:nvPr/>
        </p:nvGrpSpPr>
        <p:grpSpPr>
          <a:xfrm>
            <a:off x="4495800" y="1828800"/>
            <a:ext cx="3276600" cy="3048000"/>
            <a:chOff x="4495800" y="1828800"/>
            <a:chExt cx="3276600" cy="3048000"/>
          </a:xfrm>
        </p:grpSpPr>
        <p:sp>
          <p:nvSpPr>
            <p:cNvPr id="41" name="Oval 40"/>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2654" name="Picture 14" descr="http://waynesword.palomar.edu/images/snail2.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rot="20288091">
              <a:off x="4543911" y="2417405"/>
              <a:ext cx="3074435" cy="1670657"/>
            </a:xfrm>
            <a:prstGeom prst="rect">
              <a:avLst/>
            </a:prstGeom>
            <a:noFill/>
          </p:spPr>
        </p:pic>
      </p:grpSp>
      <p:grpSp>
        <p:nvGrpSpPr>
          <p:cNvPr id="45" name="Group 44"/>
          <p:cNvGrpSpPr/>
          <p:nvPr/>
        </p:nvGrpSpPr>
        <p:grpSpPr>
          <a:xfrm>
            <a:off x="4495800" y="1828800"/>
            <a:ext cx="3276600" cy="3048000"/>
            <a:chOff x="4495800" y="1828800"/>
            <a:chExt cx="3276600" cy="3048000"/>
          </a:xfrm>
        </p:grpSpPr>
        <p:sp>
          <p:nvSpPr>
            <p:cNvPr id="43" name="Oval 42"/>
            <p:cNvSpPr/>
            <p:nvPr/>
          </p:nvSpPr>
          <p:spPr bwMode="auto">
            <a:xfrm>
              <a:off x="4495800" y="1828800"/>
              <a:ext cx="3276600" cy="3048000"/>
            </a:xfrm>
            <a:prstGeom prst="ellipse">
              <a:avLst/>
            </a:prstGeom>
            <a:solidFill>
              <a:srgbClr val="FFFFFF">
                <a:alpha val="6117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12656" name="Picture 16" descr="http://www.manandmollusc.net/Mystery_shell_pages/Arthur3.jpg"/>
            <p:cNvPicPr>
              <a:picLocks noChangeAspect="1" noChangeArrowheads="1"/>
            </p:cNvPicPr>
            <p:nvPr/>
          </p:nvPicPr>
          <p:blipFill>
            <a:blip r:embed="rId7" cstate="print"/>
            <a:srcRect/>
            <a:stretch>
              <a:fillRect/>
            </a:stretch>
          </p:blipFill>
          <p:spPr bwMode="auto">
            <a:xfrm>
              <a:off x="5105400" y="2362200"/>
              <a:ext cx="2086030" cy="2038350"/>
            </a:xfrm>
            <a:prstGeom prst="rect">
              <a:avLst/>
            </a:prstGeom>
            <a:noFill/>
          </p:spPr>
        </p:pic>
      </p:grpSp>
    </p:spTree>
    <p:extLst>
      <p:ext uri="{BB962C8B-B14F-4D97-AF65-F5344CB8AC3E}">
        <p14:creationId xmlns:p14="http://schemas.microsoft.com/office/powerpoint/2010/main" val="226116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3.33333E-6 3.36725E-6 L 0.19584 0.34412 " pathEditMode="relative" rAng="0" ptsTypes="AA">
                                      <p:cBhvr>
                                        <p:cTn id="20" dur="500" fill="hold"/>
                                        <p:tgtEl>
                                          <p:spTgt spid="28"/>
                                        </p:tgtEl>
                                        <p:attrNameLst>
                                          <p:attrName>ppt_x</p:attrName>
                                          <p:attrName>ppt_y</p:attrName>
                                        </p:attrNameLst>
                                      </p:cBhvr>
                                      <p:rCtr x="9800" y="17200"/>
                                    </p:animMotion>
                                  </p:childTnLst>
                                </p:cTn>
                              </p:par>
                              <p:par>
                                <p:cTn id="21" presetID="6" presetClass="emph" presetSubtype="0" fill="hold" nodeType="withEffect">
                                  <p:stCondLst>
                                    <p:cond delay="0"/>
                                  </p:stCondLst>
                                  <p:childTnLst>
                                    <p:animScale>
                                      <p:cBhvr>
                                        <p:cTn id="22" dur="500" fill="hold"/>
                                        <p:tgtEl>
                                          <p:spTgt spid="28"/>
                                        </p:tgtEl>
                                      </p:cBhvr>
                                      <p:by x="50000" y="50000"/>
                                    </p:animScale>
                                  </p:childTnLst>
                                </p:cTn>
                              </p:par>
                              <p:par>
                                <p:cTn id="23" presetID="2" presetClass="entr" presetSubtype="4"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1+#ppt_w/2"/>
                                          </p:val>
                                        </p:tav>
                                        <p:tav tm="100000">
                                          <p:val>
                                            <p:strVal val="#ppt_x"/>
                                          </p:val>
                                        </p:tav>
                                      </p:tavLst>
                                    </p:anim>
                                    <p:anim calcmode="lin" valueType="num">
                                      <p:cBhvr additive="base">
                                        <p:cTn id="3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3.33333E-6 3.36725E-6 L 0.22084 -0.22202 " pathEditMode="relative" rAng="0" ptsTypes="AA">
                                      <p:cBhvr>
                                        <p:cTn id="34" dur="500" fill="hold"/>
                                        <p:tgtEl>
                                          <p:spTgt spid="33"/>
                                        </p:tgtEl>
                                        <p:attrNameLst>
                                          <p:attrName>ppt_x</p:attrName>
                                          <p:attrName>ppt_y</p:attrName>
                                        </p:attrNameLst>
                                      </p:cBhvr>
                                      <p:rCtr x="11000" y="-11100"/>
                                    </p:animMotion>
                                  </p:childTnLst>
                                </p:cTn>
                              </p:par>
                              <p:par>
                                <p:cTn id="35" presetID="6" presetClass="emph" presetSubtype="0" fill="hold" nodeType="withEffect">
                                  <p:stCondLst>
                                    <p:cond delay="0"/>
                                  </p:stCondLst>
                                  <p:childTnLst>
                                    <p:animScale>
                                      <p:cBhvr>
                                        <p:cTn id="36" dur="500" fill="hold"/>
                                        <p:tgtEl>
                                          <p:spTgt spid="33"/>
                                        </p:tgtEl>
                                      </p:cBhvr>
                                      <p:by x="50000" y="50000"/>
                                    </p:animScale>
                                  </p:childTnLst>
                                </p:cTn>
                              </p:par>
                              <p:par>
                                <p:cTn id="37" presetID="2" presetClass="entr" presetSubtype="4"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1+#ppt_w/2"/>
                                          </p:val>
                                        </p:tav>
                                        <p:tav tm="100000">
                                          <p:val>
                                            <p:strVal val="#ppt_x"/>
                                          </p:val>
                                        </p:tav>
                                      </p:tavLst>
                                    </p:anim>
                                    <p:anim calcmode="lin" valueType="num">
                                      <p:cBhvr additive="base">
                                        <p:cTn id="4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9" presetClass="path" presetSubtype="0" accel="50000" decel="50000" fill="hold" nodeType="clickEffect">
                                  <p:stCondLst>
                                    <p:cond delay="0"/>
                                  </p:stCondLst>
                                  <p:childTnLst>
                                    <p:animMotion origin="layout" path="M -3.33333E-6 3.36725E-6 L -0.1875 -0.27752 " pathEditMode="relative" rAng="0" ptsTypes="AA">
                                      <p:cBhvr>
                                        <p:cTn id="48" dur="500" fill="hold"/>
                                        <p:tgtEl>
                                          <p:spTgt spid="36"/>
                                        </p:tgtEl>
                                        <p:attrNameLst>
                                          <p:attrName>ppt_x</p:attrName>
                                          <p:attrName>ppt_y</p:attrName>
                                        </p:attrNameLst>
                                      </p:cBhvr>
                                      <p:rCtr x="-9400" y="-13900"/>
                                    </p:animMotion>
                                  </p:childTnLst>
                                </p:cTn>
                              </p:par>
                              <p:par>
                                <p:cTn id="49" presetID="6" presetClass="emph" presetSubtype="0" fill="hold" nodeType="withEffect">
                                  <p:stCondLst>
                                    <p:cond delay="0"/>
                                  </p:stCondLst>
                                  <p:childTnLst>
                                    <p:animScale>
                                      <p:cBhvr>
                                        <p:cTn id="50" dur="500" fill="hold"/>
                                        <p:tgtEl>
                                          <p:spTgt spid="36"/>
                                        </p:tgtEl>
                                      </p:cBhvr>
                                      <p:by x="50000" y="50000"/>
                                    </p:animScale>
                                  </p:childTnLst>
                                </p:cTn>
                              </p:par>
                              <p:par>
                                <p:cTn id="51" presetID="2" presetClass="entr" presetSubtype="4" fill="hold" nodeType="with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 calcmode="lin" valueType="num">
                                      <p:cBhvr additive="base">
                                        <p:cTn id="5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1+#ppt_w/2"/>
                                          </p:val>
                                        </p:tav>
                                        <p:tav tm="100000">
                                          <p:val>
                                            <p:strVal val="#ppt_x"/>
                                          </p:val>
                                        </p:tav>
                                      </p:tavLst>
                                    </p:anim>
                                    <p:anim calcmode="lin" valueType="num">
                                      <p:cBhvr additive="base">
                                        <p:cTn id="5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3.33333E-6 3.36725E-6 L -0.00416 0.36632 " pathEditMode="relative" rAng="0" ptsTypes="AA">
                                      <p:cBhvr>
                                        <p:cTn id="62" dur="500" fill="hold"/>
                                        <p:tgtEl>
                                          <p:spTgt spid="39"/>
                                        </p:tgtEl>
                                        <p:attrNameLst>
                                          <p:attrName>ppt_x</p:attrName>
                                          <p:attrName>ppt_y</p:attrName>
                                        </p:attrNameLst>
                                      </p:cBhvr>
                                      <p:rCtr x="-200" y="18300"/>
                                    </p:animMotion>
                                  </p:childTnLst>
                                </p:cTn>
                              </p:par>
                              <p:par>
                                <p:cTn id="63" presetID="6" presetClass="emph" presetSubtype="0" fill="hold" nodeType="withEffect">
                                  <p:stCondLst>
                                    <p:cond delay="0"/>
                                  </p:stCondLst>
                                  <p:childTnLst>
                                    <p:animScale>
                                      <p:cBhvr>
                                        <p:cTn id="64" dur="500" fill="hold"/>
                                        <p:tgtEl>
                                          <p:spTgt spid="39"/>
                                        </p:tgtEl>
                                      </p:cBhvr>
                                      <p:by x="50000" y="50000"/>
                                    </p:animScale>
                                  </p:childTnLst>
                                </p:cTn>
                              </p:par>
                              <p:par>
                                <p:cTn id="65" presetID="2" presetClass="entr" presetSubtype="4" fill="hold" nodeType="with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 calcmode="lin" valueType="num">
                                      <p:cBhvr additive="base">
                                        <p:cTn id="6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 calcmode="lin" valueType="num">
                                      <p:cBhvr additive="base">
                                        <p:cTn id="71" dur="500" fill="hold"/>
                                        <p:tgtEl>
                                          <p:spTgt spid="42"/>
                                        </p:tgtEl>
                                        <p:attrNameLst>
                                          <p:attrName>ppt_x</p:attrName>
                                        </p:attrNameLst>
                                      </p:cBhvr>
                                      <p:tavLst>
                                        <p:tav tm="0">
                                          <p:val>
                                            <p:strVal val="1+#ppt_w/2"/>
                                          </p:val>
                                        </p:tav>
                                        <p:tav tm="100000">
                                          <p:val>
                                            <p:strVal val="#ppt_x"/>
                                          </p:val>
                                        </p:tav>
                                      </p:tavLst>
                                    </p:anim>
                                    <p:anim calcmode="lin" valueType="num">
                                      <p:cBhvr additive="base">
                                        <p:cTn id="72"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3.33333E-6 3.36725E-6 L -0.20416 0.25532 " pathEditMode="relative" rAng="0" ptsTypes="AA">
                                      <p:cBhvr>
                                        <p:cTn id="76" dur="500" fill="hold"/>
                                        <p:tgtEl>
                                          <p:spTgt spid="42"/>
                                        </p:tgtEl>
                                        <p:attrNameLst>
                                          <p:attrName>ppt_x</p:attrName>
                                          <p:attrName>ppt_y</p:attrName>
                                        </p:attrNameLst>
                                      </p:cBhvr>
                                      <p:rCtr x="-10200" y="12800"/>
                                    </p:animMotion>
                                  </p:childTnLst>
                                </p:cTn>
                              </p:par>
                              <p:par>
                                <p:cTn id="77" presetID="6" presetClass="emph" presetSubtype="0" fill="hold" nodeType="withEffect">
                                  <p:stCondLst>
                                    <p:cond delay="0"/>
                                  </p:stCondLst>
                                  <p:childTnLst>
                                    <p:animScale>
                                      <p:cBhvr>
                                        <p:cTn id="78" dur="500" fill="hold"/>
                                        <p:tgtEl>
                                          <p:spTgt spid="42"/>
                                        </p:tgtEl>
                                      </p:cBhvr>
                                      <p:by x="50000" y="50000"/>
                                    </p:animScale>
                                  </p:childTnLst>
                                </p:cTn>
                              </p:par>
                              <p:par>
                                <p:cTn id="79" presetID="2" presetClass="entr" presetSubtype="4" fill="hold" nodeType="withEffect">
                                  <p:stCondLst>
                                    <p:cond delay="0"/>
                                  </p:stCondLst>
                                  <p:childTnLst>
                                    <p:set>
                                      <p:cBhvr>
                                        <p:cTn id="80" dur="1" fill="hold">
                                          <p:stCondLst>
                                            <p:cond delay="0"/>
                                          </p:stCondLst>
                                        </p:cTn>
                                        <p:tgtEl>
                                          <p:spTgt spid="6">
                                            <p:txEl>
                                              <p:pRg st="5" end="5"/>
                                            </p:txEl>
                                          </p:spTgt>
                                        </p:tgtEl>
                                        <p:attrNameLst>
                                          <p:attrName>style.visibility</p:attrName>
                                        </p:attrNameLst>
                                      </p:cBhvr>
                                      <p:to>
                                        <p:strVal val="visible"/>
                                      </p:to>
                                    </p:set>
                                    <p:anim calcmode="lin" valueType="num">
                                      <p:cBhvr additive="base">
                                        <p:cTn id="8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83" presetID="2" presetClass="entr" presetSubtype="2"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500" fill="hold"/>
                                        <p:tgtEl>
                                          <p:spTgt spid="45"/>
                                        </p:tgtEl>
                                        <p:attrNameLst>
                                          <p:attrName>ppt_x</p:attrName>
                                        </p:attrNameLst>
                                      </p:cBhvr>
                                      <p:tavLst>
                                        <p:tav tm="0">
                                          <p:val>
                                            <p:strVal val="1+#ppt_w/2"/>
                                          </p:val>
                                        </p:tav>
                                        <p:tav tm="100000">
                                          <p:val>
                                            <p:strVal val="#ppt_x"/>
                                          </p:val>
                                        </p:tav>
                                      </p:tavLst>
                                    </p:anim>
                                    <p:anim calcmode="lin" valueType="num">
                                      <p:cBhvr additive="base">
                                        <p:cTn id="86"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6" presetClass="emph" presetSubtype="0" fill="hold" nodeType="clickEffect">
                                  <p:stCondLst>
                                    <p:cond delay="0"/>
                                  </p:stCondLst>
                                  <p:childTnLst>
                                    <p:animScale>
                                      <p:cBhvr>
                                        <p:cTn id="90" dur="5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667000" y="0"/>
            <a:ext cx="3810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r>
              <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Equipment</a:t>
            </a:r>
          </a:p>
          <a:p>
            <a:pPr marL="609600" marR="0" lvl="0" indent="-609600" algn="l" defTabSz="914400" rtl="0" eaLnBrk="1" fontAlgn="base" latinLnBrk="0" hangingPunct="1">
              <a:lnSpc>
                <a:spcPct val="100000"/>
              </a:lnSpc>
              <a:spcBef>
                <a:spcPct val="20000"/>
              </a:spcBef>
              <a:spcAft>
                <a:spcPct val="0"/>
              </a:spcAft>
              <a:buClr>
                <a:srgbClr val="00CCFF"/>
              </a:buClr>
              <a:buSzPct val="65000"/>
              <a:buFont typeface="Wingdings" pitchFamily="2" charset="2"/>
              <a:buNone/>
              <a:tabLst/>
              <a:defRPr/>
            </a:pPr>
            <a:endParaRPr kumimoji="0" lang="en-US" sz="48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pic>
        <p:nvPicPr>
          <p:cNvPr id="6" name="Picture 4" descr="andrea"/>
          <p:cNvPicPr>
            <a:picLocks noChangeAspect="1" noChangeArrowheads="1"/>
          </p:cNvPicPr>
          <p:nvPr/>
        </p:nvPicPr>
        <p:blipFill>
          <a:blip r:embed="rId2" cstate="print"/>
          <a:srcRect/>
          <a:stretch>
            <a:fillRect/>
          </a:stretch>
        </p:blipFill>
        <p:spPr bwMode="auto">
          <a:xfrm>
            <a:off x="381000" y="914400"/>
            <a:ext cx="4876800" cy="3657600"/>
          </a:xfrm>
          <a:prstGeom prst="rect">
            <a:avLst/>
          </a:prstGeom>
          <a:noFill/>
          <a:ln w="57150">
            <a:solidFill>
              <a:srgbClr val="FFFFFF"/>
            </a:solidFill>
            <a:miter lim="800000"/>
            <a:headEnd/>
            <a:tailEnd/>
          </a:ln>
        </p:spPr>
      </p:pic>
      <p:pic>
        <p:nvPicPr>
          <p:cNvPr id="8" name="Picture 5" descr="macrosorting"/>
          <p:cNvPicPr>
            <a:picLocks noChangeAspect="1" noChangeArrowheads="1"/>
          </p:cNvPicPr>
          <p:nvPr/>
        </p:nvPicPr>
        <p:blipFill>
          <a:blip r:embed="rId3" cstate="print"/>
          <a:srcRect/>
          <a:stretch>
            <a:fillRect/>
          </a:stretch>
        </p:blipFill>
        <p:spPr bwMode="auto">
          <a:xfrm>
            <a:off x="3048000" y="3657600"/>
            <a:ext cx="3810000" cy="2857500"/>
          </a:xfrm>
          <a:prstGeom prst="rect">
            <a:avLst/>
          </a:prstGeom>
          <a:noFill/>
          <a:ln w="57150">
            <a:solidFill>
              <a:srgbClr val="FFFFFF"/>
            </a:solidFill>
            <a:miter lim="800000"/>
            <a:headEnd/>
            <a:tailEnd/>
          </a:ln>
        </p:spPr>
      </p:pic>
      <p:pic>
        <p:nvPicPr>
          <p:cNvPr id="7" name="Picture 3" descr="Stoney crop newletter fall 08"/>
          <p:cNvPicPr>
            <a:picLocks noChangeAspect="1" noChangeArrowheads="1"/>
          </p:cNvPicPr>
          <p:nvPr/>
        </p:nvPicPr>
        <p:blipFill>
          <a:blip r:embed="rId4" cstate="print"/>
          <a:srcRect/>
          <a:stretch>
            <a:fillRect/>
          </a:stretch>
        </p:blipFill>
        <p:spPr bwMode="auto">
          <a:xfrm>
            <a:off x="5638800" y="1143000"/>
            <a:ext cx="2860675" cy="3322290"/>
          </a:xfrm>
          <a:prstGeom prst="rect">
            <a:avLst/>
          </a:prstGeom>
          <a:noFill/>
          <a:ln w="57150">
            <a:solidFill>
              <a:srgbClr val="FFFFFF"/>
            </a:solidFill>
            <a:miter lim="800000"/>
            <a:headEnd/>
            <a:tailEnd/>
          </a:ln>
        </p:spPr>
      </p:pic>
    </p:spTree>
    <p:extLst>
      <p:ext uri="{BB962C8B-B14F-4D97-AF65-F5344CB8AC3E}">
        <p14:creationId xmlns:p14="http://schemas.microsoft.com/office/powerpoint/2010/main" val="223655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52DF-8D97-4915-8253-64F40FF0560C}"/>
              </a:ext>
            </a:extLst>
          </p:cNvPr>
          <p:cNvSpPr>
            <a:spLocks noGrp="1"/>
          </p:cNvSpPr>
          <p:nvPr>
            <p:ph type="title"/>
          </p:nvPr>
        </p:nvSpPr>
        <p:spPr>
          <a:xfrm>
            <a:off x="457200" y="704850"/>
            <a:ext cx="8305800" cy="1143000"/>
          </a:xfrm>
        </p:spPr>
        <p:txBody>
          <a:bodyPr/>
          <a:lstStyle/>
          <a:p>
            <a:pPr eaLnBrk="1" fontAlgn="auto" hangingPunct="1">
              <a:spcAft>
                <a:spcPts val="0"/>
              </a:spcAft>
              <a:defRPr/>
            </a:pPr>
            <a:endParaRPr lang="en-US" dirty="0"/>
          </a:p>
        </p:txBody>
      </p:sp>
      <p:pic>
        <p:nvPicPr>
          <p:cNvPr id="73731" name="Picture 2" descr="\\Crwc-srv-01\data\Images and Maps\AdoptAStream\Monitoring Site Photos\Spring 2009\SP 10\DSCN2098.jpg">
            <a:extLst>
              <a:ext uri="{FF2B5EF4-FFF2-40B4-BE49-F238E27FC236}">
                <a16:creationId xmlns:a16="http://schemas.microsoft.com/office/drawing/2014/main" id="{7A241B4F-3B00-411A-87D2-BEECEA938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4">
            <a:extLst>
              <a:ext uri="{FF2B5EF4-FFF2-40B4-BE49-F238E27FC236}">
                <a16:creationId xmlns:a16="http://schemas.microsoft.com/office/drawing/2014/main" id="{B8972DD6-6B7B-4406-8D04-968D92B44E46}"/>
              </a:ext>
            </a:extLst>
          </p:cNvPr>
          <p:cNvSpPr txBox="1">
            <a:spLocks/>
          </p:cNvSpPr>
          <p:nvPr/>
        </p:nvSpPr>
        <p:spPr>
          <a:xfrm>
            <a:off x="381000" y="1447800"/>
            <a:ext cx="8305800" cy="1143000"/>
          </a:xfrm>
          <a:prstGeom prst="rect">
            <a:avLst/>
          </a:prstGeom>
        </p:spPr>
        <p:txBody>
          <a:bodyPr lIns="0" rIns="0" bIns="0" anchor="b">
            <a:scene3d>
              <a:camera prst="orthographicFront"/>
              <a:lightRig rig="freezing" dir="t">
                <a:rot lat="0" lon="0" rev="5640000"/>
              </a:lightRig>
            </a:scene3d>
            <a:sp3d prstMaterial="flat">
              <a:contourClr>
                <a:schemeClr val="tx2"/>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Papyrus" pitchFamily="66" charset="0"/>
                <a:ea typeface="+mn-ea"/>
                <a:cs typeface="+mn-cs"/>
              </a:rPr>
              <a:t>All Found in our Rivers, Streams and Lakes!</a:t>
            </a:r>
          </a:p>
        </p:txBody>
      </p:sp>
    </p:spTree>
    <p:extLst>
      <p:ext uri="{BB962C8B-B14F-4D97-AF65-F5344CB8AC3E}">
        <p14:creationId xmlns:p14="http://schemas.microsoft.com/office/powerpoint/2010/main" val="409118566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840FB94-8C1D-4C02-BDB1-F432C40B0F93}"/>
              </a:ext>
            </a:extLst>
          </p:cNvPr>
          <p:cNvSpPr>
            <a:spLocks noGrp="1" noChangeArrowheads="1"/>
          </p:cNvSpPr>
          <p:nvPr>
            <p:ph type="title"/>
          </p:nvPr>
        </p:nvSpPr>
        <p:spPr>
          <a:xfrm>
            <a:off x="457200" y="228600"/>
            <a:ext cx="8229600" cy="762000"/>
          </a:xfrm>
        </p:spPr>
        <p:txBody>
          <a:bodyPr/>
          <a:lstStyle/>
          <a:p>
            <a:pPr eaLnBrk="1" hangingPunct="1">
              <a:defRPr/>
            </a:pPr>
            <a:r>
              <a:rPr lang="en-US" sz="4800" b="1" dirty="0">
                <a:solidFill>
                  <a:srgbClr val="FF9900"/>
                </a:solidFill>
                <a:latin typeface="Arial Black" pitchFamily="34" charset="0"/>
              </a:rPr>
              <a:t>Chemical Analysis</a:t>
            </a:r>
          </a:p>
        </p:txBody>
      </p:sp>
      <p:sp>
        <p:nvSpPr>
          <p:cNvPr id="114691" name="Rectangle 3">
            <a:extLst>
              <a:ext uri="{FF2B5EF4-FFF2-40B4-BE49-F238E27FC236}">
                <a16:creationId xmlns:a16="http://schemas.microsoft.com/office/drawing/2014/main" id="{9083AE91-A909-4943-BA74-2CBC05994038}"/>
              </a:ext>
            </a:extLst>
          </p:cNvPr>
          <p:cNvSpPr>
            <a:spLocks noGrp="1" noChangeArrowheads="1"/>
          </p:cNvSpPr>
          <p:nvPr>
            <p:ph type="body" sz="half" idx="1"/>
          </p:nvPr>
        </p:nvSpPr>
        <p:spPr>
          <a:xfrm>
            <a:off x="457200" y="2590800"/>
            <a:ext cx="3962400" cy="1219200"/>
          </a:xfrm>
          <a:solidFill>
            <a:srgbClr val="F8F8F8"/>
          </a:solidFill>
        </p:spPr>
        <p:txBody>
          <a:bodyPr/>
          <a:lstStyle/>
          <a:p>
            <a:pPr eaLnBrk="1" hangingPunct="1">
              <a:buClrTx/>
              <a:defRPr/>
            </a:pPr>
            <a:r>
              <a:rPr lang="en-US" sz="2400" b="1" dirty="0">
                <a:solidFill>
                  <a:schemeClr val="accent4">
                    <a:lumMod val="10000"/>
                  </a:schemeClr>
                </a:solidFill>
                <a:effectLst/>
              </a:rPr>
              <a:t>We will be measuring </a:t>
            </a:r>
            <a:r>
              <a:rPr lang="en-US" sz="2400" b="1" dirty="0">
                <a:solidFill>
                  <a:srgbClr val="FF3300"/>
                </a:solidFill>
                <a:effectLst/>
              </a:rPr>
              <a:t>8 </a:t>
            </a:r>
            <a:r>
              <a:rPr lang="en-US" sz="2400" b="1" dirty="0">
                <a:solidFill>
                  <a:schemeClr val="accent4">
                    <a:lumMod val="10000"/>
                  </a:schemeClr>
                </a:solidFill>
                <a:effectLst/>
              </a:rPr>
              <a:t>different aspects of the water:</a:t>
            </a:r>
          </a:p>
        </p:txBody>
      </p:sp>
      <p:sp>
        <p:nvSpPr>
          <p:cNvPr id="114692" name="Rectangle 4">
            <a:extLst>
              <a:ext uri="{FF2B5EF4-FFF2-40B4-BE49-F238E27FC236}">
                <a16:creationId xmlns:a16="http://schemas.microsoft.com/office/drawing/2014/main" id="{87747D12-8C53-4304-8607-A50B4B878B56}"/>
              </a:ext>
            </a:extLst>
          </p:cNvPr>
          <p:cNvSpPr>
            <a:spLocks noGrp="1" noChangeArrowheads="1"/>
          </p:cNvSpPr>
          <p:nvPr>
            <p:ph type="body" sz="half" idx="2"/>
          </p:nvPr>
        </p:nvSpPr>
        <p:spPr>
          <a:xfrm>
            <a:off x="4648200" y="1371600"/>
            <a:ext cx="4038600" cy="3962400"/>
          </a:xfrm>
          <a:solidFill>
            <a:srgbClr val="F8F8F8"/>
          </a:solidFill>
        </p:spPr>
        <p:txBody>
          <a:bodyPr/>
          <a:lstStyle/>
          <a:p>
            <a:pPr marL="495300" indent="-381000" eaLnBrk="1" hangingPunct="1">
              <a:buClr>
                <a:srgbClr val="FF0000"/>
              </a:buClr>
              <a:buSzPct val="85000"/>
              <a:buFont typeface="Wingdings" panose="05000000000000000000" pitchFamily="2" charset="2"/>
              <a:buAutoNum type="arabicPeriod"/>
              <a:defRPr/>
            </a:pPr>
            <a:r>
              <a:rPr lang="en-US" sz="2400" b="1" dirty="0">
                <a:solidFill>
                  <a:schemeClr val="accent4">
                    <a:lumMod val="10000"/>
                  </a:schemeClr>
                </a:solidFill>
                <a:effectLst/>
              </a:rPr>
              <a:t>Dissolved Oxygen</a:t>
            </a:r>
          </a:p>
          <a:p>
            <a:pPr marL="495300" indent="-381000" eaLnBrk="1" hangingPunct="1">
              <a:buClr>
                <a:srgbClr val="FF0000"/>
              </a:buClr>
              <a:buSzPct val="85000"/>
              <a:buFont typeface="Wingdings" panose="05000000000000000000" pitchFamily="2" charset="2"/>
              <a:buAutoNum type="arabicPeriod"/>
              <a:defRPr/>
            </a:pPr>
            <a:r>
              <a:rPr lang="en-US" sz="2400" b="1" dirty="0">
                <a:solidFill>
                  <a:schemeClr val="accent4">
                    <a:lumMod val="10000"/>
                  </a:schemeClr>
                </a:solidFill>
                <a:effectLst/>
              </a:rPr>
              <a:t>Biochemical Oxygen Demand (BOD)</a:t>
            </a:r>
          </a:p>
          <a:p>
            <a:pPr marL="495300" indent="-381000" eaLnBrk="1" hangingPunct="1">
              <a:buClr>
                <a:srgbClr val="FF0000"/>
              </a:buClr>
              <a:buSzPct val="85000"/>
              <a:buFont typeface="Wingdings" panose="05000000000000000000" pitchFamily="2" charset="2"/>
              <a:buAutoNum type="arabicPeriod"/>
              <a:defRPr/>
            </a:pPr>
            <a:r>
              <a:rPr lang="en-US" sz="2400" b="1" dirty="0" err="1">
                <a:solidFill>
                  <a:schemeClr val="accent4">
                    <a:lumMod val="10000"/>
                  </a:schemeClr>
                </a:solidFill>
                <a:effectLst/>
              </a:rPr>
              <a:t>Coliform</a:t>
            </a:r>
            <a:r>
              <a:rPr lang="en-US" sz="2400" b="1" dirty="0">
                <a:solidFill>
                  <a:schemeClr val="accent4">
                    <a:lumMod val="10000"/>
                  </a:schemeClr>
                </a:solidFill>
                <a:effectLst/>
              </a:rPr>
              <a:t> Bacteria</a:t>
            </a:r>
          </a:p>
          <a:p>
            <a:pPr marL="495300" indent="-381000" eaLnBrk="1" hangingPunct="1">
              <a:buClr>
                <a:srgbClr val="FF0000"/>
              </a:buClr>
              <a:buSzPct val="85000"/>
              <a:buFont typeface="Wingdings" panose="05000000000000000000" pitchFamily="2" charset="2"/>
              <a:buAutoNum type="arabicPeriod"/>
              <a:defRPr/>
            </a:pPr>
            <a:r>
              <a:rPr lang="en-US" sz="2400" b="1" dirty="0">
                <a:solidFill>
                  <a:schemeClr val="accent4">
                    <a:lumMod val="10000"/>
                  </a:schemeClr>
                </a:solidFill>
                <a:effectLst/>
              </a:rPr>
              <a:t>Nitrate</a:t>
            </a:r>
          </a:p>
          <a:p>
            <a:pPr marL="495300" indent="-381000" eaLnBrk="1" hangingPunct="1">
              <a:buClr>
                <a:srgbClr val="FF0000"/>
              </a:buClr>
              <a:buSzPct val="85000"/>
              <a:buFont typeface="Wingdings" panose="05000000000000000000" pitchFamily="2" charset="2"/>
              <a:buAutoNum type="arabicPeriod"/>
              <a:defRPr/>
            </a:pPr>
            <a:r>
              <a:rPr lang="en-US" sz="2400" b="1" dirty="0">
                <a:solidFill>
                  <a:schemeClr val="accent4">
                    <a:lumMod val="10000"/>
                  </a:schemeClr>
                </a:solidFill>
                <a:effectLst/>
              </a:rPr>
              <a:t>pH</a:t>
            </a:r>
          </a:p>
          <a:p>
            <a:pPr marL="495300" indent="-381000" eaLnBrk="1" hangingPunct="1">
              <a:buClr>
                <a:srgbClr val="FF0000"/>
              </a:buClr>
              <a:buSzPct val="85000"/>
              <a:buFont typeface="Wingdings" panose="05000000000000000000" pitchFamily="2" charset="2"/>
              <a:buAutoNum type="arabicPeriod"/>
              <a:defRPr/>
            </a:pPr>
            <a:r>
              <a:rPr lang="en-US" sz="2400" b="1" dirty="0">
                <a:solidFill>
                  <a:schemeClr val="accent4">
                    <a:lumMod val="10000"/>
                  </a:schemeClr>
                </a:solidFill>
                <a:effectLst/>
              </a:rPr>
              <a:t>Phosphate</a:t>
            </a:r>
          </a:p>
          <a:p>
            <a:pPr marL="495300" indent="-381000" eaLnBrk="1" hangingPunct="1">
              <a:buClr>
                <a:srgbClr val="FF0000"/>
              </a:buClr>
              <a:buSzPct val="85000"/>
              <a:buFont typeface="Wingdings" panose="05000000000000000000" pitchFamily="2" charset="2"/>
              <a:buAutoNum type="arabicPeriod"/>
              <a:defRPr/>
            </a:pPr>
            <a:r>
              <a:rPr lang="en-US" sz="2400" b="1" dirty="0">
                <a:solidFill>
                  <a:schemeClr val="accent4">
                    <a:lumMod val="10000"/>
                  </a:schemeClr>
                </a:solidFill>
                <a:effectLst/>
              </a:rPr>
              <a:t>Temperature</a:t>
            </a:r>
          </a:p>
          <a:p>
            <a:pPr marL="495300" indent="-381000" eaLnBrk="1" hangingPunct="1">
              <a:buClr>
                <a:srgbClr val="FF0000"/>
              </a:buClr>
              <a:buSzPct val="85000"/>
              <a:buFont typeface="Wingdings" panose="05000000000000000000" pitchFamily="2" charset="2"/>
              <a:buAutoNum type="arabicPeriod"/>
              <a:defRPr/>
            </a:pPr>
            <a:r>
              <a:rPr lang="en-US" sz="2400" b="1" dirty="0">
                <a:solidFill>
                  <a:schemeClr val="accent4">
                    <a:lumMod val="10000"/>
                  </a:schemeClr>
                </a:solidFill>
                <a:effectLst/>
              </a:rPr>
              <a:t>Turbidity</a:t>
            </a:r>
          </a:p>
        </p:txBody>
      </p:sp>
      <p:sp>
        <p:nvSpPr>
          <p:cNvPr id="5" name="Rectangle 4">
            <a:extLst>
              <a:ext uri="{FF2B5EF4-FFF2-40B4-BE49-F238E27FC236}">
                <a16:creationId xmlns:a16="http://schemas.microsoft.com/office/drawing/2014/main" id="{05495456-C7BA-4279-8E43-09D2594478F3}"/>
              </a:ext>
            </a:extLst>
          </p:cNvPr>
          <p:cNvSpPr/>
          <p:nvPr/>
        </p:nvSpPr>
        <p:spPr>
          <a:xfrm>
            <a:off x="1828800" y="5943600"/>
            <a:ext cx="4087813" cy="5238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Arial Black" pitchFamily="34" charset="0"/>
                <a:ea typeface="+mn-ea"/>
                <a:cs typeface="+mn-cs"/>
              </a:rPr>
              <a:t>Sounds Fun Right?!</a:t>
            </a:r>
          </a:p>
        </p:txBody>
      </p:sp>
    </p:spTree>
    <p:extLst>
      <p:ext uri="{BB962C8B-B14F-4D97-AF65-F5344CB8AC3E}">
        <p14:creationId xmlns:p14="http://schemas.microsoft.com/office/powerpoint/2010/main" val="2831795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 calcmode="lin" valueType="num">
                                      <p:cBhvr additive="base">
                                        <p:cTn id="7" dur="500" fill="hold"/>
                                        <p:tgtEl>
                                          <p:spTgt spid="1146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4692">
                                            <p:txEl>
                                              <p:pRg st="1" end="1"/>
                                            </p:txEl>
                                          </p:spTgt>
                                        </p:tgtEl>
                                        <p:attrNameLst>
                                          <p:attrName>style.visibility</p:attrName>
                                        </p:attrNameLst>
                                      </p:cBhvr>
                                      <p:to>
                                        <p:strVal val="visible"/>
                                      </p:to>
                                    </p:set>
                                    <p:anim calcmode="lin" valueType="num">
                                      <p:cBhvr additive="base">
                                        <p:cTn id="13" dur="500" fill="hold"/>
                                        <p:tgtEl>
                                          <p:spTgt spid="11469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6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4692">
                                            <p:txEl>
                                              <p:pRg st="2" end="2"/>
                                            </p:txEl>
                                          </p:spTgt>
                                        </p:tgtEl>
                                        <p:attrNameLst>
                                          <p:attrName>style.visibility</p:attrName>
                                        </p:attrNameLst>
                                      </p:cBhvr>
                                      <p:to>
                                        <p:strVal val="visible"/>
                                      </p:to>
                                    </p:set>
                                    <p:anim calcmode="lin" valueType="num">
                                      <p:cBhvr additive="base">
                                        <p:cTn id="19" dur="500" fill="hold"/>
                                        <p:tgtEl>
                                          <p:spTgt spid="11469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6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4692">
                                            <p:txEl>
                                              <p:pRg st="3" end="3"/>
                                            </p:txEl>
                                          </p:spTgt>
                                        </p:tgtEl>
                                        <p:attrNameLst>
                                          <p:attrName>style.visibility</p:attrName>
                                        </p:attrNameLst>
                                      </p:cBhvr>
                                      <p:to>
                                        <p:strVal val="visible"/>
                                      </p:to>
                                    </p:set>
                                    <p:anim calcmode="lin" valueType="num">
                                      <p:cBhvr additive="base">
                                        <p:cTn id="25" dur="500" fill="hold"/>
                                        <p:tgtEl>
                                          <p:spTgt spid="11469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469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14692">
                                            <p:txEl>
                                              <p:pRg st="4" end="4"/>
                                            </p:txEl>
                                          </p:spTgt>
                                        </p:tgtEl>
                                        <p:attrNameLst>
                                          <p:attrName>style.visibility</p:attrName>
                                        </p:attrNameLst>
                                      </p:cBhvr>
                                      <p:to>
                                        <p:strVal val="visible"/>
                                      </p:to>
                                    </p:set>
                                    <p:anim calcmode="lin" valueType="num">
                                      <p:cBhvr additive="base">
                                        <p:cTn id="31" dur="500" fill="hold"/>
                                        <p:tgtEl>
                                          <p:spTgt spid="11469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46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14692">
                                            <p:txEl>
                                              <p:pRg st="5" end="5"/>
                                            </p:txEl>
                                          </p:spTgt>
                                        </p:tgtEl>
                                        <p:attrNameLst>
                                          <p:attrName>style.visibility</p:attrName>
                                        </p:attrNameLst>
                                      </p:cBhvr>
                                      <p:to>
                                        <p:strVal val="visible"/>
                                      </p:to>
                                    </p:set>
                                    <p:anim calcmode="lin" valueType="num">
                                      <p:cBhvr additive="base">
                                        <p:cTn id="37" dur="500" fill="hold"/>
                                        <p:tgtEl>
                                          <p:spTgt spid="11469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469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14692">
                                            <p:txEl>
                                              <p:pRg st="6" end="6"/>
                                            </p:txEl>
                                          </p:spTgt>
                                        </p:tgtEl>
                                        <p:attrNameLst>
                                          <p:attrName>style.visibility</p:attrName>
                                        </p:attrNameLst>
                                      </p:cBhvr>
                                      <p:to>
                                        <p:strVal val="visible"/>
                                      </p:to>
                                    </p:set>
                                    <p:anim calcmode="lin" valueType="num">
                                      <p:cBhvr additive="base">
                                        <p:cTn id="43" dur="500" fill="hold"/>
                                        <p:tgtEl>
                                          <p:spTgt spid="11469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469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14692">
                                            <p:txEl>
                                              <p:pRg st="7" end="7"/>
                                            </p:txEl>
                                          </p:spTgt>
                                        </p:tgtEl>
                                        <p:attrNameLst>
                                          <p:attrName>style.visibility</p:attrName>
                                        </p:attrNameLst>
                                      </p:cBhvr>
                                      <p:to>
                                        <p:strVal val="visible"/>
                                      </p:to>
                                    </p:set>
                                    <p:anim calcmode="lin" valueType="num">
                                      <p:cBhvr additive="base">
                                        <p:cTn id="49" dur="500" fill="hold"/>
                                        <p:tgtEl>
                                          <p:spTgt spid="11469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469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5" presetClass="entr" presetSubtype="0" fill="hold" grpId="0" nodeType="clickEffect">
                                  <p:stCondLst>
                                    <p:cond delay="0"/>
                                  </p:stCondLst>
                                  <p:iterate type="lt">
                                    <p:tmPct val="0"/>
                                  </p:iterate>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anim calcmode="lin" valueType="num">
                                      <p:cBhvr>
                                        <p:cTn id="56" dur="500" fill="hold"/>
                                        <p:tgtEl>
                                          <p:spTgt spid="5"/>
                                        </p:tgtEl>
                                        <p:attrNameLst>
                                          <p:attrName>style.rotation</p:attrName>
                                        </p:attrNameLst>
                                      </p:cBhvr>
                                      <p:tavLst>
                                        <p:tav tm="0">
                                          <p:val>
                                            <p:fltVal val="720"/>
                                          </p:val>
                                        </p:tav>
                                        <p:tav tm="100000">
                                          <p:val>
                                            <p:fltVal val="0"/>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 calcmode="lin" valueType="num">
                                      <p:cBhvr>
                                        <p:cTn id="58" dur="500" fill="hold"/>
                                        <p:tgtEl>
                                          <p:spTgt spid="5"/>
                                        </p:tgtEl>
                                        <p:attrNameLst>
                                          <p:attrName>ppt_w</p:attrName>
                                        </p:attrNameLst>
                                      </p:cBhvr>
                                      <p:tavLst>
                                        <p:tav tm="0">
                                          <p:val>
                                            <p:fltVal val="0"/>
                                          </p:val>
                                        </p:tav>
                                        <p:tav tm="100000">
                                          <p:val>
                                            <p:strVal val="#ppt_w"/>
                                          </p:val>
                                        </p:tav>
                                      </p:tavLst>
                                    </p:anim>
                                  </p:childTnLst>
                                </p:cTn>
                              </p:par>
                            </p:childTnLst>
                          </p:cTn>
                        </p:par>
                        <p:par>
                          <p:cTn id="59" fill="hold" nodeType="afterGroup">
                            <p:stCondLst>
                              <p:cond delay="500"/>
                            </p:stCondLst>
                            <p:childTnLst>
                              <p:par>
                                <p:cTn id="60" presetID="34" presetClass="emph" presetSubtype="0" fill="hold" grpId="1" nodeType="afterEffect">
                                  <p:stCondLst>
                                    <p:cond delay="0"/>
                                  </p:stCondLst>
                                  <p:iterate type="lt">
                                    <p:tmPct val="10000"/>
                                  </p:iterate>
                                  <p:childTnLst>
                                    <p:animMotion origin="layout" path="M 0.0 0.0 L 0.0 -0.07213" pathEditMode="relative" ptsTypes="">
                                      <p:cBhvr>
                                        <p:cTn id="61" dur="250" accel="50000" decel="50000" autoRev="1" fill="hold">
                                          <p:stCondLst>
                                            <p:cond delay="0"/>
                                          </p:stCondLst>
                                        </p:cTn>
                                        <p:tgtEl>
                                          <p:spTgt spid="5"/>
                                        </p:tgtEl>
                                        <p:attrNameLst>
                                          <p:attrName>ppt_x</p:attrName>
                                          <p:attrName>ppt_y</p:attrName>
                                        </p:attrNameLst>
                                      </p:cBhvr>
                                    </p:animMotion>
                                    <p:animRot by="1500000">
                                      <p:cBhvr>
                                        <p:cTn id="62" dur="125" fill="hold">
                                          <p:stCondLst>
                                            <p:cond delay="0"/>
                                          </p:stCondLst>
                                        </p:cTn>
                                        <p:tgtEl>
                                          <p:spTgt spid="5"/>
                                        </p:tgtEl>
                                        <p:attrNameLst>
                                          <p:attrName>r</p:attrName>
                                        </p:attrNameLst>
                                      </p:cBhvr>
                                    </p:animRot>
                                    <p:animRot by="-1500000">
                                      <p:cBhvr>
                                        <p:cTn id="63" dur="125" fill="hold">
                                          <p:stCondLst>
                                            <p:cond delay="125"/>
                                          </p:stCondLst>
                                        </p:cTn>
                                        <p:tgtEl>
                                          <p:spTgt spid="5"/>
                                        </p:tgtEl>
                                        <p:attrNameLst>
                                          <p:attrName>r</p:attrName>
                                        </p:attrNameLst>
                                      </p:cBhvr>
                                    </p:animRot>
                                    <p:animRot by="-1500000">
                                      <p:cBhvr>
                                        <p:cTn id="64" dur="125" fill="hold">
                                          <p:stCondLst>
                                            <p:cond delay="250"/>
                                          </p:stCondLst>
                                        </p:cTn>
                                        <p:tgtEl>
                                          <p:spTgt spid="5"/>
                                        </p:tgtEl>
                                        <p:attrNameLst>
                                          <p:attrName>r</p:attrName>
                                        </p:attrNameLst>
                                      </p:cBhvr>
                                    </p:animRot>
                                    <p:animRot by="1500000">
                                      <p:cBhvr>
                                        <p:cTn id="6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a:extLst>
              <a:ext uri="{FF2B5EF4-FFF2-40B4-BE49-F238E27FC236}">
                <a16:creationId xmlns:a16="http://schemas.microsoft.com/office/drawing/2014/main" id="{D484974E-CE21-47C4-B215-EB1617454807}"/>
              </a:ext>
            </a:extLst>
          </p:cNvPr>
          <p:cNvSpPr>
            <a:spLocks noGrp="1" noChangeArrowheads="1"/>
          </p:cNvSpPr>
          <p:nvPr>
            <p:ph type="body" idx="1"/>
          </p:nvPr>
        </p:nvSpPr>
        <p:spPr>
          <a:xfrm>
            <a:off x="457200" y="457200"/>
            <a:ext cx="8229600" cy="1295400"/>
          </a:xfrm>
          <a:solidFill>
            <a:srgbClr val="F8F8F8"/>
          </a:solidFill>
        </p:spPr>
        <p:txBody>
          <a:bodyPr/>
          <a:lstStyle/>
          <a:p>
            <a:pPr eaLnBrk="1" hangingPunct="1">
              <a:lnSpc>
                <a:spcPct val="150000"/>
              </a:lnSpc>
              <a:spcBef>
                <a:spcPct val="0"/>
              </a:spcBef>
              <a:spcAft>
                <a:spcPct val="25000"/>
              </a:spcAft>
              <a:buClr>
                <a:srgbClr val="FFFF00"/>
              </a:buClr>
              <a:buFont typeface="Wingdings" panose="05000000000000000000" pitchFamily="2" charset="2"/>
              <a:buNone/>
              <a:defRPr/>
            </a:pPr>
            <a:r>
              <a:rPr lang="en-US" sz="2000" b="1" dirty="0">
                <a:solidFill>
                  <a:srgbClr val="FF3300"/>
                </a:solidFill>
                <a:effectLst/>
              </a:rPr>
              <a:t>Dissolved Oxygen (DO):</a:t>
            </a:r>
            <a:r>
              <a:rPr lang="en-US" sz="2000" b="1" dirty="0">
                <a:effectLst/>
              </a:rPr>
              <a:t> </a:t>
            </a:r>
            <a:r>
              <a:rPr lang="en-US" sz="2000" b="1" dirty="0">
                <a:solidFill>
                  <a:schemeClr val="accent4">
                    <a:lumMod val="10000"/>
                  </a:schemeClr>
                </a:solidFill>
                <a:effectLst/>
              </a:rPr>
              <a:t>Required for respiration by</a:t>
            </a:r>
            <a:br>
              <a:rPr lang="en-US" sz="2000" b="1" dirty="0">
                <a:solidFill>
                  <a:schemeClr val="accent4">
                    <a:lumMod val="10000"/>
                  </a:schemeClr>
                </a:solidFill>
                <a:effectLst/>
              </a:rPr>
            </a:br>
            <a:r>
              <a:rPr lang="en-US" sz="2000" b="1" dirty="0">
                <a:solidFill>
                  <a:schemeClr val="accent4">
                    <a:lumMod val="10000"/>
                  </a:schemeClr>
                </a:solidFill>
                <a:effectLst/>
              </a:rPr>
              <a:t>various types of aquatic life.  Optimal levels are 5 – 7ppm</a:t>
            </a:r>
          </a:p>
          <a:p>
            <a:pPr eaLnBrk="1" hangingPunct="1">
              <a:defRPr/>
            </a:pPr>
            <a:endParaRPr lang="en-US" sz="2000" dirty="0"/>
          </a:p>
        </p:txBody>
      </p:sp>
      <p:grpSp>
        <p:nvGrpSpPr>
          <p:cNvPr id="2" name="Group 4">
            <a:extLst>
              <a:ext uri="{FF2B5EF4-FFF2-40B4-BE49-F238E27FC236}">
                <a16:creationId xmlns:a16="http://schemas.microsoft.com/office/drawing/2014/main" id="{931E849C-74A1-4B1C-842F-D370E1C135B9}"/>
              </a:ext>
            </a:extLst>
          </p:cNvPr>
          <p:cNvGrpSpPr/>
          <p:nvPr/>
        </p:nvGrpSpPr>
        <p:grpSpPr>
          <a:xfrm>
            <a:off x="3886200" y="1371600"/>
            <a:ext cx="4572000" cy="1107996"/>
            <a:chOff x="2133600" y="1981200"/>
            <a:chExt cx="4572000" cy="1107996"/>
          </a:xfrm>
          <a:effectLst>
            <a:outerShdw blurRad="50800" dist="38100" dir="2700000" algn="tl" rotWithShape="0">
              <a:prstClr val="black">
                <a:alpha val="40000"/>
              </a:prstClr>
            </a:outerShdw>
          </a:effectLst>
        </p:grpSpPr>
        <p:sp>
          <p:nvSpPr>
            <p:cNvPr id="3" name="Rectangle 2">
              <a:extLst>
                <a:ext uri="{FF2B5EF4-FFF2-40B4-BE49-F238E27FC236}">
                  <a16:creationId xmlns:a16="http://schemas.microsoft.com/office/drawing/2014/main" id="{F421983B-BF6A-484D-9317-2E3219DAABAA}"/>
                </a:ext>
              </a:extLst>
            </p:cNvPr>
            <p:cNvSpPr/>
            <p:nvPr/>
          </p:nvSpPr>
          <p:spPr>
            <a:xfrm>
              <a:off x="2133600" y="2057400"/>
              <a:ext cx="4572000" cy="866904"/>
            </a:xfrm>
            <a:prstGeom prst="rect">
              <a:avLst/>
            </a:prstGeom>
            <a:solidFill>
              <a:srgbClr val="F8F8F8"/>
            </a:solidFill>
            <a:ln w="38100">
              <a:solidFill>
                <a:srgbClr val="FFFF00"/>
              </a:solidFill>
            </a:ln>
          </p:spPr>
          <p:txBody>
            <a:bodyPr>
              <a:spAutoFit/>
            </a:bodyPr>
            <a:lstStyle/>
            <a:p>
              <a:pPr marL="914400" marR="0" lvl="2" indent="0" algn="l" defTabSz="914400" rtl="0" eaLnBrk="1" fontAlgn="base" latinLnBrk="0" hangingPunct="1">
                <a:lnSpc>
                  <a:spcPct val="150000"/>
                </a:lnSpc>
                <a:spcBef>
                  <a:spcPct val="0"/>
                </a:spcBef>
                <a:spcAft>
                  <a:spcPct val="25000"/>
                </a:spcAft>
                <a:buClr>
                  <a:srgbClr val="FFFF00"/>
                </a:buClr>
                <a:buSzTx/>
                <a:buFontTx/>
                <a:buNone/>
                <a:tabLst/>
                <a:defRPr/>
              </a:pPr>
              <a:r>
                <a:rPr kumimoji="0" lang="en-US" sz="1800" b="1" i="0" u="sng" strike="noStrike" kern="1200" cap="none" spc="0" normalizeH="0" baseline="0" noProof="0" dirty="0">
                  <a:ln>
                    <a:noFill/>
                  </a:ln>
                  <a:solidFill>
                    <a:srgbClr val="DADADA">
                      <a:lumMod val="10000"/>
                    </a:srgbClr>
                  </a:solidFill>
                  <a:effectLst/>
                  <a:uLnTx/>
                  <a:uFillTx/>
                  <a:latin typeface="Tahoma" panose="020B0604030504040204" pitchFamily="34" charset="0"/>
                  <a:ea typeface="+mn-ea"/>
                  <a:cs typeface="+mn-cs"/>
                </a:rPr>
                <a:t>Percent Saturation</a:t>
              </a:r>
              <a:r>
                <a:rPr kumimoji="0" lang="en-US" sz="1800" b="1" i="0" u="none" strike="noStrike" kern="1200" cap="none" spc="0" normalizeH="0" baseline="0" noProof="0" dirty="0">
                  <a:ln>
                    <a:noFill/>
                  </a:ln>
                  <a:solidFill>
                    <a:srgbClr val="DADADA">
                      <a:lumMod val="10000"/>
                    </a:srgbClr>
                  </a:solidFill>
                  <a:effectLst/>
                  <a:uLnTx/>
                  <a:uFillTx/>
                  <a:latin typeface="Tahoma" panose="020B0604030504040204" pitchFamily="34" charset="0"/>
                  <a:ea typeface="+mn-ea"/>
                  <a:cs typeface="+mn-cs"/>
                </a:rPr>
                <a:t>: Colder water holds more Oxygen.</a:t>
              </a:r>
            </a:p>
          </p:txBody>
        </p:sp>
        <p:sp>
          <p:nvSpPr>
            <p:cNvPr id="4" name="TextBox 3">
              <a:extLst>
                <a:ext uri="{FF2B5EF4-FFF2-40B4-BE49-F238E27FC236}">
                  <a16:creationId xmlns:a16="http://schemas.microsoft.com/office/drawing/2014/main" id="{BC068CB4-F85D-42C2-B496-77C3C942D1C6}"/>
                </a:ext>
              </a:extLst>
            </p:cNvPr>
            <p:cNvSpPr txBox="1"/>
            <p:nvPr/>
          </p:nvSpPr>
          <p:spPr>
            <a:xfrm>
              <a:off x="2362200" y="1981200"/>
              <a:ext cx="646331" cy="1107996"/>
            </a:xfrm>
            <a:prstGeom prst="rect">
              <a:avLst/>
            </a:prstGeom>
            <a:noFill/>
            <a:ln>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DADADA">
                      <a:lumMod val="10000"/>
                    </a:srgbClr>
                  </a:solidFill>
                  <a:effectLst/>
                  <a:uLnTx/>
                  <a:uFillTx/>
                  <a:latin typeface="Tahoma" panose="020B0604030504040204" pitchFamily="34" charset="0"/>
                  <a:ea typeface="+mn-ea"/>
                  <a:cs typeface="+mn-cs"/>
                </a:rPr>
                <a:t>*</a:t>
              </a:r>
            </a:p>
          </p:txBody>
        </p:sp>
      </p:grpSp>
      <p:sp>
        <p:nvSpPr>
          <p:cNvPr id="7" name="Rectangle 3">
            <a:extLst>
              <a:ext uri="{FF2B5EF4-FFF2-40B4-BE49-F238E27FC236}">
                <a16:creationId xmlns:a16="http://schemas.microsoft.com/office/drawing/2014/main" id="{E6471DEA-6C57-414F-AB3A-8B5AE80611CC}"/>
              </a:ext>
            </a:extLst>
          </p:cNvPr>
          <p:cNvSpPr txBox="1">
            <a:spLocks noChangeArrowheads="1"/>
          </p:cNvSpPr>
          <p:nvPr/>
        </p:nvSpPr>
        <p:spPr bwMode="auto">
          <a:xfrm>
            <a:off x="457200" y="2514600"/>
            <a:ext cx="8229600" cy="1295400"/>
          </a:xfrm>
          <a:prstGeom prst="rect">
            <a:avLst/>
          </a:prstGeom>
          <a:solidFill>
            <a:srgbClr val="F8F8F8"/>
          </a:solidFill>
          <a:ln w="9525">
            <a:noFill/>
            <a:miter lim="800000"/>
            <a:headEnd/>
            <a:tailEnd/>
          </a:ln>
          <a:effectLst/>
        </p:spPr>
        <p:txBody>
          <a:bodyPr/>
          <a:lstStyle/>
          <a:p>
            <a:pPr marL="342900" marR="0" lvl="0" indent="-342900" algn="l" defTabSz="914400" rtl="0" eaLnBrk="1" fontAlgn="base" latinLnBrk="0" hangingPunct="1">
              <a:lnSpc>
                <a:spcPct val="150000"/>
              </a:lnSpc>
              <a:spcBef>
                <a:spcPct val="0"/>
              </a:spcBef>
              <a:spcAft>
                <a:spcPct val="25000"/>
              </a:spcAft>
              <a:buClr>
                <a:srgbClr val="FFFF00"/>
              </a:buClr>
              <a:buSzPct val="65000"/>
              <a:buFont typeface="Wingdings" pitchFamily="2" charset="2"/>
              <a:buNone/>
              <a:tabLst/>
              <a:defRPr/>
            </a:pPr>
            <a:r>
              <a:rPr kumimoji="0" lang="en-US" sz="2000" b="1" i="0" u="none" strike="noStrike" kern="0" cap="none" spc="0" normalizeH="0" baseline="0" noProof="0" dirty="0">
                <a:ln>
                  <a:noFill/>
                </a:ln>
                <a:solidFill>
                  <a:srgbClr val="FF3300"/>
                </a:solidFill>
                <a:effectLst/>
                <a:uLnTx/>
                <a:uFillTx/>
                <a:latin typeface="Tahoma"/>
                <a:ea typeface="+mn-ea"/>
                <a:cs typeface="+mn-cs"/>
              </a:rPr>
              <a:t>Biochemical Oxygen Demand (BOD):</a:t>
            </a: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 the quantity of dissolved oxygen used by bacteria.</a:t>
            </a:r>
          </a:p>
        </p:txBody>
      </p:sp>
      <p:sp>
        <p:nvSpPr>
          <p:cNvPr id="8" name="Rectangle 3">
            <a:extLst>
              <a:ext uri="{FF2B5EF4-FFF2-40B4-BE49-F238E27FC236}">
                <a16:creationId xmlns:a16="http://schemas.microsoft.com/office/drawing/2014/main" id="{4702D560-A72A-4383-8FF1-2991B47B6E54}"/>
              </a:ext>
            </a:extLst>
          </p:cNvPr>
          <p:cNvSpPr txBox="1">
            <a:spLocks noChangeArrowheads="1"/>
          </p:cNvSpPr>
          <p:nvPr/>
        </p:nvSpPr>
        <p:spPr bwMode="auto">
          <a:xfrm>
            <a:off x="457200" y="4114800"/>
            <a:ext cx="8229600" cy="1219200"/>
          </a:xfrm>
          <a:prstGeom prst="rect">
            <a:avLst/>
          </a:prstGeom>
          <a:solidFill>
            <a:srgbClr val="F8F8F8"/>
          </a:solidFill>
          <a:ln w="9525">
            <a:noFill/>
            <a:miter lim="800000"/>
            <a:headEnd/>
            <a:tailEnd/>
          </a:ln>
          <a:effectLst/>
        </p:spPr>
        <p:txBody>
          <a:bodyPr/>
          <a:lstStyle/>
          <a:p>
            <a:pPr marL="342900" marR="0" lvl="0" indent="-342900" algn="l" defTabSz="914400" rtl="0" eaLnBrk="1" fontAlgn="base" latinLnBrk="0" hangingPunct="1">
              <a:lnSpc>
                <a:spcPct val="150000"/>
              </a:lnSpc>
              <a:spcBef>
                <a:spcPct val="0"/>
              </a:spcBef>
              <a:spcAft>
                <a:spcPct val="25000"/>
              </a:spcAft>
              <a:buClr>
                <a:srgbClr val="FFFF00"/>
              </a:buClr>
              <a:buSzPct val="65000"/>
              <a:buFont typeface="Wingdings" pitchFamily="2" charset="2"/>
              <a:buNone/>
              <a:tabLst/>
              <a:defRPr/>
            </a:pPr>
            <a:r>
              <a:rPr kumimoji="0" lang="en-US" sz="2000" b="1" i="0" u="none" strike="noStrike" kern="0" cap="none" spc="0" normalizeH="0" baseline="0" noProof="0" dirty="0" err="1">
                <a:ln>
                  <a:noFill/>
                </a:ln>
                <a:solidFill>
                  <a:srgbClr val="FF3300"/>
                </a:solidFill>
                <a:effectLst/>
                <a:uLnTx/>
                <a:uFillTx/>
                <a:latin typeface="Tahoma"/>
                <a:ea typeface="+mn-ea"/>
                <a:cs typeface="+mn-cs"/>
              </a:rPr>
              <a:t>Coliform</a:t>
            </a:r>
            <a:r>
              <a:rPr kumimoji="0" lang="en-US" sz="2000" b="1" i="0" u="none" strike="noStrike" kern="0" cap="none" spc="0" normalizeH="0" baseline="0" noProof="0" dirty="0">
                <a:ln>
                  <a:noFill/>
                </a:ln>
                <a:solidFill>
                  <a:srgbClr val="FF3300"/>
                </a:solidFill>
                <a:effectLst/>
                <a:uLnTx/>
                <a:uFillTx/>
                <a:latin typeface="Tahoma"/>
                <a:ea typeface="+mn-ea"/>
                <a:cs typeface="+mn-cs"/>
              </a:rPr>
              <a:t> Bacteria:</a:t>
            </a:r>
            <a:r>
              <a:rPr kumimoji="0" lang="en-US" sz="2000" b="1" i="0" u="none" strike="noStrike" kern="0" cap="none" spc="0" normalizeH="0" baseline="0" noProof="0" dirty="0">
                <a:ln>
                  <a:noFill/>
                </a:ln>
                <a:solidFill>
                  <a:srgbClr val="FFFFFF"/>
                </a:solidFill>
                <a:effectLst/>
                <a:uLnTx/>
                <a:uFillTx/>
                <a:latin typeface="Tahoma"/>
                <a:ea typeface="+mn-ea"/>
                <a:cs typeface="+mn-cs"/>
              </a:rPr>
              <a:t> </a:t>
            </a: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Occurs naturally at low to no levels. Sources are from fecal contamination.</a:t>
            </a:r>
          </a:p>
          <a:p>
            <a:pPr marL="342900" marR="0" lvl="0" indent="-3429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9" name="Rectangle 3">
            <a:extLst>
              <a:ext uri="{FF2B5EF4-FFF2-40B4-BE49-F238E27FC236}">
                <a16:creationId xmlns:a16="http://schemas.microsoft.com/office/drawing/2014/main" id="{1505B7AD-339E-41F5-8805-36C7F9776CC0}"/>
              </a:ext>
            </a:extLst>
          </p:cNvPr>
          <p:cNvSpPr txBox="1">
            <a:spLocks noChangeArrowheads="1"/>
          </p:cNvSpPr>
          <p:nvPr/>
        </p:nvSpPr>
        <p:spPr bwMode="auto">
          <a:xfrm>
            <a:off x="457200" y="5562600"/>
            <a:ext cx="8229600" cy="1066800"/>
          </a:xfrm>
          <a:prstGeom prst="rect">
            <a:avLst/>
          </a:prstGeom>
          <a:solidFill>
            <a:srgbClr val="F8F8F8"/>
          </a:solidFill>
          <a:ln w="9525">
            <a:noFill/>
            <a:miter lim="800000"/>
            <a:headEnd/>
            <a:tailEnd/>
          </a:ln>
          <a:effectLst/>
        </p:spPr>
        <p:txBody>
          <a:bodyPr/>
          <a:lstStyle/>
          <a:p>
            <a:pPr marL="342900" marR="0" lvl="0" indent="-342900" algn="l" defTabSz="914400" rtl="0" eaLnBrk="1" fontAlgn="base" latinLnBrk="0" hangingPunct="1">
              <a:lnSpc>
                <a:spcPct val="150000"/>
              </a:lnSpc>
              <a:spcBef>
                <a:spcPct val="0"/>
              </a:spcBef>
              <a:spcAft>
                <a:spcPct val="25000"/>
              </a:spcAft>
              <a:buClr>
                <a:srgbClr val="FFFF00"/>
              </a:buClr>
              <a:buSzPct val="65000"/>
              <a:buFont typeface="Wingdings" pitchFamily="2" charset="2"/>
              <a:buNone/>
              <a:tabLst/>
              <a:defRPr/>
            </a:pPr>
            <a:r>
              <a:rPr kumimoji="0" lang="en-US" sz="2000" b="1" i="0" u="none" strike="noStrike" kern="0" cap="none" spc="0" normalizeH="0" baseline="0" noProof="0" dirty="0">
                <a:ln>
                  <a:noFill/>
                </a:ln>
                <a:solidFill>
                  <a:srgbClr val="FF3300"/>
                </a:solidFill>
                <a:effectLst/>
                <a:uLnTx/>
                <a:uFillTx/>
                <a:latin typeface="Tahoma"/>
                <a:ea typeface="+mn-ea"/>
                <a:cs typeface="+mn-cs"/>
              </a:rPr>
              <a:t>Nitrates: </a:t>
            </a: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Nutrient for plant growth. Optimal levels are </a:t>
            </a:r>
          </a:p>
          <a:p>
            <a:pPr marL="342900" marR="0" lvl="0" indent="-342900" algn="l" defTabSz="914400" rtl="0" eaLnBrk="1" fontAlgn="base" latinLnBrk="0" hangingPunct="1">
              <a:lnSpc>
                <a:spcPct val="150000"/>
              </a:lnSpc>
              <a:spcBef>
                <a:spcPct val="0"/>
              </a:spcBef>
              <a:spcAft>
                <a:spcPct val="25000"/>
              </a:spcAft>
              <a:buClr>
                <a:srgbClr val="FFFF00"/>
              </a:buClr>
              <a:buSzPct val="65000"/>
              <a:buFont typeface="Wingdings" pitchFamily="2" charset="2"/>
              <a:buNone/>
              <a:tabLst/>
              <a:defRPr/>
            </a:pP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&lt; 4ppm</a:t>
            </a:r>
          </a:p>
          <a:p>
            <a:pPr marL="342900" marR="0" lvl="0" indent="-3429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p:txBody>
      </p:sp>
      <p:pic>
        <p:nvPicPr>
          <p:cNvPr id="10244" name="Picture 4" descr="http://ian.umces.edu/imagelibrary/albums/userpics/12789/normal_ian-symbol-chlorophyta.png">
            <a:extLst>
              <a:ext uri="{FF2B5EF4-FFF2-40B4-BE49-F238E27FC236}">
                <a16:creationId xmlns:a16="http://schemas.microsoft.com/office/drawing/2014/main" id="{D83B41A8-F9EF-487D-97E6-A9E3C0DAA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029200"/>
            <a:ext cx="14081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25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44"/>
                                        </p:tgtEl>
                                        <p:attrNameLst>
                                          <p:attrName>style.visibility</p:attrName>
                                        </p:attrNameLst>
                                      </p:cBhvr>
                                      <p:to>
                                        <p:strVal val="visible"/>
                                      </p:to>
                                    </p:set>
                                    <p:anim calcmode="lin" valueType="num">
                                      <p:cBhvr additive="base">
                                        <p:cTn id="29" dur="500" fill="hold"/>
                                        <p:tgtEl>
                                          <p:spTgt spid="10244"/>
                                        </p:tgtEl>
                                        <p:attrNameLst>
                                          <p:attrName>ppt_x</p:attrName>
                                        </p:attrNameLst>
                                      </p:cBhvr>
                                      <p:tavLst>
                                        <p:tav tm="0">
                                          <p:val>
                                            <p:strVal val="#ppt_x"/>
                                          </p:val>
                                        </p:tav>
                                        <p:tav tm="100000">
                                          <p:val>
                                            <p:strVal val="#ppt_x"/>
                                          </p:val>
                                        </p:tav>
                                      </p:tavLst>
                                    </p:anim>
                                    <p:anim calcmode="lin" valueType="num">
                                      <p:cBhvr additive="base">
                                        <p:cTn id="30"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B151A8A-6331-4C6F-ABB5-9C5772112326}"/>
              </a:ext>
            </a:extLst>
          </p:cNvPr>
          <p:cNvSpPr txBox="1">
            <a:spLocks noChangeArrowheads="1"/>
          </p:cNvSpPr>
          <p:nvPr/>
        </p:nvSpPr>
        <p:spPr bwMode="auto">
          <a:xfrm>
            <a:off x="457200" y="457200"/>
            <a:ext cx="8229600" cy="685800"/>
          </a:xfrm>
          <a:prstGeom prst="rect">
            <a:avLst/>
          </a:prstGeom>
          <a:solidFill>
            <a:srgbClr val="F8F8F8"/>
          </a:solidFill>
          <a:ln w="9525">
            <a:noFill/>
            <a:miter lim="800000"/>
            <a:headEnd/>
            <a:tailEnd/>
          </a:ln>
          <a:effectLst/>
        </p:spPr>
        <p:txBody>
          <a:bodyPr/>
          <a:lstStyle/>
          <a:p>
            <a:pPr marL="342900" marR="0" lvl="0" indent="-342900" algn="l" defTabSz="914400" rtl="0" eaLnBrk="1" fontAlgn="base" latinLnBrk="0" hangingPunct="1">
              <a:lnSpc>
                <a:spcPct val="150000"/>
              </a:lnSpc>
              <a:spcBef>
                <a:spcPct val="0"/>
              </a:spcBef>
              <a:spcAft>
                <a:spcPct val="25000"/>
              </a:spcAft>
              <a:buClr>
                <a:srgbClr val="FFFF00"/>
              </a:buClr>
              <a:buSzPct val="65000"/>
              <a:buFont typeface="Wingdings" pitchFamily="2" charset="2"/>
              <a:buNone/>
              <a:tabLst/>
              <a:defRPr/>
            </a:pPr>
            <a:r>
              <a:rPr kumimoji="0" lang="en-US" sz="2000" b="1" i="0" u="none" strike="noStrike" kern="0" cap="none" spc="0" normalizeH="0" baseline="0" noProof="0" dirty="0">
                <a:ln>
                  <a:noFill/>
                </a:ln>
                <a:solidFill>
                  <a:srgbClr val="FF3300"/>
                </a:solidFill>
                <a:effectLst/>
                <a:uLnTx/>
                <a:uFillTx/>
                <a:latin typeface="Tahoma"/>
                <a:ea typeface="+mn-ea"/>
                <a:cs typeface="+mn-cs"/>
              </a:rPr>
              <a:t>pH:</a:t>
            </a:r>
            <a:r>
              <a:rPr kumimoji="0" lang="en-US" sz="2000" b="1" i="0" u="none" strike="noStrike" kern="0" cap="none" spc="0" normalizeH="0" baseline="0" noProof="0" dirty="0">
                <a:ln>
                  <a:noFill/>
                </a:ln>
                <a:solidFill>
                  <a:srgbClr val="FFFFFF"/>
                </a:solidFill>
                <a:effectLst/>
                <a:uLnTx/>
                <a:uFillTx/>
                <a:latin typeface="Tahoma"/>
                <a:ea typeface="+mn-ea"/>
                <a:cs typeface="+mn-cs"/>
              </a:rPr>
              <a:t> </a:t>
            </a: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Optimal levels are 6.5-8.2</a:t>
            </a:r>
          </a:p>
          <a:p>
            <a:pPr marL="342900" marR="0" lvl="0" indent="-3429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3">
            <a:extLst>
              <a:ext uri="{FF2B5EF4-FFF2-40B4-BE49-F238E27FC236}">
                <a16:creationId xmlns:a16="http://schemas.microsoft.com/office/drawing/2014/main" id="{8960E9FE-2A62-451F-AE08-EA29172DCED3}"/>
              </a:ext>
            </a:extLst>
          </p:cNvPr>
          <p:cNvSpPr txBox="1">
            <a:spLocks noChangeArrowheads="1"/>
          </p:cNvSpPr>
          <p:nvPr/>
        </p:nvSpPr>
        <p:spPr bwMode="auto">
          <a:xfrm>
            <a:off x="457200" y="1676400"/>
            <a:ext cx="8229600" cy="1219200"/>
          </a:xfrm>
          <a:prstGeom prst="rect">
            <a:avLst/>
          </a:prstGeom>
          <a:solidFill>
            <a:srgbClr val="F8F8F8"/>
          </a:solidFill>
          <a:ln w="9525">
            <a:noFill/>
            <a:miter lim="800000"/>
            <a:headEnd/>
            <a:tailEnd/>
          </a:ln>
          <a:effectLst/>
        </p:spPr>
        <p:txBody>
          <a:bodyPr/>
          <a:lstStyle/>
          <a:p>
            <a:pPr marL="342900" marR="0" lvl="0" indent="-342900" algn="l" defTabSz="914400" rtl="0" eaLnBrk="1" fontAlgn="base" latinLnBrk="0" hangingPunct="1">
              <a:lnSpc>
                <a:spcPct val="150000"/>
              </a:lnSpc>
              <a:spcBef>
                <a:spcPct val="0"/>
              </a:spcBef>
              <a:spcAft>
                <a:spcPct val="25000"/>
              </a:spcAft>
              <a:buClr>
                <a:srgbClr val="FFFF00"/>
              </a:buClr>
              <a:buSzPct val="65000"/>
              <a:buFont typeface="Wingdings" pitchFamily="2" charset="2"/>
              <a:buNone/>
              <a:tabLst/>
              <a:defRPr/>
            </a:pPr>
            <a:r>
              <a:rPr kumimoji="0" lang="en-US" sz="2000" b="1" i="0" u="none" strike="noStrike" kern="0" cap="none" spc="0" normalizeH="0" baseline="0" noProof="0" dirty="0">
                <a:ln>
                  <a:noFill/>
                </a:ln>
                <a:solidFill>
                  <a:srgbClr val="FF3300"/>
                </a:solidFill>
                <a:effectLst/>
                <a:uLnTx/>
                <a:uFillTx/>
                <a:latin typeface="Tahoma"/>
                <a:ea typeface="+mn-ea"/>
                <a:cs typeface="+mn-cs"/>
              </a:rPr>
              <a:t>Total Phosphate:</a:t>
            </a:r>
            <a:r>
              <a:rPr kumimoji="0" lang="en-US" sz="2000" b="1" i="0" u="none" strike="noStrike" kern="0" cap="none" spc="0" normalizeH="0" baseline="0" noProof="0" dirty="0">
                <a:ln>
                  <a:noFill/>
                </a:ln>
                <a:solidFill>
                  <a:srgbClr val="FFFFFF"/>
                </a:solidFill>
                <a:effectLst/>
                <a:uLnTx/>
                <a:uFillTx/>
                <a:latin typeface="Tahoma"/>
                <a:ea typeface="+mn-ea"/>
                <a:cs typeface="+mn-cs"/>
              </a:rPr>
              <a:t> </a:t>
            </a: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Nutrient for plant growth. Optimal level is </a:t>
            </a:r>
          </a:p>
          <a:p>
            <a:pPr marL="342900" marR="0" lvl="0" indent="-342900" algn="l" defTabSz="914400" rtl="0" eaLnBrk="1" fontAlgn="base" latinLnBrk="0" hangingPunct="1">
              <a:lnSpc>
                <a:spcPct val="150000"/>
              </a:lnSpc>
              <a:spcBef>
                <a:spcPct val="0"/>
              </a:spcBef>
              <a:spcAft>
                <a:spcPct val="25000"/>
              </a:spcAft>
              <a:buClr>
                <a:srgbClr val="FFFF00"/>
              </a:buClr>
              <a:buSzPct val="65000"/>
              <a:buFont typeface="Wingdings" pitchFamily="2" charset="2"/>
              <a:buNone/>
              <a:tabLst/>
              <a:defRPr/>
            </a:pP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&lt; 0.03ppm</a:t>
            </a:r>
          </a:p>
          <a:p>
            <a:pPr marL="342900" marR="0" lvl="0" indent="-3429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7" name="Rectangle 3">
            <a:extLst>
              <a:ext uri="{FF2B5EF4-FFF2-40B4-BE49-F238E27FC236}">
                <a16:creationId xmlns:a16="http://schemas.microsoft.com/office/drawing/2014/main" id="{5DA7D87A-DA5C-42ED-97CB-EB9EC8B6D651}"/>
              </a:ext>
            </a:extLst>
          </p:cNvPr>
          <p:cNvSpPr txBox="1">
            <a:spLocks noChangeArrowheads="1"/>
          </p:cNvSpPr>
          <p:nvPr/>
        </p:nvSpPr>
        <p:spPr bwMode="auto">
          <a:xfrm>
            <a:off x="457200" y="3505200"/>
            <a:ext cx="8229600" cy="609600"/>
          </a:xfrm>
          <a:prstGeom prst="rect">
            <a:avLst/>
          </a:prstGeom>
          <a:solidFill>
            <a:srgbClr val="F8F8F8"/>
          </a:solidFill>
          <a:ln w="9525">
            <a:noFill/>
            <a:miter lim="800000"/>
            <a:headEnd/>
            <a:tailEnd/>
          </a:ln>
          <a:effectLst/>
        </p:spPr>
        <p:txBody>
          <a:bodyPr/>
          <a:lstStyle/>
          <a:p>
            <a:pPr marL="342900" marR="0" lvl="0" indent="-342900" algn="l" defTabSz="914400" rtl="0" eaLnBrk="1" fontAlgn="base" latinLnBrk="0" hangingPunct="1">
              <a:lnSpc>
                <a:spcPct val="150000"/>
              </a:lnSpc>
              <a:spcBef>
                <a:spcPct val="0"/>
              </a:spcBef>
              <a:spcAft>
                <a:spcPct val="25000"/>
              </a:spcAft>
              <a:buClr>
                <a:srgbClr val="FFFF00"/>
              </a:buClr>
              <a:buSzPct val="65000"/>
              <a:buFont typeface="Wingdings" pitchFamily="2" charset="2"/>
              <a:buNone/>
              <a:tabLst/>
              <a:defRPr/>
            </a:pPr>
            <a:r>
              <a:rPr kumimoji="0" lang="en-US" sz="2000" b="1" i="0" u="none" strike="noStrike" kern="0" cap="none" spc="0" normalizeH="0" baseline="0" noProof="0" dirty="0">
                <a:ln>
                  <a:noFill/>
                </a:ln>
                <a:solidFill>
                  <a:srgbClr val="FF3300"/>
                </a:solidFill>
                <a:effectLst/>
                <a:uLnTx/>
                <a:uFillTx/>
                <a:latin typeface="Tahoma"/>
                <a:ea typeface="+mn-ea"/>
                <a:cs typeface="+mn-cs"/>
              </a:rPr>
              <a:t>Turbidity:</a:t>
            </a:r>
            <a:r>
              <a:rPr kumimoji="0" lang="en-US" sz="2000" b="1" i="0" u="none" strike="noStrike" kern="0" cap="none" spc="0" normalizeH="0" baseline="0" noProof="0" dirty="0">
                <a:ln>
                  <a:noFill/>
                </a:ln>
                <a:solidFill>
                  <a:srgbClr val="FFFFFF"/>
                </a:solidFill>
                <a:effectLst/>
                <a:uLnTx/>
                <a:uFillTx/>
                <a:latin typeface="Tahoma"/>
                <a:ea typeface="+mn-ea"/>
                <a:cs typeface="+mn-cs"/>
              </a:rPr>
              <a:t> </a:t>
            </a: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Measurement of the relative clarity of the water</a:t>
            </a:r>
          </a:p>
          <a:p>
            <a:pPr marL="342900" marR="0" lvl="0" indent="-3429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8" name="Rectangle 3">
            <a:extLst>
              <a:ext uri="{FF2B5EF4-FFF2-40B4-BE49-F238E27FC236}">
                <a16:creationId xmlns:a16="http://schemas.microsoft.com/office/drawing/2014/main" id="{34FD5C1F-4658-4A0E-A437-E71C45AEB773}"/>
              </a:ext>
            </a:extLst>
          </p:cNvPr>
          <p:cNvSpPr txBox="1">
            <a:spLocks noChangeArrowheads="1"/>
          </p:cNvSpPr>
          <p:nvPr/>
        </p:nvSpPr>
        <p:spPr bwMode="auto">
          <a:xfrm>
            <a:off x="457200" y="5029200"/>
            <a:ext cx="8229600" cy="1219200"/>
          </a:xfrm>
          <a:prstGeom prst="rect">
            <a:avLst/>
          </a:prstGeom>
          <a:solidFill>
            <a:srgbClr val="F8F8F8"/>
          </a:solidFill>
          <a:ln w="9525">
            <a:noFill/>
            <a:miter lim="800000"/>
            <a:headEnd/>
            <a:tailEnd/>
          </a:ln>
          <a:effectLst/>
        </p:spPr>
        <p:txBody>
          <a:bodyPr/>
          <a:lstStyle/>
          <a:p>
            <a:pPr marL="342900" marR="0" lvl="0" indent="-342900" algn="l" defTabSz="914400" rtl="0" eaLnBrk="1" fontAlgn="base" latinLnBrk="0" hangingPunct="1">
              <a:lnSpc>
                <a:spcPct val="150000"/>
              </a:lnSpc>
              <a:spcBef>
                <a:spcPct val="0"/>
              </a:spcBef>
              <a:spcAft>
                <a:spcPct val="25000"/>
              </a:spcAft>
              <a:buClr>
                <a:srgbClr val="FFFF00"/>
              </a:buClr>
              <a:buSzPct val="65000"/>
              <a:buFont typeface="Wingdings" pitchFamily="2" charset="2"/>
              <a:buNone/>
              <a:tabLst/>
              <a:defRPr/>
            </a:pPr>
            <a:r>
              <a:rPr kumimoji="0" lang="en-US" sz="2000" b="1" i="0" u="none" strike="noStrike" kern="0" cap="none" spc="0" normalizeH="0" baseline="0" noProof="0" dirty="0">
                <a:ln>
                  <a:noFill/>
                </a:ln>
                <a:solidFill>
                  <a:srgbClr val="FF3300"/>
                </a:solidFill>
                <a:effectLst/>
                <a:uLnTx/>
                <a:uFillTx/>
                <a:latin typeface="Tahoma"/>
                <a:ea typeface="+mn-ea"/>
                <a:cs typeface="+mn-cs"/>
              </a:rPr>
              <a:t>Water Temperature:</a:t>
            </a:r>
            <a:r>
              <a:rPr kumimoji="0" lang="en-US" sz="2000" b="1" i="0" u="none" strike="noStrike" kern="0" cap="none" spc="0" normalizeH="0" baseline="0" noProof="0" dirty="0">
                <a:ln>
                  <a:noFill/>
                </a:ln>
                <a:solidFill>
                  <a:srgbClr val="FFFFFF"/>
                </a:solidFill>
                <a:effectLst/>
                <a:uLnTx/>
                <a:uFillTx/>
                <a:latin typeface="Tahoma"/>
                <a:ea typeface="+mn-ea"/>
                <a:cs typeface="+mn-cs"/>
              </a:rPr>
              <a:t> </a:t>
            </a: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&lt; 20</a:t>
            </a:r>
            <a:r>
              <a:rPr kumimoji="0" lang="en-US" sz="2000" b="1" i="0" u="none" strike="noStrike" kern="0" cap="none" spc="0" normalizeH="0" baseline="52000" noProof="0" dirty="0">
                <a:ln>
                  <a:noFill/>
                </a:ln>
                <a:solidFill>
                  <a:srgbClr val="DADADA">
                    <a:lumMod val="10000"/>
                  </a:srgbClr>
                </a:solidFill>
                <a:effectLst/>
                <a:uLnTx/>
                <a:uFillTx/>
                <a:latin typeface="Tahoma"/>
                <a:ea typeface="+mn-ea"/>
                <a:cs typeface="+mn-cs"/>
              </a:rPr>
              <a:t>o</a:t>
            </a:r>
            <a:r>
              <a:rPr kumimoji="0" lang="en-US" sz="2000" b="1" i="0" u="none" strike="noStrike" kern="0" cap="none" spc="0" normalizeH="0" baseline="0" noProof="0" dirty="0">
                <a:ln>
                  <a:noFill/>
                </a:ln>
                <a:solidFill>
                  <a:srgbClr val="DADADA">
                    <a:lumMod val="10000"/>
                  </a:srgbClr>
                </a:solidFill>
                <a:effectLst/>
                <a:uLnTx/>
                <a:uFillTx/>
                <a:latin typeface="Tahoma"/>
                <a:ea typeface="+mn-ea"/>
                <a:cs typeface="+mn-cs"/>
              </a:rPr>
              <a:t>C is the optimal temp for sensitive macroinvertebrates, trout, and other cold water species</a:t>
            </a:r>
          </a:p>
          <a:p>
            <a:pPr marL="342900" marR="0" lvl="0" indent="-342900" algn="l" defTabSz="914400" rtl="0" eaLnBrk="1" fontAlgn="base" latinLnBrk="0" hangingPunct="1">
              <a:lnSpc>
                <a:spcPct val="100000"/>
              </a:lnSpc>
              <a:spcBef>
                <a:spcPct val="20000"/>
              </a:spcBef>
              <a:spcAft>
                <a:spcPct val="0"/>
              </a:spcAft>
              <a:buClr>
                <a:srgbClr val="00CCFF"/>
              </a:buClr>
              <a:buSzPct val="65000"/>
              <a:buFont typeface="Wingdings" pitchFamily="2" charset="2"/>
              <a:buChar char="n"/>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mn-ea"/>
              <a:cs typeface="+mn-cs"/>
            </a:endParaRPr>
          </a:p>
        </p:txBody>
      </p:sp>
      <p:pic>
        <p:nvPicPr>
          <p:cNvPr id="11268" name="Picture 4" descr="http://www.agatelady.com/images/gem-of-the-month/march2013/Lake-Trout.png">
            <a:extLst>
              <a:ext uri="{FF2B5EF4-FFF2-40B4-BE49-F238E27FC236}">
                <a16:creationId xmlns:a16="http://schemas.microsoft.com/office/drawing/2014/main" id="{288E7825-E216-42DC-9A37-51DC35B09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6215">
            <a:off x="7221538" y="4506913"/>
            <a:ext cx="2093912"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http://ian.umces.edu/imagelibrary/albums/userpics/12789/normal_ian-symbol-stonefly-larva.png">
            <a:extLst>
              <a:ext uri="{FF2B5EF4-FFF2-40B4-BE49-F238E27FC236}">
                <a16:creationId xmlns:a16="http://schemas.microsoft.com/office/drawing/2014/main" id="{6DD872A5-399D-4F6E-BA17-DE8B5A95E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91078">
            <a:off x="348457" y="5199856"/>
            <a:ext cx="10668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https://www.teachengineering.org/collection/usf_/lessons/usf_flocculant/usf_flocculants_lesson01_figure7web.jpg">
            <a:extLst>
              <a:ext uri="{FF2B5EF4-FFF2-40B4-BE49-F238E27FC236}">
                <a16:creationId xmlns:a16="http://schemas.microsoft.com/office/drawing/2014/main" id="{4D85EDE9-80A2-4D82-AAD5-73B3EF508039}"/>
              </a:ext>
            </a:extLst>
          </p:cNvPr>
          <p:cNvPicPr>
            <a:picLocks noChangeAspect="1" noChangeArrowheads="1"/>
          </p:cNvPicPr>
          <p:nvPr/>
        </p:nvPicPr>
        <p:blipFill>
          <a:blip r:embed="rId5"/>
          <a:srcRect/>
          <a:stretch>
            <a:fillRect/>
          </a:stretch>
        </p:blipFill>
        <p:spPr bwMode="auto">
          <a:xfrm>
            <a:off x="5257800" y="228600"/>
            <a:ext cx="2743200" cy="1320800"/>
          </a:xfrm>
          <a:prstGeom prst="rect">
            <a:avLst/>
          </a:prstGeom>
          <a:noFill/>
          <a:ln w="28575">
            <a:solidFill>
              <a:srgbClr val="FFFF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305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anim calcmode="lin" valueType="num">
                                      <p:cBhvr additive="base">
                                        <p:cTn id="7" dur="500" fill="hold"/>
                                        <p:tgtEl>
                                          <p:spTgt spid="11274"/>
                                        </p:tgtEl>
                                        <p:attrNameLst>
                                          <p:attrName>ppt_x</p:attrName>
                                        </p:attrNameLst>
                                      </p:cBhvr>
                                      <p:tavLst>
                                        <p:tav tm="0">
                                          <p:val>
                                            <p:strVal val="1+#ppt_w/2"/>
                                          </p:val>
                                        </p:tav>
                                        <p:tav tm="100000">
                                          <p:val>
                                            <p:strVal val="#ppt_x"/>
                                          </p:val>
                                        </p:tav>
                                      </p:tavLst>
                                    </p:anim>
                                    <p:anim calcmode="lin" valueType="num">
                                      <p:cBhvr additive="base">
                                        <p:cTn id="8" dur="500" fill="hold"/>
                                        <p:tgtEl>
                                          <p:spTgt spid="11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268"/>
                                        </p:tgtEl>
                                        <p:attrNameLst>
                                          <p:attrName>style.visibility</p:attrName>
                                        </p:attrNameLst>
                                      </p:cBhvr>
                                      <p:to>
                                        <p:strVal val="visible"/>
                                      </p:to>
                                    </p:set>
                                    <p:anim calcmode="lin" valueType="num">
                                      <p:cBhvr additive="base">
                                        <p:cTn id="29" dur="500" fill="hold"/>
                                        <p:tgtEl>
                                          <p:spTgt spid="11268"/>
                                        </p:tgtEl>
                                        <p:attrNameLst>
                                          <p:attrName>ppt_x</p:attrName>
                                        </p:attrNameLst>
                                      </p:cBhvr>
                                      <p:tavLst>
                                        <p:tav tm="0">
                                          <p:val>
                                            <p:strVal val="#ppt_x"/>
                                          </p:val>
                                        </p:tav>
                                        <p:tav tm="100000">
                                          <p:val>
                                            <p:strVal val="#ppt_x"/>
                                          </p:val>
                                        </p:tav>
                                      </p:tavLst>
                                    </p:anim>
                                    <p:anim calcmode="lin" valueType="num">
                                      <p:cBhvr additive="base">
                                        <p:cTn id="30" dur="500" fill="hold"/>
                                        <p:tgtEl>
                                          <p:spTgt spid="1126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270"/>
                                        </p:tgtEl>
                                        <p:attrNameLst>
                                          <p:attrName>style.visibility</p:attrName>
                                        </p:attrNameLst>
                                      </p:cBhvr>
                                      <p:to>
                                        <p:strVal val="visible"/>
                                      </p:to>
                                    </p:set>
                                    <p:anim calcmode="lin" valueType="num">
                                      <p:cBhvr additive="base">
                                        <p:cTn id="33" dur="500" fill="hold"/>
                                        <p:tgtEl>
                                          <p:spTgt spid="11270"/>
                                        </p:tgtEl>
                                        <p:attrNameLst>
                                          <p:attrName>ppt_x</p:attrName>
                                        </p:attrNameLst>
                                      </p:cBhvr>
                                      <p:tavLst>
                                        <p:tav tm="0">
                                          <p:val>
                                            <p:strVal val="#ppt_x"/>
                                          </p:val>
                                        </p:tav>
                                        <p:tav tm="100000">
                                          <p:val>
                                            <p:strVal val="#ppt_x"/>
                                          </p:val>
                                        </p:tav>
                                      </p:tavLst>
                                    </p:anim>
                                    <p:anim calcmode="lin" valueType="num">
                                      <p:cBhvr additive="base">
                                        <p:cTn id="34"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a:extLst>
              <a:ext uri="{FF2B5EF4-FFF2-40B4-BE49-F238E27FC236}">
                <a16:creationId xmlns:a16="http://schemas.microsoft.com/office/drawing/2014/main" id="{27D9E0F0-8718-40EC-B496-501722553C82}"/>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3048000" y="0"/>
            <a:ext cx="6096000" cy="6858000"/>
          </a:xfrm>
          <a:noFill/>
          <a:extLst>
            <a:ext uri="{909E8E84-426E-40DD-AFC4-6F175D3DCCD1}">
              <a14:hiddenFill xmlns:a14="http://schemas.microsoft.com/office/drawing/2010/main">
                <a:solidFill>
                  <a:srgbClr val="FFFFFF"/>
                </a:solidFill>
              </a14:hiddenFill>
            </a:ext>
          </a:extLst>
        </p:spPr>
      </p:pic>
      <p:sp>
        <p:nvSpPr>
          <p:cNvPr id="121858" name="Rectangle 2">
            <a:extLst>
              <a:ext uri="{FF2B5EF4-FFF2-40B4-BE49-F238E27FC236}">
                <a16:creationId xmlns:a16="http://schemas.microsoft.com/office/drawing/2014/main" id="{E47E88AF-82C7-4259-8FA4-EA0C84588EF1}"/>
              </a:ext>
            </a:extLst>
          </p:cNvPr>
          <p:cNvSpPr>
            <a:spLocks noGrp="1" noChangeArrowheads="1"/>
          </p:cNvSpPr>
          <p:nvPr>
            <p:ph type="title"/>
          </p:nvPr>
        </p:nvSpPr>
        <p:spPr>
          <a:xfrm>
            <a:off x="0" y="0"/>
            <a:ext cx="4191000" cy="990600"/>
          </a:xfrm>
        </p:spPr>
        <p:txBody>
          <a:bodyPr/>
          <a:lstStyle/>
          <a:p>
            <a:pPr algn="l" eaLnBrk="1" hangingPunct="1">
              <a:defRPr/>
            </a:pPr>
            <a:r>
              <a:rPr lang="en-US" sz="4000" dirty="0">
                <a:solidFill>
                  <a:srgbClr val="FF9900"/>
                </a:solidFill>
                <a:latin typeface="Arial Black" pitchFamily="34" charset="0"/>
              </a:rPr>
              <a:t>Data Sheets:</a:t>
            </a:r>
          </a:p>
        </p:txBody>
      </p:sp>
      <p:sp>
        <p:nvSpPr>
          <p:cNvPr id="5" name="Rectangle 2">
            <a:extLst>
              <a:ext uri="{FF2B5EF4-FFF2-40B4-BE49-F238E27FC236}">
                <a16:creationId xmlns:a16="http://schemas.microsoft.com/office/drawing/2014/main" id="{66E6F85B-04F0-446E-A656-DAD80CDB6882}"/>
              </a:ext>
            </a:extLst>
          </p:cNvPr>
          <p:cNvSpPr txBox="1">
            <a:spLocks noChangeArrowheads="1"/>
          </p:cNvSpPr>
          <p:nvPr/>
        </p:nvSpPr>
        <p:spPr bwMode="auto">
          <a:xfrm>
            <a:off x="0" y="2362200"/>
            <a:ext cx="4191000" cy="990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rPr>
              <a:t>Chemical </a:t>
            </a:r>
            <a:r>
              <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sym typeface="Wingdings" pitchFamily="2" charset="2"/>
              </a:rPr>
              <a:t></a:t>
            </a:r>
            <a:endParaRPr kumimoji="0" lang="en-US" sz="4000" b="0" i="0" u="none" strike="noStrike" kern="0" cap="none" spc="0" normalizeH="0" baseline="0" noProof="0" dirty="0">
              <a:ln>
                <a:noFill/>
              </a:ln>
              <a:solidFill>
                <a:srgbClr val="FF9900"/>
              </a:solidFill>
              <a:effectLst>
                <a:outerShdw blurRad="38100" dist="38100" dir="2700000" algn="tl">
                  <a:srgbClr val="000000"/>
                </a:outerShdw>
              </a:effectLst>
              <a:uLnTx/>
              <a:uFillTx/>
              <a:latin typeface="Arial Black" pitchFamily="34" charset="0"/>
              <a:ea typeface="+mn-ea"/>
              <a:cs typeface="+mn-cs"/>
            </a:endParaRPr>
          </a:p>
        </p:txBody>
      </p:sp>
      <p:sp>
        <p:nvSpPr>
          <p:cNvPr id="6" name="Rectangle 5">
            <a:extLst>
              <a:ext uri="{FF2B5EF4-FFF2-40B4-BE49-F238E27FC236}">
                <a16:creationId xmlns:a16="http://schemas.microsoft.com/office/drawing/2014/main" id="{F7F2406D-7CEA-471C-AF33-E1F42171575D}"/>
              </a:ext>
            </a:extLst>
          </p:cNvPr>
          <p:cNvSpPr>
            <a:spLocks noChangeArrowheads="1"/>
          </p:cNvSpPr>
          <p:nvPr/>
        </p:nvSpPr>
        <p:spPr bwMode="auto">
          <a:xfrm>
            <a:off x="3429000" y="2133600"/>
            <a:ext cx="5334000" cy="3352800"/>
          </a:xfrm>
          <a:prstGeom prst="rect">
            <a:avLst/>
          </a:prstGeom>
          <a:noFill/>
          <a:ln w="5715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276676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additive="base">
                                        <p:cTn id="7" dur="500" fill="hold"/>
                                        <p:tgtEl>
                                          <p:spTgt spid="121858"/>
                                        </p:tgtEl>
                                        <p:attrNameLst>
                                          <p:attrName>ppt_x</p:attrName>
                                        </p:attrNameLst>
                                      </p:cBhvr>
                                      <p:tavLst>
                                        <p:tav tm="0">
                                          <p:val>
                                            <p:strVal val="#ppt_x"/>
                                          </p:val>
                                        </p:tav>
                                        <p:tav tm="100000">
                                          <p:val>
                                            <p:strVal val="#ppt_x"/>
                                          </p:val>
                                        </p:tav>
                                      </p:tavLst>
                                    </p:anim>
                                    <p:anim calcmode="lin" valueType="num">
                                      <p:cBhvr additive="base">
                                        <p:cTn id="8" dur="500" fill="hold"/>
                                        <p:tgtEl>
                                          <p:spTgt spid="1218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5"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443233-0D70-45B9-9779-C4B997460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15DA485B-F746-4F3E-9F06-62CB8203478A}"/>
              </a:ext>
            </a:extLst>
          </p:cNvPr>
          <p:cNvSpPr txBox="1"/>
          <p:nvPr/>
        </p:nvSpPr>
        <p:spPr>
          <a:xfrm>
            <a:off x="1219200" y="838200"/>
            <a:ext cx="3962400" cy="646331"/>
          </a:xfrm>
          <a:prstGeom prst="rect">
            <a:avLst/>
          </a:prstGeom>
          <a:noFill/>
        </p:spPr>
        <p:txBody>
          <a:bodyPr wrap="square" rtlCol="0">
            <a:spAutoFit/>
          </a:bodyPr>
          <a:lstStyle/>
          <a:p>
            <a:r>
              <a:rPr lang="en-US" dirty="0">
                <a:latin typeface="Gotham" panose="02000804030000020004" pitchFamily="50" charset="0"/>
              </a:rPr>
              <a:t>Questions?</a:t>
            </a:r>
          </a:p>
        </p:txBody>
      </p:sp>
    </p:spTree>
    <p:extLst>
      <p:ext uri="{BB962C8B-B14F-4D97-AF65-F5344CB8AC3E}">
        <p14:creationId xmlns:p14="http://schemas.microsoft.com/office/powerpoint/2010/main" val="1905211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4" name="Text Box 6"/>
          <p:cNvSpPr txBox="1">
            <a:spLocks noChangeArrowheads="1"/>
          </p:cNvSpPr>
          <p:nvPr/>
        </p:nvSpPr>
        <p:spPr bwMode="auto">
          <a:xfrm>
            <a:off x="228600" y="228600"/>
            <a:ext cx="8686800" cy="1569660"/>
          </a:xfrm>
          <a:prstGeom prst="rect">
            <a:avLst/>
          </a:prstGeom>
          <a:noFill/>
          <a:ln w="9525">
            <a:noFill/>
            <a:miter lim="800000"/>
            <a:headEnd/>
            <a:tailEnd/>
          </a:ln>
          <a:effectLst/>
        </p:spPr>
        <p:txBody>
          <a:bodyPr>
            <a:spAutoFit/>
          </a:bodyPr>
          <a:lstStyle/>
          <a:p>
            <a:pPr algn="ctr"/>
            <a:r>
              <a:rPr lang="en-US" sz="4800" kern="0" dirty="0">
                <a:effectLst>
                  <a:glow rad="228600">
                    <a:srgbClr val="AAF2FC"/>
                  </a:glow>
                </a:effectLst>
                <a:latin typeface="Gotham" panose="02000804030000020004" pitchFamily="50" charset="0"/>
              </a:rPr>
              <a:t>No matter where you live, you live in a watershed!</a:t>
            </a:r>
            <a:endParaRPr lang="en-US" sz="4800" b="1" dirty="0">
              <a:effectLst>
                <a:outerShdw blurRad="38100" dist="38100" dir="2700000" algn="tl">
                  <a:srgbClr val="000000">
                    <a:alpha val="43137"/>
                  </a:srgbClr>
                </a:outerShdw>
              </a:effectLst>
              <a:latin typeface="Gotham" panose="02000804030000020004" pitchFamily="50" charset="0"/>
            </a:endParaRPr>
          </a:p>
        </p:txBody>
      </p:sp>
      <p:pic>
        <p:nvPicPr>
          <p:cNvPr id="396296" name="Picture 8" descr="http://www.rantlifestyle.com/wp-content/uploads/2014/05/greektown-1.jpg"/>
          <p:cNvPicPr>
            <a:picLocks noChangeAspect="1" noChangeArrowheads="1"/>
          </p:cNvPicPr>
          <p:nvPr/>
        </p:nvPicPr>
        <p:blipFill>
          <a:blip r:embed="rId3" cstate="print"/>
          <a:srcRect/>
          <a:stretch>
            <a:fillRect/>
          </a:stretch>
        </p:blipFill>
        <p:spPr bwMode="auto">
          <a:xfrm>
            <a:off x="228600" y="4051807"/>
            <a:ext cx="4267200" cy="2577593"/>
          </a:xfrm>
          <a:prstGeom prst="rect">
            <a:avLst/>
          </a:prstGeom>
          <a:noFill/>
        </p:spPr>
      </p:pic>
      <p:pic>
        <p:nvPicPr>
          <p:cNvPr id="396298" name="Picture 10" descr="http://kimkozlowski.com/img/s8/v75/p1356925022-5.jpg"/>
          <p:cNvPicPr>
            <a:picLocks noChangeAspect="1" noChangeArrowheads="1"/>
          </p:cNvPicPr>
          <p:nvPr/>
        </p:nvPicPr>
        <p:blipFill>
          <a:blip r:embed="rId4" cstate="print"/>
          <a:srcRect/>
          <a:stretch>
            <a:fillRect/>
          </a:stretch>
        </p:blipFill>
        <p:spPr bwMode="auto">
          <a:xfrm>
            <a:off x="4648200" y="2514600"/>
            <a:ext cx="4039847" cy="2692008"/>
          </a:xfrm>
          <a:prstGeom prst="rect">
            <a:avLst/>
          </a:prstGeom>
          <a:noFill/>
        </p:spPr>
      </p:pic>
      <p:pic>
        <p:nvPicPr>
          <p:cNvPr id="396300" name="Picture 12" descr="https://s-media-cache-ak0.pinimg.com/originals/28/e8/51/28e8512c4625b87f3e25c06e4229f526.jpg"/>
          <p:cNvPicPr>
            <a:picLocks noChangeAspect="1" noChangeArrowheads="1"/>
          </p:cNvPicPr>
          <p:nvPr/>
        </p:nvPicPr>
        <p:blipFill>
          <a:blip r:embed="rId5" cstate="print"/>
          <a:srcRect t="16310" b="8665"/>
          <a:stretch>
            <a:fillRect/>
          </a:stretch>
        </p:blipFill>
        <p:spPr bwMode="auto">
          <a:xfrm>
            <a:off x="4572000" y="4953000"/>
            <a:ext cx="3657600" cy="1752600"/>
          </a:xfrm>
          <a:prstGeom prst="rect">
            <a:avLst/>
          </a:prstGeom>
          <a:noFill/>
        </p:spPr>
      </p:pic>
      <p:pic>
        <p:nvPicPr>
          <p:cNvPr id="396302" name="Picture 14" descr="http://blog.michiganadvantage.org/wp-content/uploads/2012/08/homes1.jpg"/>
          <p:cNvPicPr>
            <a:picLocks noChangeAspect="1" noChangeArrowheads="1"/>
          </p:cNvPicPr>
          <p:nvPr/>
        </p:nvPicPr>
        <p:blipFill>
          <a:blip r:embed="rId6" cstate="print"/>
          <a:srcRect t="10185" b="14815"/>
          <a:stretch>
            <a:fillRect/>
          </a:stretch>
        </p:blipFill>
        <p:spPr bwMode="auto">
          <a:xfrm>
            <a:off x="609600" y="2590800"/>
            <a:ext cx="4114800" cy="2057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6302"/>
                                        </p:tgtEl>
                                        <p:attrNameLst>
                                          <p:attrName>style.visibility</p:attrName>
                                        </p:attrNameLst>
                                      </p:cBhvr>
                                      <p:to>
                                        <p:strVal val="visible"/>
                                      </p:to>
                                    </p:set>
                                    <p:animEffect transition="in" filter="fade">
                                      <p:cBhvr>
                                        <p:cTn id="7" dur="1000"/>
                                        <p:tgtEl>
                                          <p:spTgt spid="396302"/>
                                        </p:tgtEl>
                                      </p:cBhvr>
                                    </p:animEffect>
                                  </p:childTnLst>
                                </p:cTn>
                              </p:par>
                              <p:par>
                                <p:cTn id="8" presetID="10" presetClass="entr" presetSubtype="0" fill="hold" nodeType="withEffect">
                                  <p:stCondLst>
                                    <p:cond delay="0"/>
                                  </p:stCondLst>
                                  <p:childTnLst>
                                    <p:set>
                                      <p:cBhvr>
                                        <p:cTn id="9" dur="1" fill="hold">
                                          <p:stCondLst>
                                            <p:cond delay="0"/>
                                          </p:stCondLst>
                                        </p:cTn>
                                        <p:tgtEl>
                                          <p:spTgt spid="396298"/>
                                        </p:tgtEl>
                                        <p:attrNameLst>
                                          <p:attrName>style.visibility</p:attrName>
                                        </p:attrNameLst>
                                      </p:cBhvr>
                                      <p:to>
                                        <p:strVal val="visible"/>
                                      </p:to>
                                    </p:set>
                                    <p:animEffect transition="in" filter="fade">
                                      <p:cBhvr>
                                        <p:cTn id="10" dur="1000"/>
                                        <p:tgtEl>
                                          <p:spTgt spid="396298"/>
                                        </p:tgtEl>
                                      </p:cBhvr>
                                    </p:animEffect>
                                  </p:childTnLst>
                                </p:cTn>
                              </p:par>
                              <p:par>
                                <p:cTn id="11" presetID="10" presetClass="entr" presetSubtype="0" fill="hold" nodeType="withEffect">
                                  <p:stCondLst>
                                    <p:cond delay="0"/>
                                  </p:stCondLst>
                                  <p:childTnLst>
                                    <p:set>
                                      <p:cBhvr>
                                        <p:cTn id="12" dur="1" fill="hold">
                                          <p:stCondLst>
                                            <p:cond delay="0"/>
                                          </p:stCondLst>
                                        </p:cTn>
                                        <p:tgtEl>
                                          <p:spTgt spid="396300"/>
                                        </p:tgtEl>
                                        <p:attrNameLst>
                                          <p:attrName>style.visibility</p:attrName>
                                        </p:attrNameLst>
                                      </p:cBhvr>
                                      <p:to>
                                        <p:strVal val="visible"/>
                                      </p:to>
                                    </p:set>
                                    <p:animEffect transition="in" filter="fade">
                                      <p:cBhvr>
                                        <p:cTn id="13" dur="1000"/>
                                        <p:tgtEl>
                                          <p:spTgt spid="396300"/>
                                        </p:tgtEl>
                                      </p:cBhvr>
                                    </p:animEffect>
                                  </p:childTnLst>
                                </p:cTn>
                              </p:par>
                              <p:par>
                                <p:cTn id="14" presetID="10" presetClass="entr" presetSubtype="0" fill="hold" nodeType="withEffect">
                                  <p:stCondLst>
                                    <p:cond delay="0"/>
                                  </p:stCondLst>
                                  <p:childTnLst>
                                    <p:set>
                                      <p:cBhvr>
                                        <p:cTn id="15" dur="1" fill="hold">
                                          <p:stCondLst>
                                            <p:cond delay="0"/>
                                          </p:stCondLst>
                                        </p:cTn>
                                        <p:tgtEl>
                                          <p:spTgt spid="396296"/>
                                        </p:tgtEl>
                                        <p:attrNameLst>
                                          <p:attrName>style.visibility</p:attrName>
                                        </p:attrNameLst>
                                      </p:cBhvr>
                                      <p:to>
                                        <p:strVal val="visible"/>
                                      </p:to>
                                    </p:set>
                                    <p:animEffect transition="in" filter="fade">
                                      <p:cBhvr>
                                        <p:cTn id="16" dur="1000"/>
                                        <p:tgtEl>
                                          <p:spTgt spid="39629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396294"/>
                                        </p:tgtEl>
                                        <p:attrNameLst>
                                          <p:attrName>style.visibility</p:attrName>
                                        </p:attrNameLst>
                                      </p:cBhvr>
                                      <p:to>
                                        <p:strVal val="visible"/>
                                      </p:to>
                                    </p:set>
                                    <p:anim calcmode="lin" valueType="num">
                                      <p:cBhvr additive="base">
                                        <p:cTn id="21" dur="500" fill="hold"/>
                                        <p:tgtEl>
                                          <p:spTgt spid="396294"/>
                                        </p:tgtEl>
                                        <p:attrNameLst>
                                          <p:attrName>ppt_x</p:attrName>
                                        </p:attrNameLst>
                                      </p:cBhvr>
                                      <p:tavLst>
                                        <p:tav tm="0">
                                          <p:val>
                                            <p:strVal val="0-#ppt_w/2"/>
                                          </p:val>
                                        </p:tav>
                                        <p:tav tm="100000">
                                          <p:val>
                                            <p:strVal val="#ppt_x"/>
                                          </p:val>
                                        </p:tav>
                                      </p:tavLst>
                                    </p:anim>
                                    <p:anim calcmode="lin" valueType="num">
                                      <p:cBhvr additive="base">
                                        <p:cTn id="22" dur="500" fill="hold"/>
                                        <p:tgtEl>
                                          <p:spTgt spid="39629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3" fill="hold" grpId="1" nodeType="clickEffect">
                                  <p:stCondLst>
                                    <p:cond delay="0"/>
                                  </p:stCondLst>
                                  <p:childTnLst>
                                    <p:anim calcmode="lin" valueType="num">
                                      <p:cBhvr additive="base">
                                        <p:cTn id="26" dur="500"/>
                                        <p:tgtEl>
                                          <p:spTgt spid="396294"/>
                                        </p:tgtEl>
                                        <p:attrNameLst>
                                          <p:attrName>ppt_x</p:attrName>
                                        </p:attrNameLst>
                                      </p:cBhvr>
                                      <p:tavLst>
                                        <p:tav tm="0">
                                          <p:val>
                                            <p:strVal val="ppt_x"/>
                                          </p:val>
                                        </p:tav>
                                        <p:tav tm="100000">
                                          <p:val>
                                            <p:strVal val="1+ppt_w/2"/>
                                          </p:val>
                                        </p:tav>
                                      </p:tavLst>
                                    </p:anim>
                                    <p:anim calcmode="lin" valueType="num">
                                      <p:cBhvr additive="base">
                                        <p:cTn id="27" dur="500"/>
                                        <p:tgtEl>
                                          <p:spTgt spid="396294"/>
                                        </p:tgtEl>
                                        <p:attrNameLst>
                                          <p:attrName>ppt_y</p:attrName>
                                        </p:attrNameLst>
                                      </p:cBhvr>
                                      <p:tavLst>
                                        <p:tav tm="0">
                                          <p:val>
                                            <p:strVal val="ppt_y"/>
                                          </p:val>
                                        </p:tav>
                                        <p:tav tm="100000">
                                          <p:val>
                                            <p:strVal val="0-ppt_h/2"/>
                                          </p:val>
                                        </p:tav>
                                      </p:tavLst>
                                    </p:anim>
                                    <p:set>
                                      <p:cBhvr>
                                        <p:cTn id="28" dur="1" fill="hold">
                                          <p:stCondLst>
                                            <p:cond delay="499"/>
                                          </p:stCondLst>
                                        </p:cTn>
                                        <p:tgtEl>
                                          <p:spTgt spid="396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4" grpId="0" autoUpdateAnimBg="0"/>
      <p:bldP spid="39629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4" name="Rectangle 10"/>
          <p:cNvSpPr>
            <a:spLocks noChangeArrowheads="1"/>
          </p:cNvSpPr>
          <p:nvPr/>
        </p:nvSpPr>
        <p:spPr bwMode="auto">
          <a:xfrm>
            <a:off x="1893888" y="1966913"/>
            <a:ext cx="9144000" cy="0"/>
          </a:xfrm>
          <a:prstGeom prst="rect">
            <a:avLst/>
          </a:prstGeom>
          <a:noFill/>
          <a:ln w="9525">
            <a:noFill/>
            <a:miter lim="800000"/>
            <a:headEnd/>
            <a:tailEnd/>
          </a:ln>
          <a:effectLst/>
        </p:spPr>
        <p:txBody>
          <a:bodyPr>
            <a:spAutoFit/>
          </a:bodyPr>
          <a:lstStyle/>
          <a:p>
            <a:endParaRPr lang="en-US"/>
          </a:p>
        </p:txBody>
      </p:sp>
      <p:sp>
        <p:nvSpPr>
          <p:cNvPr id="175130" name="Rectangle 26"/>
          <p:cNvSpPr>
            <a:spLocks noChangeArrowheads="1"/>
          </p:cNvSpPr>
          <p:nvPr/>
        </p:nvSpPr>
        <p:spPr bwMode="auto">
          <a:xfrm>
            <a:off x="571500" y="331788"/>
            <a:ext cx="9144000" cy="0"/>
          </a:xfrm>
          <a:prstGeom prst="rect">
            <a:avLst/>
          </a:prstGeom>
          <a:noFill/>
          <a:ln w="9525">
            <a:noFill/>
            <a:miter lim="800000"/>
            <a:headEnd/>
            <a:tailEnd/>
          </a:ln>
          <a:effectLst/>
        </p:spPr>
        <p:txBody>
          <a:bodyPr>
            <a:spAutoFit/>
          </a:bodyPr>
          <a:lstStyle/>
          <a:p>
            <a:endParaRPr lang="en-US"/>
          </a:p>
        </p:txBody>
      </p:sp>
      <p:sp>
        <p:nvSpPr>
          <p:cNvPr id="175133" name="Rectangle 29"/>
          <p:cNvSpPr>
            <a:spLocks noChangeArrowheads="1"/>
          </p:cNvSpPr>
          <p:nvPr/>
        </p:nvSpPr>
        <p:spPr bwMode="auto">
          <a:xfrm>
            <a:off x="571500" y="331788"/>
            <a:ext cx="9144000" cy="0"/>
          </a:xfrm>
          <a:prstGeom prst="rect">
            <a:avLst/>
          </a:prstGeom>
          <a:noFill/>
          <a:ln w="9525">
            <a:noFill/>
            <a:miter lim="800000"/>
            <a:headEnd/>
            <a:tailEnd/>
          </a:ln>
          <a:effectLst/>
        </p:spPr>
        <p:txBody>
          <a:bodyPr>
            <a:spAutoFit/>
          </a:bodyPr>
          <a:lstStyle/>
          <a:p>
            <a:endParaRPr lang="en-US"/>
          </a:p>
        </p:txBody>
      </p:sp>
      <p:pic>
        <p:nvPicPr>
          <p:cNvPr id="175137" name="Picture 33" descr="major sheds in MI color"/>
          <p:cNvPicPr>
            <a:picLocks noChangeAspect="1" noChangeArrowheads="1"/>
          </p:cNvPicPr>
          <p:nvPr/>
        </p:nvPicPr>
        <p:blipFill>
          <a:blip r:embed="rId3" cstate="print"/>
          <a:srcRect/>
          <a:stretch>
            <a:fillRect/>
          </a:stretch>
        </p:blipFill>
        <p:spPr bwMode="auto">
          <a:xfrm>
            <a:off x="3220228" y="3631"/>
            <a:ext cx="5923772" cy="689177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rot="19239094">
            <a:off x="6105005" y="5124137"/>
            <a:ext cx="2909579" cy="584775"/>
          </a:xfrm>
          <a:prstGeom prst="rect">
            <a:avLst/>
          </a:prstGeom>
          <a:noFill/>
        </p:spPr>
        <p:txBody>
          <a:bodyPr wrap="none" lIns="91440" tIns="45720" rIns="91440" bIns="45720">
            <a:spAutoFit/>
          </a:bodyPr>
          <a:lstStyle/>
          <a:p>
            <a:pPr algn="ctr"/>
            <a:r>
              <a:rPr lang="en-US" sz="3200" cap="none" spc="0"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Arial Black" pitchFamily="34" charset="0"/>
                <a:cs typeface="Arial" charset="0"/>
              </a:rPr>
              <a:t>The </a:t>
            </a:r>
            <a:r>
              <a:rPr lang="en-US" sz="3200"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Arial Black" pitchFamily="34" charset="0"/>
                <a:cs typeface="Arial" charset="0"/>
              </a:rPr>
              <a:t>Clinton</a:t>
            </a:r>
            <a:r>
              <a:rPr lang="en-US" sz="3200" cap="none" spc="0"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Arial Black" pitchFamily="34" charset="0"/>
                <a:cs typeface="Arial" charset="0"/>
              </a:rPr>
              <a:t>!</a:t>
            </a:r>
            <a:endParaRPr lang="en-US" sz="3200" cap="none" spc="0" dirty="0">
              <a:ln w="12700">
                <a:solidFill>
                  <a:srgbClr val="FF0000"/>
                </a:solidFill>
                <a:prstDash val="solid"/>
              </a:ln>
              <a:solidFill>
                <a:srgbClr val="FF0000"/>
              </a:solidFill>
              <a:effectLst>
                <a:outerShdw blurRad="41275" dist="20320" dir="1800000" algn="tl" rotWithShape="0">
                  <a:srgbClr val="000000">
                    <a:alpha val="40000"/>
                  </a:srgbClr>
                </a:outerShdw>
              </a:effectLst>
              <a:latin typeface="Arial Black" pitchFamily="34" charset="0"/>
            </a:endParaRPr>
          </a:p>
        </p:txBody>
      </p:sp>
      <p:sp>
        <p:nvSpPr>
          <p:cNvPr id="9" name="Rectangle 2">
            <a:extLst>
              <a:ext uri="{FF2B5EF4-FFF2-40B4-BE49-F238E27FC236}">
                <a16:creationId xmlns:a16="http://schemas.microsoft.com/office/drawing/2014/main" id="{A706B986-9DA2-43A8-97BD-D9157D8ACE5B}"/>
              </a:ext>
            </a:extLst>
          </p:cNvPr>
          <p:cNvSpPr txBox="1">
            <a:spLocks noChangeArrowheads="1"/>
          </p:cNvSpPr>
          <p:nvPr/>
        </p:nvSpPr>
        <p:spPr>
          <a:xfrm>
            <a:off x="31955" y="1905000"/>
            <a:ext cx="3188273" cy="2667000"/>
          </a:xfrm>
          <a:prstGeom prst="rect">
            <a:avLst/>
          </a:prstGeom>
        </p:spPr>
        <p:txBody>
          <a:bodyPr/>
          <a:lstStyle>
            <a:lvl1pPr algn="ctr" rtl="0" fontAlgn="base">
              <a:spcBef>
                <a:spcPct val="0"/>
              </a:spcBef>
              <a:spcAft>
                <a:spcPct val="0"/>
              </a:spcAft>
              <a:defRPr sz="4400">
                <a:solidFill>
                  <a:schemeClr val="bg2"/>
                </a:solidFill>
                <a:latin typeface="+mj-lt"/>
                <a:ea typeface="+mj-ea"/>
                <a:cs typeface="+mj-cs"/>
              </a:defRPr>
            </a:lvl1pPr>
            <a:lvl2pPr algn="ctr" rtl="0" fontAlgn="base">
              <a:spcBef>
                <a:spcPct val="0"/>
              </a:spcBef>
              <a:spcAft>
                <a:spcPct val="0"/>
              </a:spcAft>
              <a:defRPr sz="4400">
                <a:solidFill>
                  <a:schemeClr val="bg2"/>
                </a:solidFill>
                <a:latin typeface="Times New Roman" pitchFamily="18" charset="0"/>
              </a:defRPr>
            </a:lvl2pPr>
            <a:lvl3pPr algn="ctr" rtl="0" fontAlgn="base">
              <a:spcBef>
                <a:spcPct val="0"/>
              </a:spcBef>
              <a:spcAft>
                <a:spcPct val="0"/>
              </a:spcAft>
              <a:defRPr sz="4400">
                <a:solidFill>
                  <a:schemeClr val="bg2"/>
                </a:solidFill>
                <a:latin typeface="Times New Roman" pitchFamily="18" charset="0"/>
              </a:defRPr>
            </a:lvl3pPr>
            <a:lvl4pPr algn="ctr" rtl="0" fontAlgn="base">
              <a:spcBef>
                <a:spcPct val="0"/>
              </a:spcBef>
              <a:spcAft>
                <a:spcPct val="0"/>
              </a:spcAft>
              <a:defRPr sz="4400">
                <a:solidFill>
                  <a:schemeClr val="bg2"/>
                </a:solidFill>
                <a:latin typeface="Times New Roman" pitchFamily="18" charset="0"/>
              </a:defRPr>
            </a:lvl4pPr>
            <a:lvl5pPr algn="ctr" rtl="0" fontAlgn="base">
              <a:spcBef>
                <a:spcPct val="0"/>
              </a:spcBef>
              <a:spcAft>
                <a:spcPct val="0"/>
              </a:spcAft>
              <a:defRPr sz="4400">
                <a:solidFill>
                  <a:schemeClr val="bg2"/>
                </a:solidFill>
                <a:latin typeface="Times New Roman" pitchFamily="18" charset="0"/>
              </a:defRPr>
            </a:lvl5pPr>
            <a:lvl6pPr marL="457200" algn="ctr" rtl="0" fontAlgn="base">
              <a:spcBef>
                <a:spcPct val="0"/>
              </a:spcBef>
              <a:spcAft>
                <a:spcPct val="0"/>
              </a:spcAft>
              <a:defRPr sz="4400">
                <a:solidFill>
                  <a:schemeClr val="bg2"/>
                </a:solidFill>
                <a:latin typeface="Times New Roman" pitchFamily="18" charset="0"/>
              </a:defRPr>
            </a:lvl6pPr>
            <a:lvl7pPr marL="914400" algn="ctr" rtl="0" fontAlgn="base">
              <a:spcBef>
                <a:spcPct val="0"/>
              </a:spcBef>
              <a:spcAft>
                <a:spcPct val="0"/>
              </a:spcAft>
              <a:defRPr sz="4400">
                <a:solidFill>
                  <a:schemeClr val="bg2"/>
                </a:solidFill>
                <a:latin typeface="Times New Roman" pitchFamily="18" charset="0"/>
              </a:defRPr>
            </a:lvl7pPr>
            <a:lvl8pPr marL="1371600" algn="ctr" rtl="0" fontAlgn="base">
              <a:spcBef>
                <a:spcPct val="0"/>
              </a:spcBef>
              <a:spcAft>
                <a:spcPct val="0"/>
              </a:spcAft>
              <a:defRPr sz="4400">
                <a:solidFill>
                  <a:schemeClr val="bg2"/>
                </a:solidFill>
                <a:latin typeface="Times New Roman" pitchFamily="18" charset="0"/>
              </a:defRPr>
            </a:lvl8pPr>
            <a:lvl9pPr marL="1828800" algn="ctr" rtl="0" fontAlgn="base">
              <a:spcBef>
                <a:spcPct val="0"/>
              </a:spcBef>
              <a:spcAft>
                <a:spcPct val="0"/>
              </a:spcAft>
              <a:defRPr sz="4400">
                <a:solidFill>
                  <a:schemeClr val="bg2"/>
                </a:solidFill>
                <a:latin typeface="Times New Roman" pitchFamily="18" charset="0"/>
              </a:defRPr>
            </a:lvl9pPr>
          </a:lstStyle>
          <a:p>
            <a:pPr algn="l"/>
            <a:r>
              <a:rPr lang="en-US" sz="4000" kern="0" dirty="0">
                <a:effectLst>
                  <a:glow rad="228600">
                    <a:srgbClr val="AAF2FC"/>
                  </a:glow>
                </a:effectLst>
                <a:latin typeface="Gotham" panose="02000804030000020004" pitchFamily="50" charset="0"/>
              </a:rPr>
              <a:t>What watershed do you live in?</a:t>
            </a:r>
          </a:p>
        </p:txBody>
      </p:sp>
      <p:sp>
        <p:nvSpPr>
          <p:cNvPr id="4" name="Freeform: Shape 3">
            <a:extLst>
              <a:ext uri="{FF2B5EF4-FFF2-40B4-BE49-F238E27FC236}">
                <a16:creationId xmlns:a16="http://schemas.microsoft.com/office/drawing/2014/main" id="{51568286-B426-4DA6-BB89-D2860017F996}"/>
              </a:ext>
            </a:extLst>
          </p:cNvPr>
          <p:cNvSpPr/>
          <p:nvPr/>
        </p:nvSpPr>
        <p:spPr bwMode="auto">
          <a:xfrm>
            <a:off x="8150942" y="5358581"/>
            <a:ext cx="501445" cy="462116"/>
          </a:xfrm>
          <a:custGeom>
            <a:avLst/>
            <a:gdLst>
              <a:gd name="connsiteX0" fmla="*/ 491613 w 501445"/>
              <a:gd name="connsiteY0" fmla="*/ 275303 h 462116"/>
              <a:gd name="connsiteX1" fmla="*/ 462116 w 501445"/>
              <a:gd name="connsiteY1" fmla="*/ 216309 h 462116"/>
              <a:gd name="connsiteX2" fmla="*/ 501445 w 501445"/>
              <a:gd name="connsiteY2" fmla="*/ 137651 h 462116"/>
              <a:gd name="connsiteX3" fmla="*/ 491613 w 501445"/>
              <a:gd name="connsiteY3" fmla="*/ 78658 h 462116"/>
              <a:gd name="connsiteX4" fmla="*/ 403123 w 501445"/>
              <a:gd name="connsiteY4" fmla="*/ 19664 h 462116"/>
              <a:gd name="connsiteX5" fmla="*/ 344129 w 501445"/>
              <a:gd name="connsiteY5" fmla="*/ 0 h 462116"/>
              <a:gd name="connsiteX6" fmla="*/ 245806 w 501445"/>
              <a:gd name="connsiteY6" fmla="*/ 39329 h 462116"/>
              <a:gd name="connsiteX7" fmla="*/ 186813 w 501445"/>
              <a:gd name="connsiteY7" fmla="*/ 78658 h 462116"/>
              <a:gd name="connsiteX8" fmla="*/ 117987 w 501445"/>
              <a:gd name="connsiteY8" fmla="*/ 78658 h 462116"/>
              <a:gd name="connsiteX9" fmla="*/ 39329 w 501445"/>
              <a:gd name="connsiteY9" fmla="*/ 127819 h 462116"/>
              <a:gd name="connsiteX10" fmla="*/ 0 w 501445"/>
              <a:gd name="connsiteY10" fmla="*/ 157316 h 462116"/>
              <a:gd name="connsiteX11" fmla="*/ 29497 w 501445"/>
              <a:gd name="connsiteY11" fmla="*/ 226142 h 462116"/>
              <a:gd name="connsiteX12" fmla="*/ 58993 w 501445"/>
              <a:gd name="connsiteY12" fmla="*/ 294967 h 462116"/>
              <a:gd name="connsiteX13" fmla="*/ 88490 w 501445"/>
              <a:gd name="connsiteY13" fmla="*/ 324464 h 462116"/>
              <a:gd name="connsiteX14" fmla="*/ 167148 w 501445"/>
              <a:gd name="connsiteY14" fmla="*/ 304800 h 462116"/>
              <a:gd name="connsiteX15" fmla="*/ 216310 w 501445"/>
              <a:gd name="connsiteY15" fmla="*/ 304800 h 462116"/>
              <a:gd name="connsiteX16" fmla="*/ 216310 w 501445"/>
              <a:gd name="connsiteY16" fmla="*/ 363793 h 462116"/>
              <a:gd name="connsiteX17" fmla="*/ 235974 w 501445"/>
              <a:gd name="connsiteY17" fmla="*/ 412954 h 462116"/>
              <a:gd name="connsiteX18" fmla="*/ 285135 w 501445"/>
              <a:gd name="connsiteY18" fmla="*/ 462116 h 462116"/>
              <a:gd name="connsiteX19" fmla="*/ 353961 w 501445"/>
              <a:gd name="connsiteY19" fmla="*/ 412954 h 462116"/>
              <a:gd name="connsiteX20" fmla="*/ 412955 w 501445"/>
              <a:gd name="connsiteY20" fmla="*/ 373625 h 462116"/>
              <a:gd name="connsiteX21" fmla="*/ 462116 w 501445"/>
              <a:gd name="connsiteY21" fmla="*/ 334296 h 462116"/>
              <a:gd name="connsiteX22" fmla="*/ 471948 w 501445"/>
              <a:gd name="connsiteY22" fmla="*/ 334296 h 46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1445" h="462116">
                <a:moveTo>
                  <a:pt x="491613" y="275303"/>
                </a:moveTo>
                <a:lnTo>
                  <a:pt x="462116" y="216309"/>
                </a:lnTo>
                <a:lnTo>
                  <a:pt x="501445" y="137651"/>
                </a:lnTo>
                <a:lnTo>
                  <a:pt x="491613" y="78658"/>
                </a:lnTo>
                <a:lnTo>
                  <a:pt x="403123" y="19664"/>
                </a:lnTo>
                <a:lnTo>
                  <a:pt x="344129" y="0"/>
                </a:lnTo>
                <a:lnTo>
                  <a:pt x="245806" y="39329"/>
                </a:lnTo>
                <a:lnTo>
                  <a:pt x="186813" y="78658"/>
                </a:lnTo>
                <a:lnTo>
                  <a:pt x="117987" y="78658"/>
                </a:lnTo>
                <a:lnTo>
                  <a:pt x="39329" y="127819"/>
                </a:lnTo>
                <a:lnTo>
                  <a:pt x="0" y="157316"/>
                </a:lnTo>
                <a:lnTo>
                  <a:pt x="29497" y="226142"/>
                </a:lnTo>
                <a:lnTo>
                  <a:pt x="58993" y="294967"/>
                </a:lnTo>
                <a:lnTo>
                  <a:pt x="88490" y="324464"/>
                </a:lnTo>
                <a:lnTo>
                  <a:pt x="167148" y="304800"/>
                </a:lnTo>
                <a:lnTo>
                  <a:pt x="216310" y="304800"/>
                </a:lnTo>
                <a:lnTo>
                  <a:pt x="216310" y="363793"/>
                </a:lnTo>
                <a:lnTo>
                  <a:pt x="235974" y="412954"/>
                </a:lnTo>
                <a:lnTo>
                  <a:pt x="285135" y="462116"/>
                </a:lnTo>
                <a:lnTo>
                  <a:pt x="353961" y="412954"/>
                </a:lnTo>
                <a:lnTo>
                  <a:pt x="412955" y="373625"/>
                </a:lnTo>
                <a:lnTo>
                  <a:pt x="462116" y="334296"/>
                </a:lnTo>
                <a:lnTo>
                  <a:pt x="471948" y="334296"/>
                </a:ln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chemeClr val="bg2"/>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CRWS - Low Res Color"/>
          <p:cNvPicPr>
            <a:picLocks noChangeAspect="1" noChangeArrowheads="1"/>
          </p:cNvPicPr>
          <p:nvPr/>
        </p:nvPicPr>
        <p:blipFill>
          <a:blip r:embed="rId3" cstate="print"/>
          <a:srcRect/>
          <a:stretch>
            <a:fillRect/>
          </a:stretch>
        </p:blipFill>
        <p:spPr bwMode="auto">
          <a:xfrm>
            <a:off x="0" y="0"/>
            <a:ext cx="9144000" cy="7086600"/>
          </a:xfrm>
          <a:prstGeom prst="rect">
            <a:avLst/>
          </a:prstGeom>
          <a:noFill/>
        </p:spPr>
      </p:pic>
      <p:sp>
        <p:nvSpPr>
          <p:cNvPr id="375811" name="Oval 3"/>
          <p:cNvSpPr>
            <a:spLocks noChangeArrowheads="1"/>
          </p:cNvSpPr>
          <p:nvPr/>
        </p:nvSpPr>
        <p:spPr bwMode="auto">
          <a:xfrm>
            <a:off x="2743200" y="3429000"/>
            <a:ext cx="3429000" cy="1857375"/>
          </a:xfrm>
          <a:prstGeom prst="ellipse">
            <a:avLst/>
          </a:prstGeom>
          <a:noFill/>
          <a:ln w="57150">
            <a:solidFill>
              <a:srgbClr val="800000"/>
            </a:solidFill>
            <a:round/>
            <a:headEnd/>
            <a:tailEnd/>
          </a:ln>
          <a:effectLst/>
        </p:spPr>
        <p:txBody>
          <a:bodyPr wrap="none" anchor="ctr"/>
          <a:lstStyle/>
          <a:p>
            <a:endParaRPr lang="en-US"/>
          </a:p>
        </p:txBody>
      </p:sp>
      <p:sp>
        <p:nvSpPr>
          <p:cNvPr id="375812" name="Text Box 4"/>
          <p:cNvSpPr txBox="1">
            <a:spLocks noChangeArrowheads="1"/>
          </p:cNvSpPr>
          <p:nvPr/>
        </p:nvSpPr>
        <p:spPr bwMode="auto">
          <a:xfrm>
            <a:off x="3733800" y="4067175"/>
            <a:ext cx="1594411" cy="400110"/>
          </a:xfrm>
          <a:prstGeom prst="rect">
            <a:avLst/>
          </a:prstGeom>
          <a:solidFill>
            <a:srgbClr val="800000"/>
          </a:solidFill>
          <a:ln w="9525">
            <a:solidFill>
              <a:srgbClr val="800000"/>
            </a:solidFill>
            <a:miter lim="800000"/>
            <a:headEnd/>
            <a:tailEnd/>
          </a:ln>
          <a:effectLst/>
        </p:spPr>
        <p:txBody>
          <a:bodyPr wrap="none">
            <a:spAutoFit/>
          </a:bodyPr>
          <a:lstStyle/>
          <a:p>
            <a:r>
              <a:rPr lang="en-US" sz="2000" dirty="0">
                <a:solidFill>
                  <a:srgbClr val="FFFFFF"/>
                </a:solidFill>
                <a:latin typeface="Arial Black" pitchFamily="34" charset="0"/>
              </a:rPr>
              <a:t>Urbanized</a:t>
            </a:r>
          </a:p>
        </p:txBody>
      </p:sp>
      <p:sp>
        <p:nvSpPr>
          <p:cNvPr id="375813" name="Oval 5"/>
          <p:cNvSpPr>
            <a:spLocks noChangeArrowheads="1"/>
          </p:cNvSpPr>
          <p:nvPr/>
        </p:nvSpPr>
        <p:spPr bwMode="auto">
          <a:xfrm>
            <a:off x="1524000" y="561975"/>
            <a:ext cx="5029200" cy="1724025"/>
          </a:xfrm>
          <a:prstGeom prst="ellipse">
            <a:avLst/>
          </a:prstGeom>
          <a:noFill/>
          <a:ln w="57150">
            <a:solidFill>
              <a:schemeClr val="bg1"/>
            </a:solidFill>
            <a:round/>
            <a:headEnd/>
            <a:tailEnd/>
          </a:ln>
          <a:effectLst/>
        </p:spPr>
        <p:txBody>
          <a:bodyPr wrap="none" anchor="ctr"/>
          <a:lstStyle/>
          <a:p>
            <a:endParaRPr lang="en-US"/>
          </a:p>
        </p:txBody>
      </p:sp>
      <p:sp>
        <p:nvSpPr>
          <p:cNvPr id="375814" name="Text Box 6"/>
          <p:cNvSpPr txBox="1">
            <a:spLocks noChangeArrowheads="1"/>
          </p:cNvSpPr>
          <p:nvPr/>
        </p:nvSpPr>
        <p:spPr bwMode="auto">
          <a:xfrm>
            <a:off x="2971800" y="1095375"/>
            <a:ext cx="2732799" cy="400110"/>
          </a:xfrm>
          <a:prstGeom prst="rect">
            <a:avLst/>
          </a:prstGeom>
          <a:solidFill>
            <a:schemeClr val="bg1"/>
          </a:solidFill>
          <a:ln w="9525">
            <a:solidFill>
              <a:schemeClr val="bg1"/>
            </a:solidFill>
            <a:miter lim="800000"/>
            <a:headEnd/>
            <a:tailEnd/>
          </a:ln>
          <a:effectLst/>
        </p:spPr>
        <p:txBody>
          <a:bodyPr wrap="none">
            <a:spAutoFit/>
          </a:bodyPr>
          <a:lstStyle/>
          <a:p>
            <a:r>
              <a:rPr lang="en-US" sz="2000" dirty="0">
                <a:solidFill>
                  <a:srgbClr val="FFFFFF"/>
                </a:solidFill>
                <a:latin typeface="Arial Black" pitchFamily="34" charset="0"/>
              </a:rPr>
              <a:t>Rural / Residential</a:t>
            </a:r>
          </a:p>
        </p:txBody>
      </p:sp>
      <p:sp>
        <p:nvSpPr>
          <p:cNvPr id="375815" name="Oval 7"/>
          <p:cNvSpPr>
            <a:spLocks noChangeArrowheads="1"/>
          </p:cNvSpPr>
          <p:nvPr/>
        </p:nvSpPr>
        <p:spPr bwMode="auto">
          <a:xfrm>
            <a:off x="685800" y="2057400"/>
            <a:ext cx="6629400" cy="1752600"/>
          </a:xfrm>
          <a:prstGeom prst="ellipse">
            <a:avLst/>
          </a:prstGeom>
          <a:noFill/>
          <a:ln w="57150">
            <a:solidFill>
              <a:srgbClr val="FF9900"/>
            </a:solidFill>
            <a:round/>
            <a:headEnd/>
            <a:tailEnd/>
          </a:ln>
          <a:effectLst/>
        </p:spPr>
        <p:txBody>
          <a:bodyPr wrap="none" anchor="ctr"/>
          <a:lstStyle/>
          <a:p>
            <a:endParaRPr lang="en-US"/>
          </a:p>
        </p:txBody>
      </p:sp>
      <p:sp>
        <p:nvSpPr>
          <p:cNvPr id="375816" name="Text Box 8"/>
          <p:cNvSpPr txBox="1">
            <a:spLocks noChangeArrowheads="1"/>
          </p:cNvSpPr>
          <p:nvPr/>
        </p:nvSpPr>
        <p:spPr bwMode="auto">
          <a:xfrm>
            <a:off x="2743200" y="2390775"/>
            <a:ext cx="2809680" cy="400110"/>
          </a:xfrm>
          <a:prstGeom prst="rect">
            <a:avLst/>
          </a:prstGeom>
          <a:solidFill>
            <a:srgbClr val="FF9900"/>
          </a:solidFill>
          <a:ln w="9525">
            <a:solidFill>
              <a:srgbClr val="FF9900"/>
            </a:solidFill>
            <a:miter lim="800000"/>
            <a:headEnd/>
            <a:tailEnd/>
          </a:ln>
          <a:effectLst/>
        </p:spPr>
        <p:txBody>
          <a:bodyPr wrap="none">
            <a:spAutoFit/>
          </a:bodyPr>
          <a:lstStyle/>
          <a:p>
            <a:r>
              <a:rPr lang="en-US" sz="2000" dirty="0">
                <a:solidFill>
                  <a:srgbClr val="000000"/>
                </a:solidFill>
                <a:latin typeface="Arial Black" pitchFamily="34" charset="0"/>
              </a:rPr>
              <a:t>Rapidly Urbanizing</a:t>
            </a:r>
          </a:p>
        </p:txBody>
      </p:sp>
    </p:spTree>
    <p:extLst>
      <p:ext uri="{BB962C8B-B14F-4D97-AF65-F5344CB8AC3E}">
        <p14:creationId xmlns:p14="http://schemas.microsoft.com/office/powerpoint/2010/main" val="223234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75811"/>
                                        </p:tgtEl>
                                        <p:attrNameLst>
                                          <p:attrName>style.visibility</p:attrName>
                                        </p:attrNameLst>
                                      </p:cBhvr>
                                      <p:to>
                                        <p:strVal val="visible"/>
                                      </p:to>
                                    </p:set>
                                    <p:animEffect transition="in" filter="wedge">
                                      <p:cBhvr>
                                        <p:cTn id="7" dur="500"/>
                                        <p:tgtEl>
                                          <p:spTgt spid="3758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3758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375813"/>
                                        </p:tgtEl>
                                        <p:attrNameLst>
                                          <p:attrName>style.visibility</p:attrName>
                                        </p:attrNameLst>
                                      </p:cBhvr>
                                      <p:to>
                                        <p:strVal val="visible"/>
                                      </p:to>
                                    </p:set>
                                    <p:animEffect transition="in" filter="wedge">
                                      <p:cBhvr>
                                        <p:cTn id="15" dur="500"/>
                                        <p:tgtEl>
                                          <p:spTgt spid="37581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3758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375815"/>
                                        </p:tgtEl>
                                        <p:attrNameLst>
                                          <p:attrName>style.visibility</p:attrName>
                                        </p:attrNameLst>
                                      </p:cBhvr>
                                      <p:to>
                                        <p:strVal val="visible"/>
                                      </p:to>
                                    </p:set>
                                    <p:animEffect transition="in" filter="wedge">
                                      <p:cBhvr>
                                        <p:cTn id="23" dur="500"/>
                                        <p:tgtEl>
                                          <p:spTgt spid="375815"/>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375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animBg="1"/>
      <p:bldP spid="375812" grpId="0" animBg="1" autoUpdateAnimBg="0"/>
      <p:bldP spid="375813" grpId="0" animBg="1"/>
      <p:bldP spid="375814" grpId="0" animBg="1" autoUpdateAnimBg="0"/>
      <p:bldP spid="375815" grpId="0" animBg="1"/>
      <p:bldP spid="37581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304800" y="381000"/>
            <a:ext cx="8382000" cy="1143000"/>
          </a:xfrm>
        </p:spPr>
        <p:txBody>
          <a:bodyPr/>
          <a:lstStyle/>
          <a:p>
            <a:r>
              <a:rPr lang="en-US" sz="4000" b="1" dirty="0">
                <a:effectLst>
                  <a:outerShdw blurRad="38100" dist="38100" dir="2700000" algn="tl">
                    <a:srgbClr val="000000">
                      <a:alpha val="43137"/>
                    </a:srgbClr>
                  </a:outerShdw>
                </a:effectLst>
                <a:latin typeface="Arial Black" pitchFamily="34" charset="0"/>
              </a:rPr>
              <a:t>About the Clinton River Watershed</a:t>
            </a:r>
          </a:p>
        </p:txBody>
      </p:sp>
      <p:sp>
        <p:nvSpPr>
          <p:cNvPr id="401411" name="Rectangle 3"/>
          <p:cNvSpPr>
            <a:spLocks noGrp="1" noChangeArrowheads="1"/>
          </p:cNvSpPr>
          <p:nvPr>
            <p:ph type="body" idx="1"/>
          </p:nvPr>
        </p:nvSpPr>
        <p:spPr bwMode="auto">
          <a:xfrm>
            <a:off x="304800" y="2362200"/>
            <a:ext cx="5943600" cy="4724400"/>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a:solidFill>
                  <a:schemeClr val="bg2"/>
                </a:solidFill>
                <a:latin typeface="Arial Black" pitchFamily="34" charset="0"/>
              </a:rPr>
              <a:t>760 square mile watershed</a:t>
            </a:r>
          </a:p>
          <a:p>
            <a:r>
              <a:rPr lang="en-US" sz="2800" b="1" dirty="0">
                <a:solidFill>
                  <a:schemeClr val="bg2"/>
                </a:solidFill>
                <a:latin typeface="Arial Black" pitchFamily="34" charset="0"/>
              </a:rPr>
              <a:t>Portions of Lapeer, Macomb, Oakland &amp; St. Clair counties</a:t>
            </a:r>
          </a:p>
          <a:p>
            <a:r>
              <a:rPr lang="en-US" sz="2800" b="1" dirty="0">
                <a:solidFill>
                  <a:schemeClr val="bg2"/>
                </a:solidFill>
                <a:latin typeface="Arial Black" pitchFamily="34" charset="0"/>
              </a:rPr>
              <a:t>More than 60 communities</a:t>
            </a:r>
          </a:p>
          <a:p>
            <a:r>
              <a:rPr lang="en-US" sz="2800" b="1" dirty="0">
                <a:solidFill>
                  <a:schemeClr val="bg2"/>
                </a:solidFill>
                <a:latin typeface="Arial Black" pitchFamily="34" charset="0"/>
              </a:rPr>
              <a:t>1.5 million people – most populous watershed in Michigan</a:t>
            </a:r>
            <a:endParaRPr lang="en-US" sz="2400" dirty="0">
              <a:solidFill>
                <a:schemeClr val="bg2"/>
              </a:solidFill>
              <a:latin typeface="Arial Black" pitchFamily="34" charset="0"/>
            </a:endParaRPr>
          </a:p>
        </p:txBody>
      </p:sp>
      <p:pic>
        <p:nvPicPr>
          <p:cNvPr id="401412" name="Picture 4" descr="Stony Creek in Fall"/>
          <p:cNvPicPr>
            <a:picLocks noChangeAspect="1" noChangeArrowheads="1"/>
          </p:cNvPicPr>
          <p:nvPr/>
        </p:nvPicPr>
        <p:blipFill>
          <a:blip r:embed="rId3" cstate="print"/>
          <a:srcRect/>
          <a:stretch>
            <a:fillRect/>
          </a:stretch>
        </p:blipFill>
        <p:spPr bwMode="auto">
          <a:xfrm>
            <a:off x="6400800" y="2514600"/>
            <a:ext cx="2400300" cy="3502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7671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1411">
                                            <p:txEl>
                                              <p:pRg st="0" end="0"/>
                                            </p:txEl>
                                          </p:spTgt>
                                        </p:tgtEl>
                                        <p:attrNameLst>
                                          <p:attrName>style.visibility</p:attrName>
                                        </p:attrNameLst>
                                      </p:cBhvr>
                                      <p:to>
                                        <p:strVal val="visible"/>
                                      </p:to>
                                    </p:set>
                                    <p:anim calcmode="lin" valueType="num">
                                      <p:cBhvr additive="base">
                                        <p:cTn id="7" dur="500" fill="hold"/>
                                        <p:tgtEl>
                                          <p:spTgt spid="401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1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1411">
                                            <p:txEl>
                                              <p:pRg st="1" end="1"/>
                                            </p:txEl>
                                          </p:spTgt>
                                        </p:tgtEl>
                                        <p:attrNameLst>
                                          <p:attrName>style.visibility</p:attrName>
                                        </p:attrNameLst>
                                      </p:cBhvr>
                                      <p:to>
                                        <p:strVal val="visible"/>
                                      </p:to>
                                    </p:set>
                                    <p:anim calcmode="lin" valueType="num">
                                      <p:cBhvr additive="base">
                                        <p:cTn id="13" dur="500" fill="hold"/>
                                        <p:tgtEl>
                                          <p:spTgt spid="401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1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1411">
                                            <p:txEl>
                                              <p:pRg st="2" end="2"/>
                                            </p:txEl>
                                          </p:spTgt>
                                        </p:tgtEl>
                                        <p:attrNameLst>
                                          <p:attrName>style.visibility</p:attrName>
                                        </p:attrNameLst>
                                      </p:cBhvr>
                                      <p:to>
                                        <p:strVal val="visible"/>
                                      </p:to>
                                    </p:set>
                                    <p:anim calcmode="lin" valueType="num">
                                      <p:cBhvr additive="base">
                                        <p:cTn id="19" dur="500" fill="hold"/>
                                        <p:tgtEl>
                                          <p:spTgt spid="401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1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1411">
                                            <p:txEl>
                                              <p:pRg st="3" end="3"/>
                                            </p:txEl>
                                          </p:spTgt>
                                        </p:tgtEl>
                                        <p:attrNameLst>
                                          <p:attrName>style.visibility</p:attrName>
                                        </p:attrNameLst>
                                      </p:cBhvr>
                                      <p:to>
                                        <p:strVal val="visible"/>
                                      </p:to>
                                    </p:set>
                                    <p:anim calcmode="lin" valueType="num">
                                      <p:cBhvr additive="base">
                                        <p:cTn id="25" dur="500" fill="hold"/>
                                        <p:tgtEl>
                                          <p:spTgt spid="401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1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1" grpId="0" uiExpand="1"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bg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bg2"/>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themeOverride>
</file>

<file path=docProps/app.xml><?xml version="1.0" encoding="utf-8"?>
<Properties xmlns="http://schemas.openxmlformats.org/officeDocument/2006/extended-properties" xmlns:vt="http://schemas.openxmlformats.org/officeDocument/2006/docPropsVTypes">
  <TotalTime>6507</TotalTime>
  <Words>1949</Words>
  <Application>Microsoft Office PowerPoint</Application>
  <PresentationFormat>On-screen Show (4:3)</PresentationFormat>
  <Paragraphs>335</Paragraphs>
  <Slides>58</Slides>
  <Notes>32</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58</vt:i4>
      </vt:variant>
    </vt:vector>
  </HeadingPairs>
  <TitlesOfParts>
    <vt:vector size="76" baseType="lpstr">
      <vt:lpstr>Arial</vt:lpstr>
      <vt:lpstr>Arial Black</vt:lpstr>
      <vt:lpstr>Calibri</vt:lpstr>
      <vt:lpstr>Comic Sans MS</vt:lpstr>
      <vt:lpstr>Constantia</vt:lpstr>
      <vt:lpstr>Gotham</vt:lpstr>
      <vt:lpstr>Papyrus</vt:lpstr>
      <vt:lpstr>Tahoma</vt:lpstr>
      <vt:lpstr>Times New Roman</vt:lpstr>
      <vt:lpstr>Tw Cen MT</vt:lpstr>
      <vt:lpstr>Tw Cen MT Condensed</vt:lpstr>
      <vt:lpstr>Wingdings</vt:lpstr>
      <vt:lpstr>Wingdings 2</vt:lpstr>
      <vt:lpstr>Default Design</vt:lpstr>
      <vt:lpstr>Flow</vt:lpstr>
      <vt:lpstr>Textured</vt:lpstr>
      <vt:lpstr>2_Textured</vt:lpstr>
      <vt:lpstr>Photo House</vt:lpstr>
      <vt:lpstr>Stream Monitoring 101</vt:lpstr>
      <vt:lpstr>MISSION</vt:lpstr>
      <vt:lpstr>The region draining into a river, river system, or other body of water. </vt:lpstr>
      <vt:lpstr>PowerPoint Presentation</vt:lpstr>
      <vt:lpstr>Geography of the Watershed</vt:lpstr>
      <vt:lpstr>PowerPoint Presentation</vt:lpstr>
      <vt:lpstr>PowerPoint Presentation</vt:lpstr>
      <vt:lpstr>PowerPoint Presentation</vt:lpstr>
      <vt:lpstr>About the Clinton River Watershed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River  Water Quality</vt:lpstr>
      <vt:lpstr>PowerPoint Presentation</vt:lpstr>
      <vt:lpstr>PowerPoint Presentation</vt:lpstr>
      <vt:lpstr>Impervious Surfaces and runoff </vt:lpstr>
      <vt:lpstr>PowerPoint Presentation</vt:lpstr>
      <vt:lpstr>PowerPoint Presentation</vt:lpstr>
      <vt:lpstr>PowerPoint Presentation</vt:lpstr>
      <vt:lpstr>PowerPoint Presentation</vt:lpstr>
      <vt:lpstr>So what can we do to limit this impact? </vt:lpstr>
      <vt:lpstr>PowerPoint Presentation</vt:lpstr>
      <vt:lpstr>PowerPoint Presentation</vt:lpstr>
      <vt:lpstr>PowerPoint Presentation</vt:lpstr>
      <vt:lpstr>What do We Monitor?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Chemical Analysis</vt:lpstr>
      <vt:lpstr>PowerPoint Presentation</vt:lpstr>
      <vt:lpstr>PowerPoint Presentation</vt:lpstr>
      <vt:lpstr>Data Sheets: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Alliance of Rouge Communities</dc:title>
  <dc:creator>nina</dc:creator>
  <cp:lastModifiedBy>Windows User</cp:lastModifiedBy>
  <cp:revision>148</cp:revision>
  <cp:lastPrinted>2005-03-23T13:39:04Z</cp:lastPrinted>
  <dcterms:created xsi:type="dcterms:W3CDTF">2005-02-01T20:24:29Z</dcterms:created>
  <dcterms:modified xsi:type="dcterms:W3CDTF">2019-10-02T18:38:20Z</dcterms:modified>
</cp:coreProperties>
</file>