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17" r:id="rId1"/>
  </p:sldMasterIdLst>
  <p:notesMasterIdLst>
    <p:notesMasterId r:id="rId53"/>
  </p:notesMasterIdLst>
  <p:sldIdLst>
    <p:sldId id="405" r:id="rId2"/>
    <p:sldId id="439" r:id="rId3"/>
    <p:sldId id="444" r:id="rId4"/>
    <p:sldId id="443" r:id="rId5"/>
    <p:sldId id="442" r:id="rId6"/>
    <p:sldId id="441" r:id="rId7"/>
    <p:sldId id="440" r:id="rId8"/>
    <p:sldId id="436" r:id="rId9"/>
    <p:sldId id="438" r:id="rId10"/>
    <p:sldId id="437" r:id="rId11"/>
    <p:sldId id="435" r:id="rId12"/>
    <p:sldId id="430" r:id="rId13"/>
    <p:sldId id="434" r:id="rId14"/>
    <p:sldId id="433" r:id="rId15"/>
    <p:sldId id="432" r:id="rId16"/>
    <p:sldId id="431" r:id="rId17"/>
    <p:sldId id="422" r:id="rId18"/>
    <p:sldId id="429" r:id="rId19"/>
    <p:sldId id="428" r:id="rId20"/>
    <p:sldId id="427" r:id="rId21"/>
    <p:sldId id="426" r:id="rId22"/>
    <p:sldId id="425" r:id="rId23"/>
    <p:sldId id="424" r:id="rId24"/>
    <p:sldId id="423" r:id="rId25"/>
    <p:sldId id="421" r:id="rId26"/>
    <p:sldId id="420" r:id="rId27"/>
    <p:sldId id="419" r:id="rId28"/>
    <p:sldId id="414" r:id="rId29"/>
    <p:sldId id="418" r:id="rId30"/>
    <p:sldId id="415" r:id="rId31"/>
    <p:sldId id="417" r:id="rId32"/>
    <p:sldId id="416" r:id="rId33"/>
    <p:sldId id="401" r:id="rId34"/>
    <p:sldId id="413" r:id="rId35"/>
    <p:sldId id="412" r:id="rId36"/>
    <p:sldId id="411" r:id="rId37"/>
    <p:sldId id="410" r:id="rId38"/>
    <p:sldId id="409" r:id="rId39"/>
    <p:sldId id="408" r:id="rId40"/>
    <p:sldId id="407" r:id="rId41"/>
    <p:sldId id="404" r:id="rId42"/>
    <p:sldId id="406" r:id="rId43"/>
    <p:sldId id="403" r:id="rId44"/>
    <p:sldId id="399" r:id="rId45"/>
    <p:sldId id="402" r:id="rId46"/>
    <p:sldId id="400" r:id="rId47"/>
    <p:sldId id="398" r:id="rId48"/>
    <p:sldId id="397" r:id="rId49"/>
    <p:sldId id="396" r:id="rId50"/>
    <p:sldId id="391" r:id="rId51"/>
    <p:sldId id="395" r:id="rId5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86" d="100"/>
          <a:sy n="86" d="100"/>
        </p:scale>
        <p:origin x="330" y="9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5"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CEC1B26-40DE-4913-96E3-15FFC20BBA8C}" type="datetimeFigureOut">
              <a:rPr lang="en-US" smtClean="0"/>
              <a:t>6/7/2018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1222C251-CDE5-4EC2-A52E-52440FC72CA4}" type="slidenum">
              <a:rPr lang="en-US" smtClean="0"/>
              <a:t>‹#›</a:t>
            </a:fld>
            <a:endParaRPr lang="en-US"/>
          </a:p>
        </p:txBody>
      </p:sp>
    </p:spTree>
    <p:extLst>
      <p:ext uri="{BB962C8B-B14F-4D97-AF65-F5344CB8AC3E}">
        <p14:creationId xmlns:p14="http://schemas.microsoft.com/office/powerpoint/2010/main" val="10302506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222C251-CDE5-4EC2-A52E-52440FC72CA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431155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222C251-CDE5-4EC2-A52E-52440FC72CA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114008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 average per person.</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222C251-CDE5-4EC2-A52E-52440FC72CA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534934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raw material used in manufacturing or processing.</a:t>
            </a:r>
            <a:r>
              <a:rPr lang="en-US" baseline="0" dirty="0" smtClean="0"/>
              <a:t> Crude oil, sugarcane, corn, woody biomass</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222C251-CDE5-4EC2-A52E-52440FC72CA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113829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Petroleum</a:t>
            </a:r>
          </a:p>
          <a:p>
            <a:r>
              <a:rPr lang="en-US" dirty="0" smtClean="0"/>
              <a:t>The decay of tiny marine organisms</a:t>
            </a:r>
            <a:r>
              <a:rPr lang="en-US" baseline="0" dirty="0" smtClean="0"/>
              <a:t> and plants that collected on the ocean floor millions of years ago</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222C251-CDE5-4EC2-A52E-52440FC72CA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506883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Petroleum</a:t>
            </a:r>
          </a:p>
          <a:p>
            <a:r>
              <a:rPr lang="en-US" dirty="0" smtClean="0"/>
              <a:t>The decay of tiny marine organisms</a:t>
            </a:r>
            <a:r>
              <a:rPr lang="en-US" baseline="0" dirty="0" smtClean="0"/>
              <a:t> and plants that collected on the ocean floor millions of years ago</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222C251-CDE5-4EC2-A52E-52440FC72CA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96472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Earth’s atmosphere and surface (geosphere)</a:t>
            </a:r>
          </a:p>
          <a:p>
            <a:r>
              <a:rPr lang="en-US" dirty="0" smtClean="0"/>
              <a:t>Visible light</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222C251-CDE5-4EC2-A52E-52440FC72CA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577319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Photovoltaic cell</a:t>
            </a:r>
          </a:p>
          <a:p>
            <a:r>
              <a:rPr lang="en-US" dirty="0" smtClean="0"/>
              <a:t>Good sites for wind farms are</a:t>
            </a:r>
            <a:r>
              <a:rPr lang="en-US" baseline="0" dirty="0" smtClean="0"/>
              <a:t> located in areas far from where the electricity is needed</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222C251-CDE5-4EC2-A52E-52440FC72CA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993675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Volcanic</a:t>
            </a:r>
            <a:r>
              <a:rPr lang="en-US" baseline="0" dirty="0" smtClean="0"/>
              <a:t> activity creates ash that can reflect sunlight </a:t>
            </a:r>
            <a:endParaRPr lang="en-US" dirty="0" smtClean="0"/>
          </a:p>
          <a:p>
            <a:r>
              <a:rPr lang="en-US" dirty="0" smtClean="0"/>
              <a:t>Thermal</a:t>
            </a:r>
            <a:r>
              <a:rPr lang="en-US" baseline="0" dirty="0" smtClean="0"/>
              <a:t> energy</a:t>
            </a:r>
            <a:endParaRPr lang="en-US" dirty="0" smtClean="0"/>
          </a:p>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222C251-CDE5-4EC2-A52E-52440FC72CA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16711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Erosion, heat, pressure</a:t>
            </a:r>
          </a:p>
          <a:p>
            <a:r>
              <a:rPr lang="en-US" dirty="0" smtClean="0"/>
              <a:t>The mantle</a:t>
            </a:r>
          </a:p>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222C251-CDE5-4EC2-A52E-52440FC72CA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72824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change of state in which a substance</a:t>
            </a:r>
            <a:r>
              <a:rPr lang="en-US" baseline="0" dirty="0" smtClean="0"/>
              <a:t> like water changes from a gas to a liquid. </a:t>
            </a:r>
          </a:p>
          <a:p>
            <a:r>
              <a:rPr lang="en-US" baseline="0" dirty="0" smtClean="0"/>
              <a:t>Hydroelectric power</a:t>
            </a:r>
          </a:p>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222C251-CDE5-4EC2-A52E-52440FC72CA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706043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222C251-CDE5-4EC2-A52E-52440FC72CA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714831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Geothermal energy; Difficult to transport</a:t>
            </a:r>
            <a:r>
              <a:rPr lang="en-US" baseline="0" dirty="0" smtClean="0"/>
              <a:t> the energy from the source to where it is needed.</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222C251-CDE5-4EC2-A52E-52440FC72CA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400780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r>
              <a:rPr lang="en-US" baseline="0" dirty="0" smtClean="0"/>
              <a:t> solid mineral is inorganic with characteristic physical properties. Cleavage is the tendency to split along specific planes, forming flat surfaces.</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222C251-CDE5-4EC2-A52E-52440FC72CA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163073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Streak; luster </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222C251-CDE5-4EC2-A52E-52440FC72CA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1108599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They can observe how parts</a:t>
            </a:r>
            <a:r>
              <a:rPr lang="en-US" baseline="0" dirty="0" smtClean="0"/>
              <a:t> of the different systems affect each other. </a:t>
            </a:r>
          </a:p>
          <a:p>
            <a:r>
              <a:rPr lang="en-US" baseline="0" dirty="0" smtClean="0"/>
              <a:t>Earth is a closed system because energy but not matter flows in and out of it. </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222C251-CDE5-4EC2-A52E-52440FC72CA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3257221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222C251-CDE5-4EC2-A52E-52440FC72CA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5430262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soil will erode at a slower rate.</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222C251-CDE5-4EC2-A52E-52440FC72CA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9289065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222C251-CDE5-4EC2-A52E-52440FC72CA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0084823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Hydrosphere and geosphere </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222C251-CDE5-4EC2-A52E-52440FC72CA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5960671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Chemical</a:t>
            </a:r>
            <a:r>
              <a:rPr lang="en-US" baseline="0" dirty="0" smtClean="0"/>
              <a:t> weathering; It w</a:t>
            </a:r>
            <a:r>
              <a:rPr lang="en-US" dirty="0" smtClean="0"/>
              <a:t>ill turn into sediment</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222C251-CDE5-4EC2-A52E-52440FC72CA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2903260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Fault-block, dome, volcanic, and folded</a:t>
            </a:r>
          </a:p>
          <a:p>
            <a:r>
              <a:rPr lang="en-US" dirty="0" smtClean="0"/>
              <a:t>Plateaus </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222C251-CDE5-4EC2-A52E-52440FC72CA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533473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Slow down the rate</a:t>
            </a:r>
            <a:r>
              <a:rPr lang="en-US" baseline="0" dirty="0" smtClean="0"/>
              <a:t> of heat transfer</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222C251-CDE5-4EC2-A52E-52440FC72CA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95208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Mechanical</a:t>
            </a:r>
            <a:r>
              <a:rPr lang="en-US" baseline="0" dirty="0" smtClean="0"/>
              <a:t> weathering; the sun and gravity</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222C251-CDE5-4EC2-A52E-52440FC72CA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8136088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slab pull; a strike slip fault</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222C251-CDE5-4EC2-A52E-52440FC72CA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5614594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Along plate boundaries; hot spot</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222C251-CDE5-4EC2-A52E-52440FC72CA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3973236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Indicates there are tectonic plate boundaries</a:t>
            </a:r>
            <a:r>
              <a:rPr lang="en-US" baseline="0" dirty="0" smtClean="0"/>
              <a:t> nearby; two plates slide past each other horizontally; Earthquakes produce sound waves that are transmitted, reflected, and absorbed as they travel thru the earth and provide info about the mantle</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222C251-CDE5-4EC2-A52E-52440FC72CA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0588923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Faults are breaks in rock where rocks move, and folds are bends in rock.</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222C251-CDE5-4EC2-A52E-52440FC72CA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2624854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Oceanic crust is heavier because it has more iron and magnesium than continental crust has.</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222C251-CDE5-4EC2-A52E-52440FC72CA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3016596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Rocks undergo compression; the hanging wall moves upward relative to the footwall.</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222C251-CDE5-4EC2-A52E-52440FC72CA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7423126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222C251-CDE5-4EC2-A52E-52440FC72CA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7116882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Uplift and erosion</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222C251-CDE5-4EC2-A52E-52440FC72CA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559973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Ash and lava from the eruption enrich the soil so that farmland is more fertile. Along plate boundaries.</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222C251-CDE5-4EC2-A52E-52440FC72CA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068685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Penguins are losing their habitat</a:t>
            </a:r>
            <a:r>
              <a:rPr lang="en-US" baseline="0" dirty="0" smtClean="0"/>
              <a:t> due to climate change</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222C251-CDE5-4EC2-A52E-52440FC72CA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1008612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 alternate freezing and thawing of water</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222C251-CDE5-4EC2-A52E-52440FC72CA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9159428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 alternate freezing and thawing of water</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222C251-CDE5-4EC2-A52E-52440FC72CA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656851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Two plates move away from each other allowing the asthenosphere to rise toward the surface and partially melt. Most divergent boundaries are located on the ocean floor  and form mid-ocean ridges. Divergent boundaries between continental plates form rift valleys.</a:t>
            </a:r>
          </a:p>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222C251-CDE5-4EC2-A52E-52440FC72CA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8744085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Inorganic, occurs naturally, and has a consistent chemical composition</a:t>
            </a:r>
          </a:p>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222C251-CDE5-4EC2-A52E-52440FC72CA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500960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One plate moves under the other, forming a deep submarine trench with a line of volcanoes.</a:t>
            </a:r>
          </a:p>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222C251-CDE5-4EC2-A52E-52440FC72CA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3843231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Inorganic, occurs naturally, and has a consistent chemical composition</a:t>
            </a:r>
          </a:p>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222C251-CDE5-4EC2-A52E-52440FC72CA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9715464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Silicate and </a:t>
            </a:r>
            <a:r>
              <a:rPr lang="en-US" baseline="0" dirty="0" err="1" smtClean="0"/>
              <a:t>nonsilicate</a:t>
            </a:r>
            <a:r>
              <a:rPr lang="en-US" baseline="0" dirty="0" smtClean="0"/>
              <a:t>; the rock cycle</a:t>
            </a:r>
          </a:p>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222C251-CDE5-4EC2-A52E-52440FC72CA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3631087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Minerals can be identified by their color, streak, luster, cleavage/fracture,</a:t>
            </a:r>
            <a:r>
              <a:rPr lang="en-US" baseline="0" dirty="0" smtClean="0"/>
              <a:t> hardness, and density.</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222C251-CDE5-4EC2-A52E-52440FC72CA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3383136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Decay of radioactive elements in the Earth’s mantle</a:t>
            </a:r>
          </a:p>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222C251-CDE5-4EC2-A52E-52440FC72CA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0940524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Tectonic plates are pieces or blocks of lithosphere</a:t>
            </a:r>
            <a:endParaRPr lang="en-US" baseline="0" dirty="0" smtClean="0"/>
          </a:p>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222C251-CDE5-4EC2-A52E-52440FC72CA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828798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They huddle together</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222C251-CDE5-4EC2-A52E-52440FC72CA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026136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heat insulator reduces the rate of heat transfer while a heat conductor increases the rate of heat transfer.</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222C251-CDE5-4EC2-A52E-52440FC72CA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421787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Measure</a:t>
            </a:r>
            <a:r>
              <a:rPr lang="en-US" baseline="0" dirty="0" smtClean="0"/>
              <a:t> of the average kinetic energy in a substance at a particular location.</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222C251-CDE5-4EC2-A52E-52440FC72CA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021738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Measure</a:t>
            </a:r>
            <a:r>
              <a:rPr lang="en-US" baseline="0" dirty="0" smtClean="0"/>
              <a:t> of the average kinetic energy in a substance at a particular location.</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222C251-CDE5-4EC2-A52E-52440FC72CA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064068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Heat is the transfer</a:t>
            </a:r>
            <a:r>
              <a:rPr lang="en-US" baseline="0" dirty="0" smtClean="0"/>
              <a:t> of thermal energy. </a:t>
            </a:r>
            <a:r>
              <a:rPr lang="en-US" dirty="0" smtClean="0"/>
              <a:t>Heat transfers from areas of high temps to areas of lower temps.</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222C251-CDE5-4EC2-A52E-52440FC72CA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758996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48A87A34-81AB-432B-8DAE-1953F412C126}" type="datetimeFigureOut">
              <a:rPr lang="en-US" smtClean="0"/>
              <a:t>6/7/2018</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6D22F896-40B5-4ADD-8801-0D06FADFA095}" type="slidenum">
              <a:rPr lang="en-US" smtClean="0"/>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19647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88029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29845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24510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48A87A34-81AB-432B-8DAE-1953F412C126}" type="datetimeFigureOut">
              <a:rPr lang="en-US" smtClean="0"/>
              <a:t>6/7/2018</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6D22F896-40B5-4ADD-8801-0D06FADFA095}" type="slidenum">
              <a:rPr lang="en-US" smtClean="0"/>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130333205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6/7/2018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37815134"/>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6/7/2018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89420533"/>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6/7/2018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10329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6/7/2018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60955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65051" y="6375679"/>
            <a:ext cx="1233355" cy="348462"/>
          </a:xfrm>
        </p:spPr>
        <p:txBody>
          <a:bodyPr/>
          <a:lstStyle/>
          <a:p>
            <a:fld id="{48A87A34-81AB-432B-8DAE-1953F412C126}" type="datetimeFigureOut">
              <a:rPr lang="en-US" smtClean="0"/>
              <a:t>6/7/2018</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6D22F896-40B5-4ADD-8801-0D06FADFA095}" type="slidenum">
              <a:rPr lang="en-US" smtClean="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73032182"/>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65950" y="6375679"/>
            <a:ext cx="1232456" cy="348462"/>
          </a:xfrm>
        </p:spPr>
        <p:txBody>
          <a:bodyPr/>
          <a:lstStyle/>
          <a:p>
            <a:fld id="{48A87A34-81AB-432B-8DAE-1953F412C126}" type="datetimeFigureOut">
              <a:rPr lang="en-US" smtClean="0"/>
              <a:t>6/7/2018</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49380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48A87A34-81AB-432B-8DAE-1953F412C126}" type="datetimeFigureOut">
              <a:rPr lang="en-US" smtClean="0"/>
              <a:pPr/>
              <a:t>6/7/2018</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6D22F896-40B5-4ADD-8801-0D06FADFA095}" type="slidenum">
              <a:rPr lang="en-US" smtClean="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57539125"/>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1A3C6-3384-4EBE-8465-CECC5FD45B03}"/>
              </a:ext>
            </a:extLst>
          </p:cNvPr>
          <p:cNvSpPr>
            <a:spLocks noGrp="1"/>
          </p:cNvSpPr>
          <p:nvPr>
            <p:ph type="ctrTitle"/>
          </p:nvPr>
        </p:nvSpPr>
        <p:spPr/>
        <p:txBody>
          <a:bodyPr/>
          <a:lstStyle/>
          <a:p>
            <a:r>
              <a:rPr lang="en-US" dirty="0"/>
              <a:t>Earth &amp; Space Science 8</a:t>
            </a:r>
            <a:br>
              <a:rPr lang="en-US" dirty="0"/>
            </a:br>
            <a:r>
              <a:rPr lang="en-US" dirty="0"/>
              <a:t>Mrs. Duddles</a:t>
            </a:r>
          </a:p>
        </p:txBody>
      </p:sp>
      <p:sp>
        <p:nvSpPr>
          <p:cNvPr id="3" name="Subtitle 2">
            <a:extLst>
              <a:ext uri="{FF2B5EF4-FFF2-40B4-BE49-F238E27FC236}">
                <a16:creationId xmlns:a16="http://schemas.microsoft.com/office/drawing/2014/main" id="{62B14E4D-7EAD-4353-AA41-A8B4FA2F6043}"/>
              </a:ext>
            </a:extLst>
          </p:cNvPr>
          <p:cNvSpPr>
            <a:spLocks noGrp="1"/>
          </p:cNvSpPr>
          <p:nvPr>
            <p:ph type="subTitle" idx="1"/>
          </p:nvPr>
        </p:nvSpPr>
        <p:spPr/>
        <p:txBody>
          <a:bodyPr>
            <a:normAutofit lnSpcReduction="10000"/>
          </a:bodyPr>
          <a:lstStyle/>
          <a:p>
            <a:r>
              <a:rPr lang="en-US" dirty="0" smtClean="0"/>
              <a:t>Q4 </a:t>
            </a:r>
            <a:r>
              <a:rPr lang="en-US" dirty="0"/>
              <a:t>– </a:t>
            </a:r>
            <a:r>
              <a:rPr lang="en-US" dirty="0" smtClean="0"/>
              <a:t>Earth’s Resources and </a:t>
            </a:r>
          </a:p>
          <a:p>
            <a:r>
              <a:rPr lang="en-US" dirty="0" smtClean="0"/>
              <a:t>Weather &amp; Atmosphere</a:t>
            </a:r>
            <a:endParaRPr lang="en-US" dirty="0"/>
          </a:p>
          <a:p>
            <a:endParaRPr lang="en-US" dirty="0"/>
          </a:p>
        </p:txBody>
      </p:sp>
    </p:spTree>
    <p:extLst>
      <p:ext uri="{BB962C8B-B14F-4D97-AF65-F5344CB8AC3E}">
        <p14:creationId xmlns:p14="http://schemas.microsoft.com/office/powerpoint/2010/main" val="13503491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E8CF6-F5B6-4E60-ABB2-8E9011EFDBFA}"/>
              </a:ext>
            </a:extLst>
          </p:cNvPr>
          <p:cNvSpPr>
            <a:spLocks noGrp="1"/>
          </p:cNvSpPr>
          <p:nvPr>
            <p:ph type="title"/>
          </p:nvPr>
        </p:nvSpPr>
        <p:spPr>
          <a:xfrm>
            <a:off x="1003609" y="275199"/>
            <a:ext cx="10872439" cy="851074"/>
          </a:xfrm>
        </p:spPr>
        <p:txBody>
          <a:bodyPr>
            <a:normAutofit/>
          </a:bodyPr>
          <a:lstStyle/>
          <a:p>
            <a:r>
              <a:rPr lang="en-US" sz="4000" dirty="0" smtClean="0"/>
              <a:t>Tuesday 05/29/2018</a:t>
            </a:r>
            <a:endParaRPr lang="en-US" sz="4000" dirty="0"/>
          </a:p>
        </p:txBody>
      </p:sp>
      <p:sp>
        <p:nvSpPr>
          <p:cNvPr id="3" name="Content Placeholder 2">
            <a:extLst>
              <a:ext uri="{FF2B5EF4-FFF2-40B4-BE49-F238E27FC236}">
                <a16:creationId xmlns:a16="http://schemas.microsoft.com/office/drawing/2014/main" id="{75C1CF6C-F40F-486B-930B-4CE3342548DA}"/>
              </a:ext>
            </a:extLst>
          </p:cNvPr>
          <p:cNvSpPr>
            <a:spLocks noGrp="1"/>
          </p:cNvSpPr>
          <p:nvPr>
            <p:ph idx="1"/>
          </p:nvPr>
        </p:nvSpPr>
        <p:spPr>
          <a:xfrm>
            <a:off x="1014760" y="1126273"/>
            <a:ext cx="10861288" cy="5620215"/>
          </a:xfrm>
        </p:spPr>
        <p:txBody>
          <a:bodyPr>
            <a:noAutofit/>
          </a:bodyPr>
          <a:lstStyle/>
          <a:p>
            <a:pPr marL="0" indent="0">
              <a:buNone/>
            </a:pPr>
            <a:r>
              <a:rPr lang="en-US" sz="2400" b="1" dirty="0"/>
              <a:t>Objectives:</a:t>
            </a:r>
          </a:p>
          <a:p>
            <a:r>
              <a:rPr lang="en-US" sz="2400" b="1" dirty="0"/>
              <a:t>Students will </a:t>
            </a:r>
            <a:r>
              <a:rPr lang="en-US" sz="2400" b="1" dirty="0" smtClean="0"/>
              <a:t>identify the pros and cons of a primary energy source.</a:t>
            </a:r>
            <a:endParaRPr lang="en-US" sz="2400" b="1" dirty="0"/>
          </a:p>
          <a:p>
            <a:r>
              <a:rPr lang="en-US" sz="2400" b="1" dirty="0" smtClean="0"/>
              <a:t>Students </a:t>
            </a:r>
            <a:r>
              <a:rPr lang="en-US" sz="2400" b="1" dirty="0"/>
              <a:t>will explain the theory of plate tectonics, describe how tectonic plates move, and identify geologic events that occur due to tectonic plate movement.</a:t>
            </a:r>
          </a:p>
          <a:p>
            <a:r>
              <a:rPr lang="en-US" sz="2400" b="1" dirty="0"/>
              <a:t>Students will describe how the movement of Earth’s tectonic plates causes mountain building</a:t>
            </a:r>
            <a:r>
              <a:rPr lang="en-US" sz="2400" b="1" dirty="0" smtClean="0"/>
              <a:t>.</a:t>
            </a:r>
          </a:p>
          <a:p>
            <a:pPr marL="0" indent="0">
              <a:buNone/>
            </a:pPr>
            <a:r>
              <a:rPr lang="en-US" sz="2400" b="1" dirty="0" smtClean="0">
                <a:solidFill>
                  <a:srgbClr val="FF0000"/>
                </a:solidFill>
              </a:rPr>
              <a:t>White </a:t>
            </a:r>
            <a:r>
              <a:rPr lang="en-US" sz="2400" b="1" dirty="0">
                <a:solidFill>
                  <a:srgbClr val="FF0000"/>
                </a:solidFill>
              </a:rPr>
              <a:t>Space Question</a:t>
            </a:r>
            <a:r>
              <a:rPr lang="en-US" sz="2400" b="1" dirty="0" smtClean="0">
                <a:solidFill>
                  <a:srgbClr val="FF0000"/>
                </a:solidFill>
              </a:rPr>
              <a:t>:</a:t>
            </a:r>
          </a:p>
          <a:p>
            <a:pPr marL="0" indent="0">
              <a:buNone/>
            </a:pPr>
            <a:r>
              <a:rPr lang="en-US" sz="2400" b="1" dirty="0" smtClean="0">
                <a:solidFill>
                  <a:srgbClr val="FF0000"/>
                </a:solidFill>
              </a:rPr>
              <a:t>What is heat? How does heat transfer?</a:t>
            </a:r>
            <a:endParaRPr lang="en-US" sz="2400" b="1" dirty="0">
              <a:solidFill>
                <a:srgbClr val="FF0000"/>
              </a:solidFill>
            </a:endParaRPr>
          </a:p>
          <a:p>
            <a:pPr marL="0" indent="0">
              <a:buNone/>
            </a:pPr>
            <a:r>
              <a:rPr lang="en-US" sz="2400" b="1" dirty="0" smtClean="0"/>
              <a:t>Agenda:</a:t>
            </a:r>
          </a:p>
          <a:p>
            <a:r>
              <a:rPr lang="en-US" sz="2400" b="1" dirty="0" smtClean="0"/>
              <a:t>Start Save the Penguins project: Introduction to Thermodynamics and Heat Transfer</a:t>
            </a:r>
          </a:p>
          <a:p>
            <a:pPr marL="457200" lvl="1" indent="0">
              <a:buNone/>
            </a:pPr>
            <a:endParaRPr lang="en-US" sz="2400" b="1" dirty="0" smtClean="0"/>
          </a:p>
        </p:txBody>
      </p:sp>
    </p:spTree>
    <p:extLst>
      <p:ext uri="{BB962C8B-B14F-4D97-AF65-F5344CB8AC3E}">
        <p14:creationId xmlns:p14="http://schemas.microsoft.com/office/powerpoint/2010/main" val="39744944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E8CF6-F5B6-4E60-ABB2-8E9011EFDBFA}"/>
              </a:ext>
            </a:extLst>
          </p:cNvPr>
          <p:cNvSpPr>
            <a:spLocks noGrp="1"/>
          </p:cNvSpPr>
          <p:nvPr>
            <p:ph type="title"/>
          </p:nvPr>
        </p:nvSpPr>
        <p:spPr>
          <a:xfrm>
            <a:off x="925551" y="1100389"/>
            <a:ext cx="10872439" cy="3884206"/>
          </a:xfrm>
        </p:spPr>
        <p:txBody>
          <a:bodyPr>
            <a:noAutofit/>
          </a:bodyPr>
          <a:lstStyle/>
          <a:p>
            <a:pPr algn="ctr"/>
            <a:r>
              <a:rPr lang="en-US" sz="4800" dirty="0" smtClean="0"/>
              <a:t>Monday 05/28/2018 </a:t>
            </a:r>
            <a:br>
              <a:rPr lang="en-US" sz="4800" dirty="0" smtClean="0"/>
            </a:br>
            <a:r>
              <a:rPr lang="en-US" sz="4800" dirty="0" smtClean="0"/>
              <a:t> WCS District Closed – Memorial Day observance</a:t>
            </a:r>
            <a:endParaRPr lang="en-US" sz="3600" dirty="0"/>
          </a:p>
        </p:txBody>
      </p:sp>
    </p:spTree>
    <p:extLst>
      <p:ext uri="{BB962C8B-B14F-4D97-AF65-F5344CB8AC3E}">
        <p14:creationId xmlns:p14="http://schemas.microsoft.com/office/powerpoint/2010/main" val="14011472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E8CF6-F5B6-4E60-ABB2-8E9011EFDBFA}"/>
              </a:ext>
            </a:extLst>
          </p:cNvPr>
          <p:cNvSpPr>
            <a:spLocks noGrp="1"/>
          </p:cNvSpPr>
          <p:nvPr>
            <p:ph type="title"/>
          </p:nvPr>
        </p:nvSpPr>
        <p:spPr>
          <a:xfrm>
            <a:off x="1003609" y="275199"/>
            <a:ext cx="10872439" cy="851074"/>
          </a:xfrm>
        </p:spPr>
        <p:txBody>
          <a:bodyPr>
            <a:normAutofit/>
          </a:bodyPr>
          <a:lstStyle/>
          <a:p>
            <a:r>
              <a:rPr lang="en-US" sz="4000" dirty="0" smtClean="0"/>
              <a:t>Friday 05/25/2018 – half Day PM only</a:t>
            </a:r>
            <a:endParaRPr lang="en-US" sz="4000" dirty="0"/>
          </a:p>
        </p:txBody>
      </p:sp>
      <p:sp>
        <p:nvSpPr>
          <p:cNvPr id="3" name="Content Placeholder 2">
            <a:extLst>
              <a:ext uri="{FF2B5EF4-FFF2-40B4-BE49-F238E27FC236}">
                <a16:creationId xmlns:a16="http://schemas.microsoft.com/office/drawing/2014/main" id="{75C1CF6C-F40F-486B-930B-4CE3342548DA}"/>
              </a:ext>
            </a:extLst>
          </p:cNvPr>
          <p:cNvSpPr>
            <a:spLocks noGrp="1"/>
          </p:cNvSpPr>
          <p:nvPr>
            <p:ph idx="1"/>
          </p:nvPr>
        </p:nvSpPr>
        <p:spPr>
          <a:xfrm>
            <a:off x="1014760" y="1126273"/>
            <a:ext cx="10861288" cy="5620215"/>
          </a:xfrm>
        </p:spPr>
        <p:txBody>
          <a:bodyPr>
            <a:noAutofit/>
          </a:bodyPr>
          <a:lstStyle/>
          <a:p>
            <a:pPr marL="0" indent="0">
              <a:buNone/>
            </a:pPr>
            <a:r>
              <a:rPr lang="en-US" sz="2600" b="1" dirty="0"/>
              <a:t>Objectives:</a:t>
            </a:r>
          </a:p>
          <a:p>
            <a:r>
              <a:rPr lang="en-US" sz="2600" b="1" dirty="0"/>
              <a:t>Students will </a:t>
            </a:r>
            <a:r>
              <a:rPr lang="en-US" sz="2600" b="1" dirty="0" smtClean="0"/>
              <a:t>identify the pros and cons of a primary energy source.</a:t>
            </a:r>
            <a:endParaRPr lang="en-US" sz="2600" b="1" dirty="0"/>
          </a:p>
          <a:p>
            <a:r>
              <a:rPr lang="en-US" sz="2600" b="1" dirty="0" smtClean="0"/>
              <a:t>Students </a:t>
            </a:r>
            <a:r>
              <a:rPr lang="en-US" sz="2600" b="1" dirty="0"/>
              <a:t>will explain the theory of plate tectonics, describe how tectonic plates move, and identify geologic events that occur due to tectonic plate movement.</a:t>
            </a:r>
          </a:p>
          <a:p>
            <a:r>
              <a:rPr lang="en-US" sz="2600" b="1" dirty="0"/>
              <a:t>Students will describe how the movement of Earth’s tectonic plates causes mountain building</a:t>
            </a:r>
            <a:r>
              <a:rPr lang="en-US" sz="2600" b="1" dirty="0" smtClean="0"/>
              <a:t>.</a:t>
            </a:r>
          </a:p>
          <a:p>
            <a:pPr marL="0" indent="0">
              <a:buNone/>
            </a:pPr>
            <a:r>
              <a:rPr lang="en-US" sz="2600" b="1" dirty="0" smtClean="0">
                <a:solidFill>
                  <a:srgbClr val="FF0000"/>
                </a:solidFill>
              </a:rPr>
              <a:t>White </a:t>
            </a:r>
            <a:r>
              <a:rPr lang="en-US" sz="2600" b="1" dirty="0">
                <a:solidFill>
                  <a:srgbClr val="FF0000"/>
                </a:solidFill>
              </a:rPr>
              <a:t>Space Question</a:t>
            </a:r>
            <a:r>
              <a:rPr lang="en-US" sz="2600" b="1" dirty="0" smtClean="0">
                <a:solidFill>
                  <a:srgbClr val="FF0000"/>
                </a:solidFill>
              </a:rPr>
              <a:t>:</a:t>
            </a:r>
          </a:p>
          <a:p>
            <a:pPr marL="0" indent="0">
              <a:buNone/>
            </a:pPr>
            <a:r>
              <a:rPr lang="en-US" sz="2600" b="1" dirty="0" smtClean="0">
                <a:solidFill>
                  <a:srgbClr val="FF0000"/>
                </a:solidFill>
              </a:rPr>
              <a:t>What does per capita mean?</a:t>
            </a:r>
            <a:endParaRPr lang="en-US" sz="2600" b="1" dirty="0">
              <a:solidFill>
                <a:srgbClr val="FF0000"/>
              </a:solidFill>
            </a:endParaRPr>
          </a:p>
          <a:p>
            <a:pPr marL="0" indent="0">
              <a:buNone/>
            </a:pPr>
            <a:r>
              <a:rPr lang="en-US" sz="2600" b="1" dirty="0" smtClean="0"/>
              <a:t>Agenda: Half Day schedule; shorten class period</a:t>
            </a:r>
          </a:p>
          <a:p>
            <a:r>
              <a:rPr lang="en-US" sz="2600" b="1" dirty="0" smtClean="0"/>
              <a:t>Watch </a:t>
            </a:r>
            <a:r>
              <a:rPr lang="en-US" sz="2600" b="1" dirty="0" err="1" smtClean="0"/>
              <a:t>MythBusters</a:t>
            </a:r>
            <a:r>
              <a:rPr lang="en-US" sz="2600" b="1" dirty="0" smtClean="0"/>
              <a:t> episode </a:t>
            </a:r>
          </a:p>
          <a:p>
            <a:pPr marL="457200" lvl="1" indent="0">
              <a:buNone/>
            </a:pPr>
            <a:endParaRPr lang="en-US" sz="2600" b="1" dirty="0" smtClean="0"/>
          </a:p>
        </p:txBody>
      </p:sp>
    </p:spTree>
    <p:extLst>
      <p:ext uri="{BB962C8B-B14F-4D97-AF65-F5344CB8AC3E}">
        <p14:creationId xmlns:p14="http://schemas.microsoft.com/office/powerpoint/2010/main" val="3002767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E8CF6-F5B6-4E60-ABB2-8E9011EFDBFA}"/>
              </a:ext>
            </a:extLst>
          </p:cNvPr>
          <p:cNvSpPr>
            <a:spLocks noGrp="1"/>
          </p:cNvSpPr>
          <p:nvPr>
            <p:ph type="title"/>
          </p:nvPr>
        </p:nvSpPr>
        <p:spPr>
          <a:xfrm>
            <a:off x="1014760" y="152536"/>
            <a:ext cx="10872439" cy="1107552"/>
          </a:xfrm>
        </p:spPr>
        <p:txBody>
          <a:bodyPr>
            <a:normAutofit/>
          </a:bodyPr>
          <a:lstStyle/>
          <a:p>
            <a:r>
              <a:rPr lang="en-US" sz="4000" dirty="0" smtClean="0"/>
              <a:t>Thursday 05/24/2018</a:t>
            </a:r>
            <a:endParaRPr lang="en-US" sz="4000" dirty="0"/>
          </a:p>
        </p:txBody>
      </p:sp>
      <p:sp>
        <p:nvSpPr>
          <p:cNvPr id="3" name="Content Placeholder 2">
            <a:extLst>
              <a:ext uri="{FF2B5EF4-FFF2-40B4-BE49-F238E27FC236}">
                <a16:creationId xmlns:a16="http://schemas.microsoft.com/office/drawing/2014/main" id="{75C1CF6C-F40F-486B-930B-4CE3342548DA}"/>
              </a:ext>
            </a:extLst>
          </p:cNvPr>
          <p:cNvSpPr>
            <a:spLocks noGrp="1"/>
          </p:cNvSpPr>
          <p:nvPr>
            <p:ph idx="1"/>
          </p:nvPr>
        </p:nvSpPr>
        <p:spPr>
          <a:xfrm>
            <a:off x="892097" y="869795"/>
            <a:ext cx="10861288" cy="5876693"/>
          </a:xfrm>
        </p:spPr>
        <p:txBody>
          <a:bodyPr>
            <a:noAutofit/>
          </a:bodyPr>
          <a:lstStyle/>
          <a:p>
            <a:pPr marL="0" indent="0">
              <a:buNone/>
            </a:pPr>
            <a:r>
              <a:rPr lang="en-US" sz="2200" b="1" dirty="0"/>
              <a:t>Objectives:</a:t>
            </a:r>
          </a:p>
          <a:p>
            <a:r>
              <a:rPr lang="en-US" sz="2200" b="1" dirty="0"/>
              <a:t>Students will </a:t>
            </a:r>
            <a:r>
              <a:rPr lang="en-US" sz="2200" b="1" dirty="0" smtClean="0"/>
              <a:t>identify the pros and cons of a primary energy source.</a:t>
            </a:r>
            <a:endParaRPr lang="en-US" sz="2200" b="1" dirty="0"/>
          </a:p>
          <a:p>
            <a:r>
              <a:rPr lang="en-US" sz="2200" b="1" dirty="0" smtClean="0"/>
              <a:t>Students </a:t>
            </a:r>
            <a:r>
              <a:rPr lang="en-US" sz="2200" b="1" dirty="0"/>
              <a:t>will explain the theory of plate tectonics, describe how tectonic plates move, and identify geologic events that occur due to tectonic plate movement.</a:t>
            </a:r>
          </a:p>
          <a:p>
            <a:r>
              <a:rPr lang="en-US" sz="2200" b="1" dirty="0"/>
              <a:t>Students will describe how the movement of Earth’s tectonic plates causes mountain building</a:t>
            </a:r>
            <a:r>
              <a:rPr lang="en-US" sz="2200" b="1" dirty="0" smtClean="0"/>
              <a:t>.</a:t>
            </a:r>
          </a:p>
          <a:p>
            <a:pPr marL="0" indent="0">
              <a:buNone/>
            </a:pPr>
            <a:r>
              <a:rPr lang="en-US" sz="2200" b="1" dirty="0" smtClean="0">
                <a:solidFill>
                  <a:srgbClr val="FF0000"/>
                </a:solidFill>
              </a:rPr>
              <a:t>White </a:t>
            </a:r>
            <a:r>
              <a:rPr lang="en-US" sz="2200" b="1" dirty="0">
                <a:solidFill>
                  <a:srgbClr val="FF0000"/>
                </a:solidFill>
              </a:rPr>
              <a:t>Space Question</a:t>
            </a:r>
            <a:r>
              <a:rPr lang="en-US" sz="2200" b="1" dirty="0" smtClean="0">
                <a:solidFill>
                  <a:srgbClr val="FF0000"/>
                </a:solidFill>
              </a:rPr>
              <a:t>:</a:t>
            </a:r>
          </a:p>
          <a:p>
            <a:pPr marL="0" indent="0">
              <a:buNone/>
            </a:pPr>
            <a:r>
              <a:rPr lang="en-US" sz="2200" b="1" dirty="0" smtClean="0">
                <a:solidFill>
                  <a:srgbClr val="FF0000"/>
                </a:solidFill>
              </a:rPr>
              <a:t>What is a feedstock? Give 3 examples of feedstock in the production of energy.</a:t>
            </a:r>
            <a:endParaRPr lang="en-US" sz="2200" b="1" dirty="0">
              <a:solidFill>
                <a:srgbClr val="FF0000"/>
              </a:solidFill>
            </a:endParaRPr>
          </a:p>
          <a:p>
            <a:pPr marL="0" indent="0">
              <a:buNone/>
            </a:pPr>
            <a:r>
              <a:rPr lang="en-US" sz="2200" b="1" dirty="0" smtClean="0"/>
              <a:t>Agenda:</a:t>
            </a:r>
          </a:p>
          <a:p>
            <a:r>
              <a:rPr lang="en-US" sz="2200" b="1" dirty="0" smtClean="0"/>
              <a:t>Take apart Fuel Cell Vehicle, do a parts inventory, and prep Fuel Cell Vehicle kit for storage (we need to re-use these kits next school year</a:t>
            </a:r>
          </a:p>
          <a:p>
            <a:pPr lvl="1"/>
            <a:r>
              <a:rPr lang="en-US" sz="2200" b="1" dirty="0" smtClean="0"/>
              <a:t>Be sure to remove all batteries from kit and give used batteries to Mrs. Duddles</a:t>
            </a:r>
          </a:p>
          <a:p>
            <a:pPr marL="457200" lvl="1" indent="0">
              <a:buNone/>
            </a:pPr>
            <a:endParaRPr lang="en-US" sz="2200" b="1" dirty="0" smtClean="0"/>
          </a:p>
        </p:txBody>
      </p:sp>
    </p:spTree>
    <p:extLst>
      <p:ext uri="{BB962C8B-B14F-4D97-AF65-F5344CB8AC3E}">
        <p14:creationId xmlns:p14="http://schemas.microsoft.com/office/powerpoint/2010/main" val="11707986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E8CF6-F5B6-4E60-ABB2-8E9011EFDBFA}"/>
              </a:ext>
            </a:extLst>
          </p:cNvPr>
          <p:cNvSpPr>
            <a:spLocks noGrp="1"/>
          </p:cNvSpPr>
          <p:nvPr>
            <p:ph type="title"/>
          </p:nvPr>
        </p:nvSpPr>
        <p:spPr>
          <a:xfrm>
            <a:off x="1014760" y="152536"/>
            <a:ext cx="10872439" cy="1107552"/>
          </a:xfrm>
        </p:spPr>
        <p:txBody>
          <a:bodyPr>
            <a:normAutofit/>
          </a:bodyPr>
          <a:lstStyle/>
          <a:p>
            <a:r>
              <a:rPr lang="en-US" sz="4000" dirty="0" smtClean="0"/>
              <a:t>Wednesday 05/23/2018</a:t>
            </a:r>
            <a:endParaRPr lang="en-US" sz="4000" dirty="0"/>
          </a:p>
        </p:txBody>
      </p:sp>
      <p:sp>
        <p:nvSpPr>
          <p:cNvPr id="3" name="Content Placeholder 2">
            <a:extLst>
              <a:ext uri="{FF2B5EF4-FFF2-40B4-BE49-F238E27FC236}">
                <a16:creationId xmlns:a16="http://schemas.microsoft.com/office/drawing/2014/main" id="{75C1CF6C-F40F-486B-930B-4CE3342548DA}"/>
              </a:ext>
            </a:extLst>
          </p:cNvPr>
          <p:cNvSpPr>
            <a:spLocks noGrp="1"/>
          </p:cNvSpPr>
          <p:nvPr>
            <p:ph idx="1"/>
          </p:nvPr>
        </p:nvSpPr>
        <p:spPr>
          <a:xfrm>
            <a:off x="892097" y="869795"/>
            <a:ext cx="10861288" cy="5876693"/>
          </a:xfrm>
        </p:spPr>
        <p:txBody>
          <a:bodyPr>
            <a:noAutofit/>
          </a:bodyPr>
          <a:lstStyle/>
          <a:p>
            <a:pPr marL="0" indent="0">
              <a:buNone/>
            </a:pPr>
            <a:r>
              <a:rPr lang="en-US" sz="2200" b="1" dirty="0"/>
              <a:t>Objectives:</a:t>
            </a:r>
          </a:p>
          <a:p>
            <a:r>
              <a:rPr lang="en-US" sz="2200" b="1" dirty="0"/>
              <a:t>Students will </a:t>
            </a:r>
            <a:r>
              <a:rPr lang="en-US" sz="2200" b="1" dirty="0" smtClean="0"/>
              <a:t>identify the pros and cons of a primary energy source.</a:t>
            </a:r>
            <a:endParaRPr lang="en-US" sz="2200" b="1" dirty="0"/>
          </a:p>
          <a:p>
            <a:r>
              <a:rPr lang="en-US" sz="2200" b="1" dirty="0" smtClean="0"/>
              <a:t>Students </a:t>
            </a:r>
            <a:r>
              <a:rPr lang="en-US" sz="2200" b="1" dirty="0"/>
              <a:t>will explain the theory of plate tectonics, describe how tectonic plates move, and identify geologic events that occur due to tectonic plate movement.</a:t>
            </a:r>
          </a:p>
          <a:p>
            <a:r>
              <a:rPr lang="en-US" sz="2200" b="1" dirty="0"/>
              <a:t>Students will describe how the movement of Earth’s tectonic plates causes mountain building</a:t>
            </a:r>
            <a:r>
              <a:rPr lang="en-US" sz="2200" b="1" dirty="0" smtClean="0"/>
              <a:t>.</a:t>
            </a:r>
          </a:p>
          <a:p>
            <a:pPr marL="0" indent="0">
              <a:buNone/>
            </a:pPr>
            <a:r>
              <a:rPr lang="en-US" sz="2200" b="1" dirty="0" smtClean="0">
                <a:solidFill>
                  <a:srgbClr val="FF0000"/>
                </a:solidFill>
              </a:rPr>
              <a:t>White </a:t>
            </a:r>
            <a:r>
              <a:rPr lang="en-US" sz="2200" b="1" dirty="0">
                <a:solidFill>
                  <a:srgbClr val="FF0000"/>
                </a:solidFill>
              </a:rPr>
              <a:t>Space Question</a:t>
            </a:r>
            <a:r>
              <a:rPr lang="en-US" sz="2200" b="1" dirty="0" smtClean="0">
                <a:solidFill>
                  <a:srgbClr val="FF0000"/>
                </a:solidFill>
              </a:rPr>
              <a:t>:</a:t>
            </a:r>
          </a:p>
          <a:p>
            <a:pPr marL="0" indent="0">
              <a:buNone/>
            </a:pPr>
            <a:r>
              <a:rPr lang="en-US" sz="2200" b="1" dirty="0" smtClean="0">
                <a:solidFill>
                  <a:srgbClr val="FF0000"/>
                </a:solidFill>
              </a:rPr>
              <a:t>Name the fossil fuel formed by the remains of prehistoric organisms in shallow oceans &amp; lakes. What do oil and natural gas form from?</a:t>
            </a:r>
            <a:endParaRPr lang="en-US" sz="2200" b="1" dirty="0">
              <a:solidFill>
                <a:srgbClr val="FF0000"/>
              </a:solidFill>
            </a:endParaRPr>
          </a:p>
          <a:p>
            <a:pPr marL="0" indent="0">
              <a:buNone/>
            </a:pPr>
            <a:r>
              <a:rPr lang="en-US" sz="2200" b="1" dirty="0" smtClean="0"/>
              <a:t>Agenda:</a:t>
            </a:r>
          </a:p>
          <a:p>
            <a:r>
              <a:rPr lang="en-US" sz="2200" b="1" dirty="0" smtClean="0"/>
              <a:t>Take Earth Science Final Exam (2 hour time limit)</a:t>
            </a:r>
          </a:p>
          <a:p>
            <a:r>
              <a:rPr lang="en-US" sz="2200" b="1" dirty="0" smtClean="0"/>
              <a:t>Bring a book or homework to work on after you are done with the exam</a:t>
            </a:r>
          </a:p>
          <a:p>
            <a:r>
              <a:rPr lang="en-US" sz="2200" b="1" dirty="0" smtClean="0"/>
              <a:t>6</a:t>
            </a:r>
            <a:r>
              <a:rPr lang="en-US" sz="2200" b="1" baseline="30000" dirty="0" smtClean="0"/>
              <a:t>th</a:t>
            </a:r>
            <a:r>
              <a:rPr lang="en-US" sz="2200" b="1" dirty="0" smtClean="0"/>
              <a:t> Period Power Hour with Mrs. Duddles</a:t>
            </a:r>
          </a:p>
        </p:txBody>
      </p:sp>
    </p:spTree>
    <p:extLst>
      <p:ext uri="{BB962C8B-B14F-4D97-AF65-F5344CB8AC3E}">
        <p14:creationId xmlns:p14="http://schemas.microsoft.com/office/powerpoint/2010/main" val="33716136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E8CF6-F5B6-4E60-ABB2-8E9011EFDBFA}"/>
              </a:ext>
            </a:extLst>
          </p:cNvPr>
          <p:cNvSpPr>
            <a:spLocks noGrp="1"/>
          </p:cNvSpPr>
          <p:nvPr>
            <p:ph type="title"/>
          </p:nvPr>
        </p:nvSpPr>
        <p:spPr>
          <a:xfrm>
            <a:off x="1014760" y="152536"/>
            <a:ext cx="10872439" cy="1107552"/>
          </a:xfrm>
        </p:spPr>
        <p:txBody>
          <a:bodyPr>
            <a:normAutofit/>
          </a:bodyPr>
          <a:lstStyle/>
          <a:p>
            <a:r>
              <a:rPr lang="en-US" sz="4000" dirty="0" smtClean="0"/>
              <a:t>Tuesday 05/22/2018</a:t>
            </a:r>
            <a:endParaRPr lang="en-US" sz="4000" dirty="0"/>
          </a:p>
        </p:txBody>
      </p:sp>
      <p:sp>
        <p:nvSpPr>
          <p:cNvPr id="3" name="Content Placeholder 2">
            <a:extLst>
              <a:ext uri="{FF2B5EF4-FFF2-40B4-BE49-F238E27FC236}">
                <a16:creationId xmlns:a16="http://schemas.microsoft.com/office/drawing/2014/main" id="{75C1CF6C-F40F-486B-930B-4CE3342548DA}"/>
              </a:ext>
            </a:extLst>
          </p:cNvPr>
          <p:cNvSpPr>
            <a:spLocks noGrp="1"/>
          </p:cNvSpPr>
          <p:nvPr>
            <p:ph idx="1"/>
          </p:nvPr>
        </p:nvSpPr>
        <p:spPr>
          <a:xfrm>
            <a:off x="892097" y="869795"/>
            <a:ext cx="10861288" cy="5876693"/>
          </a:xfrm>
        </p:spPr>
        <p:txBody>
          <a:bodyPr>
            <a:noAutofit/>
          </a:bodyPr>
          <a:lstStyle/>
          <a:p>
            <a:pPr marL="0" indent="0">
              <a:buNone/>
            </a:pPr>
            <a:r>
              <a:rPr lang="en-US" sz="2200" b="1" dirty="0"/>
              <a:t>Objectives:</a:t>
            </a:r>
          </a:p>
          <a:p>
            <a:r>
              <a:rPr lang="en-US" sz="2200" b="1" dirty="0"/>
              <a:t>Students will </a:t>
            </a:r>
            <a:r>
              <a:rPr lang="en-US" sz="2200" b="1" dirty="0" smtClean="0"/>
              <a:t>identify the pros and cons of a primary energy source.</a:t>
            </a:r>
            <a:endParaRPr lang="en-US" sz="2200" b="1" dirty="0"/>
          </a:p>
          <a:p>
            <a:r>
              <a:rPr lang="en-US" sz="2200" b="1" dirty="0" smtClean="0"/>
              <a:t>Students </a:t>
            </a:r>
            <a:r>
              <a:rPr lang="en-US" sz="2200" b="1" dirty="0"/>
              <a:t>will explain the theory of plate tectonics, describe how tectonic plates move, and identify geologic events that occur due to tectonic plate movement.</a:t>
            </a:r>
          </a:p>
          <a:p>
            <a:r>
              <a:rPr lang="en-US" sz="2200" b="1" dirty="0"/>
              <a:t>Students will describe how the movement of Earth’s tectonic plates causes mountain building</a:t>
            </a:r>
            <a:r>
              <a:rPr lang="en-US" sz="2200" b="1" dirty="0" smtClean="0"/>
              <a:t>.</a:t>
            </a:r>
          </a:p>
          <a:p>
            <a:pPr marL="0" indent="0">
              <a:buNone/>
            </a:pPr>
            <a:r>
              <a:rPr lang="en-US" sz="2200" b="1" dirty="0" smtClean="0">
                <a:solidFill>
                  <a:srgbClr val="FF0000"/>
                </a:solidFill>
              </a:rPr>
              <a:t>White </a:t>
            </a:r>
            <a:r>
              <a:rPr lang="en-US" sz="2200" b="1" dirty="0">
                <a:solidFill>
                  <a:srgbClr val="FF0000"/>
                </a:solidFill>
              </a:rPr>
              <a:t>Space Question</a:t>
            </a:r>
            <a:r>
              <a:rPr lang="en-US" sz="2200" b="1" dirty="0" smtClean="0">
                <a:solidFill>
                  <a:srgbClr val="FF0000"/>
                </a:solidFill>
              </a:rPr>
              <a:t>:</a:t>
            </a:r>
          </a:p>
          <a:p>
            <a:pPr marL="0" indent="0">
              <a:buNone/>
            </a:pPr>
            <a:r>
              <a:rPr lang="en-US" sz="2200" b="1" dirty="0" smtClean="0">
                <a:solidFill>
                  <a:srgbClr val="FF0000"/>
                </a:solidFill>
              </a:rPr>
              <a:t>Name the fossil fuel formed by the remains of prehistoric organisms in shallow oceans &amp; lakes. What do oil and natural gas form from?</a:t>
            </a:r>
            <a:endParaRPr lang="en-US" sz="2200" b="1" dirty="0">
              <a:solidFill>
                <a:srgbClr val="FF0000"/>
              </a:solidFill>
            </a:endParaRPr>
          </a:p>
          <a:p>
            <a:pPr marL="0" indent="0">
              <a:buNone/>
            </a:pPr>
            <a:r>
              <a:rPr lang="en-US" sz="2200" b="1" dirty="0" smtClean="0"/>
              <a:t>Agenda:</a:t>
            </a:r>
          </a:p>
          <a:p>
            <a:r>
              <a:rPr lang="en-US" sz="2200" b="1" dirty="0" smtClean="0"/>
              <a:t>Jeopardy! Review for Earth Science Final Exam with Mr. Moore</a:t>
            </a:r>
          </a:p>
          <a:p>
            <a:r>
              <a:rPr lang="en-US" sz="2200" b="1" dirty="0" smtClean="0"/>
              <a:t>Don’t forget Earth Science Final Exam tomorrow Wednesday May 23</a:t>
            </a:r>
          </a:p>
          <a:p>
            <a:pPr marL="0" indent="0">
              <a:buNone/>
            </a:pPr>
            <a:r>
              <a:rPr lang="en-US" sz="2200" b="1" dirty="0" smtClean="0">
                <a:solidFill>
                  <a:srgbClr val="FF0000"/>
                </a:solidFill>
              </a:rPr>
              <a:t>HW: Study for Earth Science Final Exam </a:t>
            </a:r>
          </a:p>
        </p:txBody>
      </p:sp>
    </p:spTree>
    <p:extLst>
      <p:ext uri="{BB962C8B-B14F-4D97-AF65-F5344CB8AC3E}">
        <p14:creationId xmlns:p14="http://schemas.microsoft.com/office/powerpoint/2010/main" val="29760063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E8CF6-F5B6-4E60-ABB2-8E9011EFDBFA}"/>
              </a:ext>
            </a:extLst>
          </p:cNvPr>
          <p:cNvSpPr>
            <a:spLocks noGrp="1"/>
          </p:cNvSpPr>
          <p:nvPr>
            <p:ph type="title"/>
          </p:nvPr>
        </p:nvSpPr>
        <p:spPr>
          <a:xfrm>
            <a:off x="1014760" y="152536"/>
            <a:ext cx="10872439" cy="1107552"/>
          </a:xfrm>
        </p:spPr>
        <p:txBody>
          <a:bodyPr>
            <a:normAutofit/>
          </a:bodyPr>
          <a:lstStyle/>
          <a:p>
            <a:r>
              <a:rPr lang="en-US" sz="4000" dirty="0" smtClean="0"/>
              <a:t>Monday 05/21/2018</a:t>
            </a:r>
            <a:endParaRPr lang="en-US" sz="4000" dirty="0"/>
          </a:p>
        </p:txBody>
      </p:sp>
      <p:sp>
        <p:nvSpPr>
          <p:cNvPr id="3" name="Content Placeholder 2">
            <a:extLst>
              <a:ext uri="{FF2B5EF4-FFF2-40B4-BE49-F238E27FC236}">
                <a16:creationId xmlns:a16="http://schemas.microsoft.com/office/drawing/2014/main" id="{75C1CF6C-F40F-486B-930B-4CE3342548DA}"/>
              </a:ext>
            </a:extLst>
          </p:cNvPr>
          <p:cNvSpPr>
            <a:spLocks noGrp="1"/>
          </p:cNvSpPr>
          <p:nvPr>
            <p:ph idx="1"/>
          </p:nvPr>
        </p:nvSpPr>
        <p:spPr>
          <a:xfrm>
            <a:off x="892097" y="869795"/>
            <a:ext cx="10861288" cy="5876693"/>
          </a:xfrm>
        </p:spPr>
        <p:txBody>
          <a:bodyPr>
            <a:noAutofit/>
          </a:bodyPr>
          <a:lstStyle/>
          <a:p>
            <a:pPr marL="0" indent="0">
              <a:buNone/>
            </a:pPr>
            <a:r>
              <a:rPr lang="en-US" b="1" dirty="0"/>
              <a:t>Objectives:</a:t>
            </a:r>
          </a:p>
          <a:p>
            <a:r>
              <a:rPr lang="en-US" b="1" dirty="0"/>
              <a:t>Students will </a:t>
            </a:r>
            <a:r>
              <a:rPr lang="en-US" b="1" dirty="0" smtClean="0"/>
              <a:t>identify the pros and cons of a primary energy source.</a:t>
            </a:r>
            <a:endParaRPr lang="en-US" b="1" dirty="0"/>
          </a:p>
          <a:p>
            <a:r>
              <a:rPr lang="en-US" b="1" dirty="0" smtClean="0"/>
              <a:t>Students </a:t>
            </a:r>
            <a:r>
              <a:rPr lang="en-US" b="1" dirty="0"/>
              <a:t>will explain the theory of plate tectonics, describe how tectonic plates move, and identify geologic events that occur due to tectonic plate movement.</a:t>
            </a:r>
          </a:p>
          <a:p>
            <a:r>
              <a:rPr lang="en-US" b="1" dirty="0"/>
              <a:t>Students will describe how the movement of Earth’s tectonic plates causes mountain building</a:t>
            </a:r>
            <a:r>
              <a:rPr lang="en-US" b="1" dirty="0" smtClean="0"/>
              <a:t>.</a:t>
            </a:r>
          </a:p>
          <a:p>
            <a:pPr marL="0" indent="0">
              <a:buNone/>
            </a:pPr>
            <a:r>
              <a:rPr lang="en-US" b="1" dirty="0" smtClean="0">
                <a:solidFill>
                  <a:srgbClr val="FF0000"/>
                </a:solidFill>
              </a:rPr>
              <a:t>White </a:t>
            </a:r>
            <a:r>
              <a:rPr lang="en-US" b="1" dirty="0">
                <a:solidFill>
                  <a:srgbClr val="FF0000"/>
                </a:solidFill>
              </a:rPr>
              <a:t>Space Question</a:t>
            </a:r>
            <a:r>
              <a:rPr lang="en-US" b="1" dirty="0" smtClean="0">
                <a:solidFill>
                  <a:srgbClr val="FF0000"/>
                </a:solidFill>
              </a:rPr>
              <a:t>:</a:t>
            </a:r>
          </a:p>
          <a:p>
            <a:pPr marL="0" indent="0">
              <a:buNone/>
            </a:pPr>
            <a:r>
              <a:rPr lang="en-US" b="1" dirty="0" smtClean="0">
                <a:solidFill>
                  <a:srgbClr val="FF0000"/>
                </a:solidFill>
              </a:rPr>
              <a:t>When a lake becomes warmer in daytime, what two Earth spheres are interacting? Which type of solar radiation is least absorbed by the layers of the atmosphere before reaching Earth?</a:t>
            </a:r>
            <a:endParaRPr lang="en-US" b="1" dirty="0">
              <a:solidFill>
                <a:srgbClr val="FF0000"/>
              </a:solidFill>
            </a:endParaRPr>
          </a:p>
          <a:p>
            <a:pPr marL="0" indent="0">
              <a:buNone/>
            </a:pPr>
            <a:r>
              <a:rPr lang="en-US" b="1" dirty="0" smtClean="0"/>
              <a:t>Agenda:</a:t>
            </a:r>
          </a:p>
          <a:p>
            <a:r>
              <a:rPr lang="en-US" b="1" dirty="0" smtClean="0"/>
              <a:t>Discuss and Review Fueling the Future activity (15 </a:t>
            </a:r>
            <a:r>
              <a:rPr lang="en-US" b="1" dirty="0" err="1" smtClean="0"/>
              <a:t>mins</a:t>
            </a:r>
            <a:r>
              <a:rPr lang="en-US" b="1" dirty="0" smtClean="0"/>
              <a:t>)</a:t>
            </a:r>
          </a:p>
          <a:p>
            <a:r>
              <a:rPr lang="en-US" b="1" dirty="0" smtClean="0"/>
              <a:t>Watch documentary on how Greensburg School rebuild green after a devastating tornado</a:t>
            </a:r>
          </a:p>
          <a:p>
            <a:r>
              <a:rPr lang="en-US" b="1" dirty="0" smtClean="0"/>
              <a:t>Don’t forget Earth Science Final Exam this Wednesday May 23</a:t>
            </a:r>
          </a:p>
        </p:txBody>
      </p:sp>
    </p:spTree>
    <p:extLst>
      <p:ext uri="{BB962C8B-B14F-4D97-AF65-F5344CB8AC3E}">
        <p14:creationId xmlns:p14="http://schemas.microsoft.com/office/powerpoint/2010/main" val="11808726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E8CF6-F5B6-4E60-ABB2-8E9011EFDBFA}"/>
              </a:ext>
            </a:extLst>
          </p:cNvPr>
          <p:cNvSpPr>
            <a:spLocks noGrp="1"/>
          </p:cNvSpPr>
          <p:nvPr>
            <p:ph type="title"/>
          </p:nvPr>
        </p:nvSpPr>
        <p:spPr>
          <a:xfrm>
            <a:off x="1014760" y="152536"/>
            <a:ext cx="10872439" cy="1107552"/>
          </a:xfrm>
        </p:spPr>
        <p:txBody>
          <a:bodyPr>
            <a:normAutofit/>
          </a:bodyPr>
          <a:lstStyle/>
          <a:p>
            <a:r>
              <a:rPr lang="en-US" sz="4000" dirty="0" smtClean="0"/>
              <a:t>Friday 05/18/2018</a:t>
            </a:r>
            <a:endParaRPr lang="en-US" sz="4000" dirty="0"/>
          </a:p>
        </p:txBody>
      </p:sp>
      <p:sp>
        <p:nvSpPr>
          <p:cNvPr id="3" name="Content Placeholder 2">
            <a:extLst>
              <a:ext uri="{FF2B5EF4-FFF2-40B4-BE49-F238E27FC236}">
                <a16:creationId xmlns:a16="http://schemas.microsoft.com/office/drawing/2014/main" id="{75C1CF6C-F40F-486B-930B-4CE3342548DA}"/>
              </a:ext>
            </a:extLst>
          </p:cNvPr>
          <p:cNvSpPr>
            <a:spLocks noGrp="1"/>
          </p:cNvSpPr>
          <p:nvPr>
            <p:ph idx="1"/>
          </p:nvPr>
        </p:nvSpPr>
        <p:spPr>
          <a:xfrm>
            <a:off x="892097" y="869795"/>
            <a:ext cx="10861288" cy="5876693"/>
          </a:xfrm>
        </p:spPr>
        <p:txBody>
          <a:bodyPr>
            <a:noAutofit/>
          </a:bodyPr>
          <a:lstStyle/>
          <a:p>
            <a:pPr marL="0" indent="0">
              <a:buNone/>
            </a:pPr>
            <a:r>
              <a:rPr lang="en-US" sz="1950" b="1" dirty="0"/>
              <a:t>Objectives:</a:t>
            </a:r>
          </a:p>
          <a:p>
            <a:r>
              <a:rPr lang="en-US" sz="1950" b="1" dirty="0"/>
              <a:t>Students will </a:t>
            </a:r>
            <a:r>
              <a:rPr lang="en-US" sz="1950" b="1" dirty="0" smtClean="0"/>
              <a:t>identify the pros and cons of a primary energy source.</a:t>
            </a:r>
            <a:endParaRPr lang="en-US" sz="1950" b="1" dirty="0"/>
          </a:p>
          <a:p>
            <a:r>
              <a:rPr lang="en-US" sz="1950" b="1" dirty="0" smtClean="0"/>
              <a:t>Students </a:t>
            </a:r>
            <a:r>
              <a:rPr lang="en-US" sz="1950" b="1" dirty="0"/>
              <a:t>will explain the theory of plate tectonics, describe how tectonic plates move, and identify geologic events that occur due to tectonic plate movement.</a:t>
            </a:r>
          </a:p>
          <a:p>
            <a:r>
              <a:rPr lang="en-US" sz="1950" b="1" dirty="0"/>
              <a:t>Students will describe how the movement of Earth’s tectonic plates causes mountain building</a:t>
            </a:r>
            <a:r>
              <a:rPr lang="en-US" sz="1950" b="1" dirty="0" smtClean="0"/>
              <a:t>.</a:t>
            </a:r>
          </a:p>
          <a:p>
            <a:pPr marL="0" indent="0">
              <a:buNone/>
            </a:pPr>
            <a:r>
              <a:rPr lang="en-US" sz="1950" b="1" dirty="0" smtClean="0">
                <a:solidFill>
                  <a:srgbClr val="FF0000"/>
                </a:solidFill>
              </a:rPr>
              <a:t>White </a:t>
            </a:r>
            <a:r>
              <a:rPr lang="en-US" sz="1950" b="1" dirty="0">
                <a:solidFill>
                  <a:srgbClr val="FF0000"/>
                </a:solidFill>
              </a:rPr>
              <a:t>Space Question</a:t>
            </a:r>
            <a:r>
              <a:rPr lang="en-US" sz="1950" b="1" dirty="0" smtClean="0">
                <a:solidFill>
                  <a:srgbClr val="FF0000"/>
                </a:solidFill>
              </a:rPr>
              <a:t>:</a:t>
            </a:r>
          </a:p>
          <a:p>
            <a:pPr marL="0" indent="0">
              <a:buNone/>
            </a:pPr>
            <a:r>
              <a:rPr lang="en-US" sz="1950" b="1" dirty="0" smtClean="0">
                <a:solidFill>
                  <a:srgbClr val="FF0000"/>
                </a:solidFill>
              </a:rPr>
              <a:t>A heating system that uses solar collectors is called _______________.  What is a major constraint of wind as an energy source to produce electricity?</a:t>
            </a:r>
            <a:endParaRPr lang="en-US" sz="1950" b="1" dirty="0">
              <a:solidFill>
                <a:srgbClr val="FF0000"/>
              </a:solidFill>
            </a:endParaRPr>
          </a:p>
          <a:p>
            <a:pPr marL="0" indent="0">
              <a:buNone/>
            </a:pPr>
            <a:r>
              <a:rPr lang="en-US" sz="1950" b="1" dirty="0" smtClean="0"/>
              <a:t>Agenda:</a:t>
            </a:r>
          </a:p>
          <a:p>
            <a:r>
              <a:rPr lang="en-US" sz="1950" b="1" dirty="0"/>
              <a:t>Finish </a:t>
            </a:r>
            <a:r>
              <a:rPr lang="en-US" sz="1950" b="1" dirty="0" smtClean="0"/>
              <a:t>Fueling </a:t>
            </a:r>
            <a:r>
              <a:rPr lang="en-US" sz="1950" b="1" dirty="0"/>
              <a:t>the Future </a:t>
            </a:r>
            <a:r>
              <a:rPr lang="en-US" sz="1950" b="1" dirty="0" smtClean="0"/>
              <a:t>activity (10 </a:t>
            </a:r>
            <a:r>
              <a:rPr lang="en-US" sz="1950" b="1" dirty="0" err="1" smtClean="0"/>
              <a:t>mins</a:t>
            </a:r>
            <a:r>
              <a:rPr lang="en-US" sz="1950" b="1" dirty="0" smtClean="0"/>
              <a:t>)  </a:t>
            </a:r>
            <a:endParaRPr lang="en-US" sz="1950" b="1" dirty="0"/>
          </a:p>
          <a:p>
            <a:r>
              <a:rPr lang="en-US" sz="1950" b="1" dirty="0" smtClean="0"/>
              <a:t>Discuss and Review Fueling the Future activity (15 </a:t>
            </a:r>
            <a:r>
              <a:rPr lang="en-US" sz="1950" b="1" dirty="0" err="1" smtClean="0"/>
              <a:t>mins</a:t>
            </a:r>
            <a:r>
              <a:rPr lang="en-US" sz="1950" b="1" dirty="0" smtClean="0"/>
              <a:t>)</a:t>
            </a:r>
          </a:p>
          <a:p>
            <a:r>
              <a:rPr lang="en-US" sz="1950" b="1" dirty="0" smtClean="0"/>
              <a:t>Earth Science Final Exam next Wednesday May 23</a:t>
            </a:r>
          </a:p>
          <a:p>
            <a:r>
              <a:rPr lang="en-US" sz="1950" b="1" dirty="0" smtClean="0"/>
              <a:t>Check Final Daily Spark </a:t>
            </a:r>
            <a:endParaRPr lang="en-US" sz="1950" b="1" dirty="0"/>
          </a:p>
          <a:p>
            <a:r>
              <a:rPr lang="en-US" sz="1950" b="1" dirty="0" smtClean="0"/>
              <a:t>Turn in Personal Energy Audit due today</a:t>
            </a:r>
          </a:p>
          <a:p>
            <a:pPr marL="0" indent="0">
              <a:buNone/>
            </a:pPr>
            <a:endParaRPr lang="en-US" sz="1950" b="1" dirty="0" smtClean="0"/>
          </a:p>
        </p:txBody>
      </p:sp>
    </p:spTree>
    <p:extLst>
      <p:ext uri="{BB962C8B-B14F-4D97-AF65-F5344CB8AC3E}">
        <p14:creationId xmlns:p14="http://schemas.microsoft.com/office/powerpoint/2010/main" val="25964134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E8CF6-F5B6-4E60-ABB2-8E9011EFDBFA}"/>
              </a:ext>
            </a:extLst>
          </p:cNvPr>
          <p:cNvSpPr>
            <a:spLocks noGrp="1"/>
          </p:cNvSpPr>
          <p:nvPr>
            <p:ph type="title"/>
          </p:nvPr>
        </p:nvSpPr>
        <p:spPr>
          <a:xfrm>
            <a:off x="1014760" y="152536"/>
            <a:ext cx="10872439" cy="1107552"/>
          </a:xfrm>
        </p:spPr>
        <p:txBody>
          <a:bodyPr>
            <a:normAutofit/>
          </a:bodyPr>
          <a:lstStyle/>
          <a:p>
            <a:r>
              <a:rPr lang="en-US" sz="4000" dirty="0" smtClean="0"/>
              <a:t>Thursday 05/17/2018</a:t>
            </a:r>
            <a:endParaRPr lang="en-US" sz="4000" dirty="0"/>
          </a:p>
        </p:txBody>
      </p:sp>
      <p:sp>
        <p:nvSpPr>
          <p:cNvPr id="3" name="Content Placeholder 2">
            <a:extLst>
              <a:ext uri="{FF2B5EF4-FFF2-40B4-BE49-F238E27FC236}">
                <a16:creationId xmlns:a16="http://schemas.microsoft.com/office/drawing/2014/main" id="{75C1CF6C-F40F-486B-930B-4CE3342548DA}"/>
              </a:ext>
            </a:extLst>
          </p:cNvPr>
          <p:cNvSpPr>
            <a:spLocks noGrp="1"/>
          </p:cNvSpPr>
          <p:nvPr>
            <p:ph idx="1"/>
          </p:nvPr>
        </p:nvSpPr>
        <p:spPr>
          <a:xfrm>
            <a:off x="892097" y="869795"/>
            <a:ext cx="10861288" cy="5876693"/>
          </a:xfrm>
        </p:spPr>
        <p:txBody>
          <a:bodyPr>
            <a:noAutofit/>
          </a:bodyPr>
          <a:lstStyle/>
          <a:p>
            <a:pPr marL="0" indent="0">
              <a:buNone/>
            </a:pPr>
            <a:r>
              <a:rPr lang="en-US" sz="2100" b="1" dirty="0"/>
              <a:t>Objectives:</a:t>
            </a:r>
          </a:p>
          <a:p>
            <a:r>
              <a:rPr lang="en-US" sz="2100" b="1" dirty="0"/>
              <a:t>Students will </a:t>
            </a:r>
            <a:r>
              <a:rPr lang="en-US" sz="2100" b="1" dirty="0" smtClean="0"/>
              <a:t>identify the pros and cons of a primary energy source.</a:t>
            </a:r>
            <a:endParaRPr lang="en-US" sz="2100" b="1" dirty="0"/>
          </a:p>
          <a:p>
            <a:r>
              <a:rPr lang="en-US" sz="2100" b="1" dirty="0" smtClean="0"/>
              <a:t>Students </a:t>
            </a:r>
            <a:r>
              <a:rPr lang="en-US" sz="2100" b="1" dirty="0"/>
              <a:t>will explain the theory of plate tectonics, describe how tectonic plates move, and identify geologic events that occur due to tectonic plate movement.</a:t>
            </a:r>
          </a:p>
          <a:p>
            <a:r>
              <a:rPr lang="en-US" sz="2100" b="1" dirty="0"/>
              <a:t>Students will describe how the movement of Earth’s tectonic plates causes mountain building</a:t>
            </a:r>
            <a:r>
              <a:rPr lang="en-US" sz="2100" b="1" dirty="0" smtClean="0"/>
              <a:t>.</a:t>
            </a:r>
          </a:p>
          <a:p>
            <a:pPr marL="0" indent="0">
              <a:buNone/>
            </a:pPr>
            <a:r>
              <a:rPr lang="en-US" sz="2100" b="1" dirty="0" smtClean="0">
                <a:solidFill>
                  <a:srgbClr val="FF0000"/>
                </a:solidFill>
              </a:rPr>
              <a:t>White </a:t>
            </a:r>
            <a:r>
              <a:rPr lang="en-US" sz="2100" b="1" dirty="0">
                <a:solidFill>
                  <a:srgbClr val="FF0000"/>
                </a:solidFill>
              </a:rPr>
              <a:t>Space Question</a:t>
            </a:r>
            <a:r>
              <a:rPr lang="en-US" sz="2100" b="1" dirty="0" smtClean="0">
                <a:solidFill>
                  <a:srgbClr val="FF0000"/>
                </a:solidFill>
              </a:rPr>
              <a:t>:</a:t>
            </a:r>
          </a:p>
          <a:p>
            <a:pPr marL="0" indent="0">
              <a:buNone/>
            </a:pPr>
            <a:r>
              <a:rPr lang="en-US" sz="2100" b="1" dirty="0" smtClean="0">
                <a:solidFill>
                  <a:srgbClr val="FF0000"/>
                </a:solidFill>
              </a:rPr>
              <a:t>What Earth activity can decrease temperature by reflecting sunlight back into space? After Earth absorbs solar radiation that heats the ground, what kind of energy does the atmosphere absorb from the ground?</a:t>
            </a:r>
            <a:endParaRPr lang="en-US" sz="2100" b="1" dirty="0">
              <a:solidFill>
                <a:srgbClr val="FF0000"/>
              </a:solidFill>
            </a:endParaRPr>
          </a:p>
          <a:p>
            <a:pPr marL="0" indent="0">
              <a:buNone/>
            </a:pPr>
            <a:r>
              <a:rPr lang="en-US" sz="2100" b="1" dirty="0" smtClean="0"/>
              <a:t>Agenda:</a:t>
            </a:r>
          </a:p>
          <a:p>
            <a:r>
              <a:rPr lang="en-US" sz="2100" b="1" dirty="0" smtClean="0"/>
              <a:t>Work on Fueling the Future activity</a:t>
            </a:r>
          </a:p>
          <a:p>
            <a:r>
              <a:rPr lang="en-US" sz="2100" b="1" dirty="0" smtClean="0"/>
              <a:t>Don’t forget Final Exam practice after school today</a:t>
            </a:r>
          </a:p>
          <a:p>
            <a:pPr marL="0" indent="0">
              <a:buNone/>
            </a:pPr>
            <a:r>
              <a:rPr lang="en-US" sz="2100" b="1" dirty="0" smtClean="0">
                <a:solidFill>
                  <a:srgbClr val="FF0000"/>
                </a:solidFill>
              </a:rPr>
              <a:t>HW: Final Daily Spark &amp; Personal Energy Audit due Friday</a:t>
            </a:r>
          </a:p>
          <a:p>
            <a:pPr marL="0" indent="0">
              <a:buNone/>
            </a:pPr>
            <a:endParaRPr lang="en-US" sz="2100" b="1" dirty="0" smtClean="0"/>
          </a:p>
        </p:txBody>
      </p:sp>
    </p:spTree>
    <p:extLst>
      <p:ext uri="{BB962C8B-B14F-4D97-AF65-F5344CB8AC3E}">
        <p14:creationId xmlns:p14="http://schemas.microsoft.com/office/powerpoint/2010/main" val="6968749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E8CF6-F5B6-4E60-ABB2-8E9011EFDBFA}"/>
              </a:ext>
            </a:extLst>
          </p:cNvPr>
          <p:cNvSpPr>
            <a:spLocks noGrp="1"/>
          </p:cNvSpPr>
          <p:nvPr>
            <p:ph type="title"/>
          </p:nvPr>
        </p:nvSpPr>
        <p:spPr>
          <a:xfrm>
            <a:off x="1014760" y="152536"/>
            <a:ext cx="10872439" cy="1107552"/>
          </a:xfrm>
        </p:spPr>
        <p:txBody>
          <a:bodyPr>
            <a:normAutofit/>
          </a:bodyPr>
          <a:lstStyle/>
          <a:p>
            <a:r>
              <a:rPr lang="en-US" sz="4000" dirty="0" smtClean="0"/>
              <a:t>Wednesday 05/16/2018</a:t>
            </a:r>
            <a:endParaRPr lang="en-US" sz="4000" dirty="0"/>
          </a:p>
        </p:txBody>
      </p:sp>
      <p:sp>
        <p:nvSpPr>
          <p:cNvPr id="3" name="Content Placeholder 2">
            <a:extLst>
              <a:ext uri="{FF2B5EF4-FFF2-40B4-BE49-F238E27FC236}">
                <a16:creationId xmlns:a16="http://schemas.microsoft.com/office/drawing/2014/main" id="{75C1CF6C-F40F-486B-930B-4CE3342548DA}"/>
              </a:ext>
            </a:extLst>
          </p:cNvPr>
          <p:cNvSpPr>
            <a:spLocks noGrp="1"/>
          </p:cNvSpPr>
          <p:nvPr>
            <p:ph idx="1"/>
          </p:nvPr>
        </p:nvSpPr>
        <p:spPr>
          <a:xfrm>
            <a:off x="892097" y="869795"/>
            <a:ext cx="10861288" cy="5876693"/>
          </a:xfrm>
        </p:spPr>
        <p:txBody>
          <a:bodyPr>
            <a:noAutofit/>
          </a:bodyPr>
          <a:lstStyle/>
          <a:p>
            <a:pPr marL="0" indent="0">
              <a:buNone/>
            </a:pPr>
            <a:r>
              <a:rPr lang="en-US" sz="2100" b="1" dirty="0"/>
              <a:t>Objectives:</a:t>
            </a:r>
          </a:p>
          <a:p>
            <a:r>
              <a:rPr lang="en-US" sz="2100" b="1" dirty="0"/>
              <a:t>Students will </a:t>
            </a:r>
            <a:r>
              <a:rPr lang="en-US" sz="2100" b="1" dirty="0" smtClean="0"/>
              <a:t>identify the pros and cons of a primary energy source.</a:t>
            </a:r>
            <a:endParaRPr lang="en-US" sz="2100" b="1" dirty="0"/>
          </a:p>
          <a:p>
            <a:r>
              <a:rPr lang="en-US" sz="2100" b="1" dirty="0" smtClean="0"/>
              <a:t>Students </a:t>
            </a:r>
            <a:r>
              <a:rPr lang="en-US" sz="2100" b="1" dirty="0"/>
              <a:t>will explain the theory of plate tectonics, describe how tectonic plates move, and identify geologic events that occur due to tectonic plate movement.</a:t>
            </a:r>
          </a:p>
          <a:p>
            <a:r>
              <a:rPr lang="en-US" sz="2100" b="1" dirty="0"/>
              <a:t>Students will describe how the movement of Earth’s tectonic plates causes mountain building</a:t>
            </a:r>
            <a:r>
              <a:rPr lang="en-US" sz="2100" b="1" dirty="0" smtClean="0"/>
              <a:t>.</a:t>
            </a:r>
          </a:p>
          <a:p>
            <a:pPr marL="0" indent="0">
              <a:buNone/>
            </a:pPr>
            <a:r>
              <a:rPr lang="en-US" sz="2100" b="1" dirty="0" smtClean="0">
                <a:solidFill>
                  <a:srgbClr val="FF0000"/>
                </a:solidFill>
              </a:rPr>
              <a:t>White </a:t>
            </a:r>
            <a:r>
              <a:rPr lang="en-US" sz="2100" b="1" dirty="0">
                <a:solidFill>
                  <a:srgbClr val="FF0000"/>
                </a:solidFill>
              </a:rPr>
              <a:t>Space Question</a:t>
            </a:r>
            <a:r>
              <a:rPr lang="en-US" sz="2100" b="1" dirty="0" smtClean="0">
                <a:solidFill>
                  <a:srgbClr val="FF0000"/>
                </a:solidFill>
              </a:rPr>
              <a:t>:</a:t>
            </a:r>
          </a:p>
          <a:p>
            <a:pPr marL="0" indent="0">
              <a:buNone/>
            </a:pPr>
            <a:r>
              <a:rPr lang="en-US" sz="2100" b="1" dirty="0" smtClean="0">
                <a:solidFill>
                  <a:srgbClr val="FF0000"/>
                </a:solidFill>
              </a:rPr>
              <a:t>What are the various processes that can change rocks during the rock cycle? Name the layer inside the Earth that provides energy for plate tectonics.</a:t>
            </a:r>
            <a:endParaRPr lang="en-US" sz="2100" b="1" dirty="0">
              <a:solidFill>
                <a:srgbClr val="FF0000"/>
              </a:solidFill>
            </a:endParaRPr>
          </a:p>
          <a:p>
            <a:pPr marL="0" indent="0">
              <a:buNone/>
            </a:pPr>
            <a:r>
              <a:rPr lang="en-US" sz="2100" b="1" dirty="0" smtClean="0"/>
              <a:t>Agenda: Power Hour Schedule</a:t>
            </a:r>
          </a:p>
          <a:p>
            <a:r>
              <a:rPr lang="en-US" sz="2100" b="1" dirty="0" smtClean="0"/>
              <a:t>Discuss and review Energizing the World activity (15 </a:t>
            </a:r>
            <a:r>
              <a:rPr lang="en-US" sz="2100" b="1" dirty="0" err="1" smtClean="0"/>
              <a:t>mins</a:t>
            </a:r>
            <a:r>
              <a:rPr lang="en-US" sz="2100" b="1" dirty="0" smtClean="0"/>
              <a:t>)</a:t>
            </a:r>
          </a:p>
          <a:p>
            <a:r>
              <a:rPr lang="en-US" sz="2100" b="1" dirty="0" smtClean="0"/>
              <a:t>Start Fueling the Future activity </a:t>
            </a:r>
          </a:p>
          <a:p>
            <a:r>
              <a:rPr lang="en-US" sz="2100" b="1" dirty="0" smtClean="0"/>
              <a:t>Don’t forget Final Exam practice after school Thursday</a:t>
            </a:r>
          </a:p>
          <a:p>
            <a:pPr marL="0" indent="0">
              <a:buNone/>
            </a:pPr>
            <a:r>
              <a:rPr lang="en-US" sz="2100" b="1" dirty="0" smtClean="0">
                <a:solidFill>
                  <a:srgbClr val="FF0000"/>
                </a:solidFill>
              </a:rPr>
              <a:t>HW: Final Daily Spark &amp; Personal Energy Audit due Friday</a:t>
            </a:r>
          </a:p>
          <a:p>
            <a:pPr marL="0" indent="0">
              <a:buNone/>
            </a:pPr>
            <a:endParaRPr lang="en-US" sz="2100" b="1" dirty="0" smtClean="0"/>
          </a:p>
        </p:txBody>
      </p:sp>
    </p:spTree>
    <p:extLst>
      <p:ext uri="{BB962C8B-B14F-4D97-AF65-F5344CB8AC3E}">
        <p14:creationId xmlns:p14="http://schemas.microsoft.com/office/powerpoint/2010/main" val="33009848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E8CF6-F5B6-4E60-ABB2-8E9011EFDBFA}"/>
              </a:ext>
            </a:extLst>
          </p:cNvPr>
          <p:cNvSpPr>
            <a:spLocks noGrp="1"/>
          </p:cNvSpPr>
          <p:nvPr>
            <p:ph type="title"/>
          </p:nvPr>
        </p:nvSpPr>
        <p:spPr>
          <a:xfrm>
            <a:off x="1003609" y="275199"/>
            <a:ext cx="10872439" cy="851074"/>
          </a:xfrm>
        </p:spPr>
        <p:txBody>
          <a:bodyPr>
            <a:normAutofit/>
          </a:bodyPr>
          <a:lstStyle/>
          <a:p>
            <a:r>
              <a:rPr lang="en-US" sz="4000" dirty="0" smtClean="0"/>
              <a:t>Fri</a:t>
            </a:r>
            <a:r>
              <a:rPr lang="en-US" sz="4000" dirty="0" smtClean="0"/>
              <a:t>day 06/08/2018</a:t>
            </a:r>
            <a:endParaRPr lang="en-US" sz="4000" dirty="0"/>
          </a:p>
        </p:txBody>
      </p:sp>
      <p:sp>
        <p:nvSpPr>
          <p:cNvPr id="3" name="Content Placeholder 2">
            <a:extLst>
              <a:ext uri="{FF2B5EF4-FFF2-40B4-BE49-F238E27FC236}">
                <a16:creationId xmlns:a16="http://schemas.microsoft.com/office/drawing/2014/main" id="{75C1CF6C-F40F-486B-930B-4CE3342548DA}"/>
              </a:ext>
            </a:extLst>
          </p:cNvPr>
          <p:cNvSpPr>
            <a:spLocks noGrp="1"/>
          </p:cNvSpPr>
          <p:nvPr>
            <p:ph idx="1"/>
          </p:nvPr>
        </p:nvSpPr>
        <p:spPr>
          <a:xfrm>
            <a:off x="1014760" y="1126273"/>
            <a:ext cx="10861288" cy="5620215"/>
          </a:xfrm>
        </p:spPr>
        <p:txBody>
          <a:bodyPr>
            <a:noAutofit/>
          </a:bodyPr>
          <a:lstStyle/>
          <a:p>
            <a:pPr marL="0" indent="0">
              <a:buNone/>
            </a:pPr>
            <a:r>
              <a:rPr lang="en-US" sz="2800" b="1" dirty="0"/>
              <a:t>Objectives:</a:t>
            </a:r>
          </a:p>
          <a:p>
            <a:r>
              <a:rPr lang="en-US" sz="2800" b="1" dirty="0"/>
              <a:t>Students will </a:t>
            </a:r>
            <a:r>
              <a:rPr lang="en-US" sz="2800" b="1" dirty="0" smtClean="0"/>
              <a:t>identify the pros and cons of a primary energy source.</a:t>
            </a:r>
            <a:endParaRPr lang="en-US" sz="2800" b="1" dirty="0"/>
          </a:p>
          <a:p>
            <a:r>
              <a:rPr lang="en-US" sz="2800" b="1" dirty="0" smtClean="0"/>
              <a:t>Students </a:t>
            </a:r>
            <a:r>
              <a:rPr lang="en-US" sz="2800" b="1" dirty="0"/>
              <a:t>will explain the theory of plate tectonics, describe how tectonic plates move, and identify geologic events that occur due to tectonic plate movement.</a:t>
            </a:r>
          </a:p>
          <a:p>
            <a:r>
              <a:rPr lang="en-US" sz="2800" b="1" dirty="0"/>
              <a:t>Students will describe how the movement of Earth’s tectonic plates causes mountain building</a:t>
            </a:r>
            <a:r>
              <a:rPr lang="en-US" sz="2800" b="1" dirty="0" smtClean="0"/>
              <a:t>.</a:t>
            </a:r>
          </a:p>
          <a:p>
            <a:pPr marL="0" indent="0">
              <a:buNone/>
            </a:pPr>
            <a:r>
              <a:rPr lang="en-US" sz="2800" b="1" dirty="0" smtClean="0"/>
              <a:t>Agenda</a:t>
            </a:r>
            <a:r>
              <a:rPr lang="en-US" sz="2800" b="1" dirty="0" smtClean="0"/>
              <a:t>:</a:t>
            </a:r>
          </a:p>
          <a:p>
            <a:r>
              <a:rPr lang="en-US" sz="2800" b="1" dirty="0" smtClean="0"/>
              <a:t>No classes today; 8</a:t>
            </a:r>
            <a:r>
              <a:rPr lang="en-US" sz="2800" b="1" baseline="30000" dirty="0" smtClean="0"/>
              <a:t>th</a:t>
            </a:r>
            <a:r>
              <a:rPr lang="en-US" sz="2800" b="1" dirty="0" smtClean="0"/>
              <a:t> Grade Field Trip to Spencer Park</a:t>
            </a:r>
            <a:endParaRPr lang="en-US" sz="2800" b="1" dirty="0" smtClean="0"/>
          </a:p>
          <a:p>
            <a:pPr marL="457200" lvl="1" indent="0">
              <a:buNone/>
            </a:pPr>
            <a:endParaRPr lang="en-US" sz="2800" b="1" dirty="0" smtClean="0"/>
          </a:p>
        </p:txBody>
      </p:sp>
    </p:spTree>
    <p:extLst>
      <p:ext uri="{BB962C8B-B14F-4D97-AF65-F5344CB8AC3E}">
        <p14:creationId xmlns:p14="http://schemas.microsoft.com/office/powerpoint/2010/main" val="31597745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E8CF6-F5B6-4E60-ABB2-8E9011EFDBFA}"/>
              </a:ext>
            </a:extLst>
          </p:cNvPr>
          <p:cNvSpPr>
            <a:spLocks noGrp="1"/>
          </p:cNvSpPr>
          <p:nvPr>
            <p:ph type="title"/>
          </p:nvPr>
        </p:nvSpPr>
        <p:spPr>
          <a:xfrm>
            <a:off x="1014760" y="152536"/>
            <a:ext cx="10872439" cy="1107552"/>
          </a:xfrm>
        </p:spPr>
        <p:txBody>
          <a:bodyPr>
            <a:normAutofit/>
          </a:bodyPr>
          <a:lstStyle/>
          <a:p>
            <a:r>
              <a:rPr lang="en-US" sz="4000" dirty="0" smtClean="0"/>
              <a:t>Tuesday 05/15/2018</a:t>
            </a:r>
            <a:endParaRPr lang="en-US" sz="4000" dirty="0"/>
          </a:p>
        </p:txBody>
      </p:sp>
      <p:sp>
        <p:nvSpPr>
          <p:cNvPr id="3" name="Content Placeholder 2">
            <a:extLst>
              <a:ext uri="{FF2B5EF4-FFF2-40B4-BE49-F238E27FC236}">
                <a16:creationId xmlns:a16="http://schemas.microsoft.com/office/drawing/2014/main" id="{75C1CF6C-F40F-486B-930B-4CE3342548DA}"/>
              </a:ext>
            </a:extLst>
          </p:cNvPr>
          <p:cNvSpPr>
            <a:spLocks noGrp="1"/>
          </p:cNvSpPr>
          <p:nvPr>
            <p:ph idx="1"/>
          </p:nvPr>
        </p:nvSpPr>
        <p:spPr>
          <a:xfrm>
            <a:off x="892097" y="869795"/>
            <a:ext cx="10861288" cy="5876693"/>
          </a:xfrm>
        </p:spPr>
        <p:txBody>
          <a:bodyPr>
            <a:noAutofit/>
          </a:bodyPr>
          <a:lstStyle/>
          <a:p>
            <a:pPr marL="0" indent="0">
              <a:buNone/>
            </a:pPr>
            <a:r>
              <a:rPr lang="en-US" sz="2100" b="1" dirty="0"/>
              <a:t>Objectives:</a:t>
            </a:r>
          </a:p>
          <a:p>
            <a:r>
              <a:rPr lang="en-US" sz="2100" b="1" dirty="0"/>
              <a:t>Students will </a:t>
            </a:r>
            <a:r>
              <a:rPr lang="en-US" sz="2100" b="1" dirty="0" smtClean="0"/>
              <a:t>identify the pros and cons of a primary energy source.</a:t>
            </a:r>
            <a:endParaRPr lang="en-US" sz="2100" b="1" dirty="0"/>
          </a:p>
          <a:p>
            <a:r>
              <a:rPr lang="en-US" sz="2100" b="1" dirty="0" smtClean="0"/>
              <a:t>Students </a:t>
            </a:r>
            <a:r>
              <a:rPr lang="en-US" sz="2100" b="1" dirty="0"/>
              <a:t>will explain the theory of plate tectonics, describe how tectonic plates move, and identify geologic events that occur due to tectonic plate movement.</a:t>
            </a:r>
          </a:p>
          <a:p>
            <a:r>
              <a:rPr lang="en-US" sz="2100" b="1" dirty="0"/>
              <a:t>Students will describe how the movement of Earth’s tectonic plates causes mountain building</a:t>
            </a:r>
            <a:r>
              <a:rPr lang="en-US" sz="2100" b="1" dirty="0" smtClean="0"/>
              <a:t>.</a:t>
            </a:r>
          </a:p>
          <a:p>
            <a:pPr marL="0" indent="0">
              <a:buNone/>
            </a:pPr>
            <a:r>
              <a:rPr lang="en-US" sz="2100" b="1" dirty="0" smtClean="0">
                <a:solidFill>
                  <a:srgbClr val="FF0000"/>
                </a:solidFill>
              </a:rPr>
              <a:t>White </a:t>
            </a:r>
            <a:r>
              <a:rPr lang="en-US" sz="2100" b="1" dirty="0">
                <a:solidFill>
                  <a:srgbClr val="FF0000"/>
                </a:solidFill>
              </a:rPr>
              <a:t>Space Question</a:t>
            </a:r>
            <a:r>
              <a:rPr lang="en-US" sz="2100" b="1" dirty="0" smtClean="0">
                <a:solidFill>
                  <a:srgbClr val="FF0000"/>
                </a:solidFill>
              </a:rPr>
              <a:t>:</a:t>
            </a:r>
          </a:p>
          <a:p>
            <a:pPr marL="0" indent="0">
              <a:buNone/>
            </a:pPr>
            <a:r>
              <a:rPr lang="en-US" sz="2100" b="1" dirty="0" smtClean="0">
                <a:solidFill>
                  <a:srgbClr val="FF0000"/>
                </a:solidFill>
              </a:rPr>
              <a:t>Describe the process of condensation. A dam is a major part of what type of energy generation?</a:t>
            </a:r>
            <a:endParaRPr lang="en-US" sz="2100" b="1" dirty="0">
              <a:solidFill>
                <a:srgbClr val="FF0000"/>
              </a:solidFill>
            </a:endParaRPr>
          </a:p>
          <a:p>
            <a:pPr marL="0" indent="0">
              <a:buNone/>
            </a:pPr>
            <a:r>
              <a:rPr lang="en-US" sz="2100" b="1" dirty="0" smtClean="0"/>
              <a:t>Agenda: </a:t>
            </a:r>
          </a:p>
          <a:p>
            <a:r>
              <a:rPr lang="en-US" sz="2100" b="1" dirty="0" smtClean="0"/>
              <a:t>Complete Energizing the World activity</a:t>
            </a:r>
          </a:p>
          <a:p>
            <a:r>
              <a:rPr lang="en-US" sz="2100" b="1" dirty="0" smtClean="0"/>
              <a:t>Discuss and review Energizing the World activity</a:t>
            </a:r>
          </a:p>
          <a:p>
            <a:r>
              <a:rPr lang="en-US" sz="2100" b="1" dirty="0" smtClean="0"/>
              <a:t>Don’t forget Final Exam review after school today &amp; Thursday</a:t>
            </a:r>
          </a:p>
          <a:p>
            <a:pPr marL="0" indent="0">
              <a:buNone/>
            </a:pPr>
            <a:r>
              <a:rPr lang="en-US" sz="2100" b="1" dirty="0" smtClean="0">
                <a:solidFill>
                  <a:srgbClr val="FF0000"/>
                </a:solidFill>
              </a:rPr>
              <a:t>HW: Final Daily Spark &amp; Personal Energy Audit</a:t>
            </a:r>
          </a:p>
          <a:p>
            <a:pPr marL="0" indent="0">
              <a:buNone/>
            </a:pPr>
            <a:endParaRPr lang="en-US" sz="2100" b="1" dirty="0" smtClean="0"/>
          </a:p>
        </p:txBody>
      </p:sp>
    </p:spTree>
    <p:extLst>
      <p:ext uri="{BB962C8B-B14F-4D97-AF65-F5344CB8AC3E}">
        <p14:creationId xmlns:p14="http://schemas.microsoft.com/office/powerpoint/2010/main" val="33777470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E8CF6-F5B6-4E60-ABB2-8E9011EFDBFA}"/>
              </a:ext>
            </a:extLst>
          </p:cNvPr>
          <p:cNvSpPr>
            <a:spLocks noGrp="1"/>
          </p:cNvSpPr>
          <p:nvPr>
            <p:ph type="title"/>
          </p:nvPr>
        </p:nvSpPr>
        <p:spPr>
          <a:xfrm>
            <a:off x="1014760" y="152536"/>
            <a:ext cx="10872439" cy="1107552"/>
          </a:xfrm>
        </p:spPr>
        <p:txBody>
          <a:bodyPr>
            <a:normAutofit/>
          </a:bodyPr>
          <a:lstStyle/>
          <a:p>
            <a:r>
              <a:rPr lang="en-US" sz="4000" dirty="0" smtClean="0"/>
              <a:t>Monday 05/14/2018</a:t>
            </a:r>
            <a:endParaRPr lang="en-US" sz="4000" dirty="0"/>
          </a:p>
        </p:txBody>
      </p:sp>
      <p:sp>
        <p:nvSpPr>
          <p:cNvPr id="3" name="Content Placeholder 2">
            <a:extLst>
              <a:ext uri="{FF2B5EF4-FFF2-40B4-BE49-F238E27FC236}">
                <a16:creationId xmlns:a16="http://schemas.microsoft.com/office/drawing/2014/main" id="{75C1CF6C-F40F-486B-930B-4CE3342548DA}"/>
              </a:ext>
            </a:extLst>
          </p:cNvPr>
          <p:cNvSpPr>
            <a:spLocks noGrp="1"/>
          </p:cNvSpPr>
          <p:nvPr>
            <p:ph idx="1"/>
          </p:nvPr>
        </p:nvSpPr>
        <p:spPr>
          <a:xfrm>
            <a:off x="892097" y="869795"/>
            <a:ext cx="10861288" cy="5876693"/>
          </a:xfrm>
        </p:spPr>
        <p:txBody>
          <a:bodyPr>
            <a:noAutofit/>
          </a:bodyPr>
          <a:lstStyle/>
          <a:p>
            <a:pPr marL="0" indent="0">
              <a:buNone/>
            </a:pPr>
            <a:r>
              <a:rPr lang="en-US" sz="2200" b="1" dirty="0"/>
              <a:t>Objectives:</a:t>
            </a:r>
          </a:p>
          <a:p>
            <a:r>
              <a:rPr lang="en-US" sz="2200" b="1" dirty="0"/>
              <a:t>Students will </a:t>
            </a:r>
            <a:r>
              <a:rPr lang="en-US" sz="2200" b="1" dirty="0" smtClean="0"/>
              <a:t>identify the pros and cons of a primary energy source.</a:t>
            </a:r>
            <a:endParaRPr lang="en-US" sz="2200" b="1" dirty="0"/>
          </a:p>
          <a:p>
            <a:r>
              <a:rPr lang="en-US" sz="2200" b="1" dirty="0" smtClean="0"/>
              <a:t>Students </a:t>
            </a:r>
            <a:r>
              <a:rPr lang="en-US" sz="2200" b="1" dirty="0"/>
              <a:t>will explain the theory of plate tectonics, describe how tectonic plates move, and identify geologic events that occur due to tectonic plate movement.</a:t>
            </a:r>
          </a:p>
          <a:p>
            <a:r>
              <a:rPr lang="en-US" sz="2200" b="1" dirty="0"/>
              <a:t>Students will describe how the movement of Earth’s tectonic plates causes mountain building</a:t>
            </a:r>
            <a:r>
              <a:rPr lang="en-US" sz="2200" b="1" dirty="0" smtClean="0"/>
              <a:t>.</a:t>
            </a:r>
          </a:p>
          <a:p>
            <a:pPr marL="0" indent="0">
              <a:buNone/>
            </a:pPr>
            <a:r>
              <a:rPr lang="en-US" sz="2200" b="1" dirty="0" smtClean="0">
                <a:solidFill>
                  <a:srgbClr val="FF0000"/>
                </a:solidFill>
              </a:rPr>
              <a:t>White </a:t>
            </a:r>
            <a:r>
              <a:rPr lang="en-US" sz="2200" b="1" dirty="0">
                <a:solidFill>
                  <a:srgbClr val="FF0000"/>
                </a:solidFill>
              </a:rPr>
              <a:t>Space Question</a:t>
            </a:r>
            <a:r>
              <a:rPr lang="en-US" sz="2200" b="1" dirty="0" smtClean="0">
                <a:solidFill>
                  <a:srgbClr val="FF0000"/>
                </a:solidFill>
              </a:rPr>
              <a:t>:</a:t>
            </a:r>
          </a:p>
          <a:p>
            <a:pPr marL="0" indent="0">
              <a:buNone/>
            </a:pPr>
            <a:r>
              <a:rPr lang="en-US" sz="2200" b="1" dirty="0" smtClean="0">
                <a:solidFill>
                  <a:srgbClr val="FF0000"/>
                </a:solidFill>
              </a:rPr>
              <a:t>What type of energy does a well that is drilled to reach hot water heated by magma capture? What is a disadvantage of wind power?</a:t>
            </a:r>
            <a:endParaRPr lang="en-US" sz="2200" b="1" dirty="0">
              <a:solidFill>
                <a:srgbClr val="FF0000"/>
              </a:solidFill>
            </a:endParaRPr>
          </a:p>
          <a:p>
            <a:pPr marL="0" indent="0">
              <a:buNone/>
            </a:pPr>
            <a:r>
              <a:rPr lang="en-US" sz="2200" b="1" dirty="0" smtClean="0"/>
              <a:t>Agenda: </a:t>
            </a:r>
          </a:p>
          <a:p>
            <a:r>
              <a:rPr lang="en-US" sz="2200" b="1" dirty="0" smtClean="0"/>
              <a:t>Finish Fuel Cell Vehicle Challenge presentations</a:t>
            </a:r>
          </a:p>
          <a:p>
            <a:r>
              <a:rPr lang="en-US" sz="2200" b="1" dirty="0" smtClean="0"/>
              <a:t>Start Energizing the World activity</a:t>
            </a:r>
          </a:p>
          <a:p>
            <a:pPr marL="0" indent="0">
              <a:buNone/>
            </a:pPr>
            <a:r>
              <a:rPr lang="en-US" sz="2200" b="1" dirty="0" smtClean="0">
                <a:solidFill>
                  <a:srgbClr val="FF0000"/>
                </a:solidFill>
              </a:rPr>
              <a:t>HW: Final Daily Spark &amp; Personal Energy Audit</a:t>
            </a:r>
          </a:p>
          <a:p>
            <a:pPr marL="0" indent="0">
              <a:buNone/>
            </a:pPr>
            <a:endParaRPr lang="en-US" sz="2200" b="1" dirty="0" smtClean="0"/>
          </a:p>
        </p:txBody>
      </p:sp>
    </p:spTree>
    <p:extLst>
      <p:ext uri="{BB962C8B-B14F-4D97-AF65-F5344CB8AC3E}">
        <p14:creationId xmlns:p14="http://schemas.microsoft.com/office/powerpoint/2010/main" val="16254331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E8CF6-F5B6-4E60-ABB2-8E9011EFDBFA}"/>
              </a:ext>
            </a:extLst>
          </p:cNvPr>
          <p:cNvSpPr>
            <a:spLocks noGrp="1"/>
          </p:cNvSpPr>
          <p:nvPr>
            <p:ph type="title"/>
          </p:nvPr>
        </p:nvSpPr>
        <p:spPr>
          <a:xfrm>
            <a:off x="1014760" y="152536"/>
            <a:ext cx="10872439" cy="1107552"/>
          </a:xfrm>
        </p:spPr>
        <p:txBody>
          <a:bodyPr>
            <a:normAutofit/>
          </a:bodyPr>
          <a:lstStyle/>
          <a:p>
            <a:r>
              <a:rPr lang="en-US" sz="4000" dirty="0" smtClean="0"/>
              <a:t>Friday 05/11/2018</a:t>
            </a:r>
            <a:endParaRPr lang="en-US" sz="4000" dirty="0"/>
          </a:p>
        </p:txBody>
      </p:sp>
      <p:sp>
        <p:nvSpPr>
          <p:cNvPr id="3" name="Content Placeholder 2">
            <a:extLst>
              <a:ext uri="{FF2B5EF4-FFF2-40B4-BE49-F238E27FC236}">
                <a16:creationId xmlns:a16="http://schemas.microsoft.com/office/drawing/2014/main" id="{75C1CF6C-F40F-486B-930B-4CE3342548DA}"/>
              </a:ext>
            </a:extLst>
          </p:cNvPr>
          <p:cNvSpPr>
            <a:spLocks noGrp="1"/>
          </p:cNvSpPr>
          <p:nvPr>
            <p:ph idx="1"/>
          </p:nvPr>
        </p:nvSpPr>
        <p:spPr>
          <a:xfrm>
            <a:off x="892097" y="869795"/>
            <a:ext cx="10861288" cy="5876693"/>
          </a:xfrm>
        </p:spPr>
        <p:txBody>
          <a:bodyPr>
            <a:noAutofit/>
          </a:bodyPr>
          <a:lstStyle/>
          <a:p>
            <a:pPr marL="0" indent="0">
              <a:buNone/>
            </a:pPr>
            <a:r>
              <a:rPr lang="en-US" sz="2200" b="1" dirty="0"/>
              <a:t>Objectives:</a:t>
            </a:r>
          </a:p>
          <a:p>
            <a:r>
              <a:rPr lang="en-US" sz="2200" b="1" dirty="0"/>
              <a:t>Students will </a:t>
            </a:r>
            <a:r>
              <a:rPr lang="en-US" sz="2200" b="1" dirty="0" smtClean="0"/>
              <a:t>identify the pros and cons of a primary energy source.</a:t>
            </a:r>
            <a:endParaRPr lang="en-US" sz="2200" b="1" dirty="0"/>
          </a:p>
          <a:p>
            <a:r>
              <a:rPr lang="en-US" sz="2200" b="1" dirty="0" smtClean="0"/>
              <a:t>Students </a:t>
            </a:r>
            <a:r>
              <a:rPr lang="en-US" sz="2200" b="1" dirty="0"/>
              <a:t>will explain the theory of plate tectonics, describe how tectonic plates move, and identify geologic events that occur due to tectonic plate movement.</a:t>
            </a:r>
          </a:p>
          <a:p>
            <a:r>
              <a:rPr lang="en-US" sz="2200" b="1" dirty="0"/>
              <a:t>Students will describe how the movement of Earth’s tectonic plates causes mountain building</a:t>
            </a:r>
            <a:r>
              <a:rPr lang="en-US" sz="2200" b="1" dirty="0" smtClean="0"/>
              <a:t>.</a:t>
            </a:r>
          </a:p>
          <a:p>
            <a:pPr marL="0" indent="0">
              <a:buNone/>
            </a:pPr>
            <a:r>
              <a:rPr lang="en-US" sz="2200" b="1" dirty="0" smtClean="0">
                <a:solidFill>
                  <a:srgbClr val="FF0000"/>
                </a:solidFill>
              </a:rPr>
              <a:t>White </a:t>
            </a:r>
            <a:r>
              <a:rPr lang="en-US" sz="2200" b="1" dirty="0">
                <a:solidFill>
                  <a:srgbClr val="FF0000"/>
                </a:solidFill>
              </a:rPr>
              <a:t>Space Question</a:t>
            </a:r>
            <a:r>
              <a:rPr lang="en-US" sz="2200" b="1" dirty="0" smtClean="0">
                <a:solidFill>
                  <a:srgbClr val="FF0000"/>
                </a:solidFill>
              </a:rPr>
              <a:t>:</a:t>
            </a:r>
          </a:p>
          <a:p>
            <a:pPr marL="0" indent="0">
              <a:buNone/>
            </a:pPr>
            <a:r>
              <a:rPr lang="en-US" sz="2200" b="1" dirty="0" smtClean="0">
                <a:solidFill>
                  <a:srgbClr val="FF0000"/>
                </a:solidFill>
              </a:rPr>
              <a:t>How would you describe the quality of a mineral that is a natural solid? Define the term cleavage in reference to minerals.</a:t>
            </a:r>
            <a:endParaRPr lang="en-US" sz="2200" b="1" dirty="0">
              <a:solidFill>
                <a:srgbClr val="FF0000"/>
              </a:solidFill>
            </a:endParaRPr>
          </a:p>
          <a:p>
            <a:pPr marL="0" indent="0">
              <a:buNone/>
            </a:pPr>
            <a:r>
              <a:rPr lang="en-US" sz="2200" b="1" dirty="0" smtClean="0"/>
              <a:t>Agenda: Power Hour Schedule</a:t>
            </a:r>
          </a:p>
          <a:p>
            <a:r>
              <a:rPr lang="en-US" sz="2200" b="1" dirty="0" smtClean="0"/>
              <a:t>Fuel Cell Vehicle Challenge presentations for MSU Baja Racing Team</a:t>
            </a:r>
          </a:p>
          <a:p>
            <a:r>
              <a:rPr lang="en-US" sz="2200" b="1" dirty="0" smtClean="0"/>
              <a:t>Discussion panel with MSU Baja Racing Team about vehicle design &amp; engineering </a:t>
            </a:r>
          </a:p>
        </p:txBody>
      </p:sp>
    </p:spTree>
    <p:extLst>
      <p:ext uri="{BB962C8B-B14F-4D97-AF65-F5344CB8AC3E}">
        <p14:creationId xmlns:p14="http://schemas.microsoft.com/office/powerpoint/2010/main" val="32562660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E8CF6-F5B6-4E60-ABB2-8E9011EFDBFA}"/>
              </a:ext>
            </a:extLst>
          </p:cNvPr>
          <p:cNvSpPr>
            <a:spLocks noGrp="1"/>
          </p:cNvSpPr>
          <p:nvPr>
            <p:ph type="title"/>
          </p:nvPr>
        </p:nvSpPr>
        <p:spPr>
          <a:xfrm>
            <a:off x="1014760" y="152536"/>
            <a:ext cx="10872439" cy="1107552"/>
          </a:xfrm>
        </p:spPr>
        <p:txBody>
          <a:bodyPr>
            <a:normAutofit/>
          </a:bodyPr>
          <a:lstStyle/>
          <a:p>
            <a:r>
              <a:rPr lang="en-US" sz="4000" dirty="0" smtClean="0"/>
              <a:t>Thursday 05/10/2018</a:t>
            </a:r>
            <a:endParaRPr lang="en-US" sz="4000" dirty="0"/>
          </a:p>
        </p:txBody>
      </p:sp>
      <p:sp>
        <p:nvSpPr>
          <p:cNvPr id="3" name="Content Placeholder 2">
            <a:extLst>
              <a:ext uri="{FF2B5EF4-FFF2-40B4-BE49-F238E27FC236}">
                <a16:creationId xmlns:a16="http://schemas.microsoft.com/office/drawing/2014/main" id="{75C1CF6C-F40F-486B-930B-4CE3342548DA}"/>
              </a:ext>
            </a:extLst>
          </p:cNvPr>
          <p:cNvSpPr>
            <a:spLocks noGrp="1"/>
          </p:cNvSpPr>
          <p:nvPr>
            <p:ph idx="1"/>
          </p:nvPr>
        </p:nvSpPr>
        <p:spPr>
          <a:xfrm>
            <a:off x="892097" y="869795"/>
            <a:ext cx="10861288" cy="5876693"/>
          </a:xfrm>
        </p:spPr>
        <p:txBody>
          <a:bodyPr>
            <a:noAutofit/>
          </a:bodyPr>
          <a:lstStyle/>
          <a:p>
            <a:pPr marL="0" indent="0">
              <a:buNone/>
            </a:pPr>
            <a:r>
              <a:rPr lang="en-US" sz="2100" b="1" dirty="0"/>
              <a:t>Objectives:</a:t>
            </a:r>
          </a:p>
          <a:p>
            <a:r>
              <a:rPr lang="en-US" sz="2100" b="1" dirty="0"/>
              <a:t>Students will identify the pros and cons of a primary energy source.</a:t>
            </a:r>
          </a:p>
          <a:p>
            <a:r>
              <a:rPr lang="en-US" sz="2100" b="1" dirty="0" smtClean="0"/>
              <a:t>Students </a:t>
            </a:r>
            <a:r>
              <a:rPr lang="en-US" sz="2100" b="1" dirty="0"/>
              <a:t>will explain the theory of plate tectonics, describe how tectonic plates move, and identify geologic events that occur due to tectonic plate movement.</a:t>
            </a:r>
          </a:p>
          <a:p>
            <a:r>
              <a:rPr lang="en-US" sz="2100" b="1" dirty="0"/>
              <a:t>Students will describe how the movement of Earth’s tectonic plates causes mountain building</a:t>
            </a:r>
            <a:r>
              <a:rPr lang="en-US" sz="2100" b="1" dirty="0" smtClean="0"/>
              <a:t>.</a:t>
            </a:r>
          </a:p>
          <a:p>
            <a:pPr marL="0" indent="0">
              <a:buNone/>
            </a:pPr>
            <a:r>
              <a:rPr lang="en-US" sz="2100" b="1" dirty="0" smtClean="0">
                <a:solidFill>
                  <a:srgbClr val="FF0000"/>
                </a:solidFill>
              </a:rPr>
              <a:t>White </a:t>
            </a:r>
            <a:r>
              <a:rPr lang="en-US" sz="2100" b="1" dirty="0">
                <a:solidFill>
                  <a:srgbClr val="FF0000"/>
                </a:solidFill>
              </a:rPr>
              <a:t>Space Question</a:t>
            </a:r>
            <a:r>
              <a:rPr lang="en-US" sz="2100" b="1" dirty="0" smtClean="0">
                <a:solidFill>
                  <a:srgbClr val="FF0000"/>
                </a:solidFill>
              </a:rPr>
              <a:t>:</a:t>
            </a:r>
          </a:p>
          <a:p>
            <a:pPr marL="0" indent="0">
              <a:buNone/>
            </a:pPr>
            <a:r>
              <a:rPr lang="en-US" sz="2100" b="1" dirty="0" smtClean="0">
                <a:solidFill>
                  <a:srgbClr val="FF0000"/>
                </a:solidFill>
              </a:rPr>
              <a:t>What is the color of a mineral in powdered form called? What is the term to describe how light is reflected from a mineral’s surface?</a:t>
            </a:r>
            <a:endParaRPr lang="en-US" sz="2100" b="1" dirty="0">
              <a:solidFill>
                <a:srgbClr val="FF0000"/>
              </a:solidFill>
            </a:endParaRPr>
          </a:p>
          <a:p>
            <a:pPr marL="0" indent="0">
              <a:buNone/>
            </a:pPr>
            <a:r>
              <a:rPr lang="en-US" sz="2100" b="1" dirty="0" smtClean="0"/>
              <a:t>Agenda:</a:t>
            </a:r>
          </a:p>
          <a:p>
            <a:r>
              <a:rPr lang="en-US" sz="2100" b="1" dirty="0" smtClean="0"/>
              <a:t>Finish Energy and the Environment Investigation #1 Power to the People presentations</a:t>
            </a:r>
          </a:p>
          <a:p>
            <a:r>
              <a:rPr lang="en-US" sz="2100" b="1" dirty="0" smtClean="0"/>
              <a:t>Start Fuel Cell Vehicle Challenge presentations for students attending World Cup event</a:t>
            </a:r>
          </a:p>
        </p:txBody>
      </p:sp>
    </p:spTree>
    <p:extLst>
      <p:ext uri="{BB962C8B-B14F-4D97-AF65-F5344CB8AC3E}">
        <p14:creationId xmlns:p14="http://schemas.microsoft.com/office/powerpoint/2010/main" val="25736752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E8CF6-F5B6-4E60-ABB2-8E9011EFDBFA}"/>
              </a:ext>
            </a:extLst>
          </p:cNvPr>
          <p:cNvSpPr>
            <a:spLocks noGrp="1"/>
          </p:cNvSpPr>
          <p:nvPr>
            <p:ph type="title"/>
          </p:nvPr>
        </p:nvSpPr>
        <p:spPr>
          <a:xfrm>
            <a:off x="1014760" y="152536"/>
            <a:ext cx="10872439" cy="1107552"/>
          </a:xfrm>
        </p:spPr>
        <p:txBody>
          <a:bodyPr>
            <a:normAutofit/>
          </a:bodyPr>
          <a:lstStyle/>
          <a:p>
            <a:r>
              <a:rPr lang="en-US" sz="4000" dirty="0" smtClean="0"/>
              <a:t>Wednesday 05/09/2018</a:t>
            </a:r>
            <a:endParaRPr lang="en-US" sz="4000" dirty="0"/>
          </a:p>
        </p:txBody>
      </p:sp>
      <p:sp>
        <p:nvSpPr>
          <p:cNvPr id="3" name="Content Placeholder 2">
            <a:extLst>
              <a:ext uri="{FF2B5EF4-FFF2-40B4-BE49-F238E27FC236}">
                <a16:creationId xmlns:a16="http://schemas.microsoft.com/office/drawing/2014/main" id="{75C1CF6C-F40F-486B-930B-4CE3342548DA}"/>
              </a:ext>
            </a:extLst>
          </p:cNvPr>
          <p:cNvSpPr>
            <a:spLocks noGrp="1"/>
          </p:cNvSpPr>
          <p:nvPr>
            <p:ph idx="1"/>
          </p:nvPr>
        </p:nvSpPr>
        <p:spPr>
          <a:xfrm>
            <a:off x="892097" y="869795"/>
            <a:ext cx="10861288" cy="5876693"/>
          </a:xfrm>
        </p:spPr>
        <p:txBody>
          <a:bodyPr>
            <a:noAutofit/>
          </a:bodyPr>
          <a:lstStyle/>
          <a:p>
            <a:pPr marL="0" indent="0">
              <a:buNone/>
            </a:pPr>
            <a:r>
              <a:rPr lang="en-US" sz="2100" b="1" dirty="0"/>
              <a:t>Objectives:</a:t>
            </a:r>
          </a:p>
          <a:p>
            <a:r>
              <a:rPr lang="en-US" sz="2100" b="1" dirty="0"/>
              <a:t>Students will identify the pros and cons of a primary energy source.</a:t>
            </a:r>
          </a:p>
          <a:p>
            <a:r>
              <a:rPr lang="en-US" sz="2100" b="1" dirty="0" smtClean="0"/>
              <a:t>Students </a:t>
            </a:r>
            <a:r>
              <a:rPr lang="en-US" sz="2100" b="1" dirty="0"/>
              <a:t>will explain the theory of plate tectonics, describe how tectonic plates move, and identify geologic events that occur due to tectonic plate movement.</a:t>
            </a:r>
          </a:p>
          <a:p>
            <a:r>
              <a:rPr lang="en-US" sz="2100" b="1" dirty="0"/>
              <a:t>Students will describe how the movement of Earth’s tectonic plates causes mountain building</a:t>
            </a:r>
            <a:r>
              <a:rPr lang="en-US" sz="2100" b="1" dirty="0" smtClean="0"/>
              <a:t>.</a:t>
            </a:r>
          </a:p>
          <a:p>
            <a:pPr marL="0" indent="0">
              <a:buNone/>
            </a:pPr>
            <a:r>
              <a:rPr lang="en-US" sz="2100" b="1" dirty="0" smtClean="0">
                <a:solidFill>
                  <a:srgbClr val="FF0000"/>
                </a:solidFill>
              </a:rPr>
              <a:t>White </a:t>
            </a:r>
            <a:r>
              <a:rPr lang="en-US" sz="2100" b="1" dirty="0">
                <a:solidFill>
                  <a:srgbClr val="FF0000"/>
                </a:solidFill>
              </a:rPr>
              <a:t>Space Question</a:t>
            </a:r>
            <a:r>
              <a:rPr lang="en-US" sz="2100" b="1" dirty="0" smtClean="0">
                <a:solidFill>
                  <a:srgbClr val="FF0000"/>
                </a:solidFill>
              </a:rPr>
              <a:t>:</a:t>
            </a:r>
          </a:p>
          <a:p>
            <a:pPr marL="0" indent="0">
              <a:buNone/>
            </a:pPr>
            <a:r>
              <a:rPr lang="en-US" sz="2100" b="1" dirty="0" smtClean="0">
                <a:solidFill>
                  <a:srgbClr val="FF0000"/>
                </a:solidFill>
              </a:rPr>
              <a:t>Why would scientists study multiple systems on Earth at the same time instead of studying them separately? What type of system is Earth, closed or open? Explain.</a:t>
            </a:r>
            <a:endParaRPr lang="en-US" sz="2100" b="1" dirty="0">
              <a:solidFill>
                <a:srgbClr val="FF0000"/>
              </a:solidFill>
            </a:endParaRPr>
          </a:p>
          <a:p>
            <a:pPr marL="0" indent="0">
              <a:buNone/>
            </a:pPr>
            <a:r>
              <a:rPr lang="en-US" sz="2100" b="1" dirty="0" smtClean="0"/>
              <a:t>Agenda:</a:t>
            </a:r>
          </a:p>
          <a:p>
            <a:r>
              <a:rPr lang="en-US" sz="2100" b="1" dirty="0" smtClean="0"/>
              <a:t>Energy and the Environment Investigation #1 Power to the People presentations:</a:t>
            </a:r>
          </a:p>
          <a:p>
            <a:pPr lvl="1"/>
            <a:r>
              <a:rPr lang="en-US" sz="2100" b="1" dirty="0" smtClean="0"/>
              <a:t>Groups present findings on assigned energy source to class</a:t>
            </a:r>
          </a:p>
          <a:p>
            <a:pPr lvl="1"/>
            <a:r>
              <a:rPr lang="en-US" sz="2100" b="1" dirty="0" smtClean="0"/>
              <a:t>Listen and take notes on different energy sources</a:t>
            </a:r>
          </a:p>
          <a:p>
            <a:pPr marL="0" indent="0">
              <a:buNone/>
            </a:pPr>
            <a:endParaRPr lang="en-US" sz="2100" b="1" dirty="0" smtClean="0">
              <a:solidFill>
                <a:srgbClr val="FF0000"/>
              </a:solidFill>
            </a:endParaRPr>
          </a:p>
        </p:txBody>
      </p:sp>
    </p:spTree>
    <p:extLst>
      <p:ext uri="{BB962C8B-B14F-4D97-AF65-F5344CB8AC3E}">
        <p14:creationId xmlns:p14="http://schemas.microsoft.com/office/powerpoint/2010/main" val="289219285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E8CF6-F5B6-4E60-ABB2-8E9011EFDBFA}"/>
              </a:ext>
            </a:extLst>
          </p:cNvPr>
          <p:cNvSpPr>
            <a:spLocks noGrp="1"/>
          </p:cNvSpPr>
          <p:nvPr>
            <p:ph type="title"/>
          </p:nvPr>
        </p:nvSpPr>
        <p:spPr>
          <a:xfrm>
            <a:off x="925551" y="1100389"/>
            <a:ext cx="10872439" cy="3884206"/>
          </a:xfrm>
        </p:spPr>
        <p:txBody>
          <a:bodyPr>
            <a:noAutofit/>
          </a:bodyPr>
          <a:lstStyle/>
          <a:p>
            <a:pPr algn="ctr"/>
            <a:r>
              <a:rPr lang="en-US" sz="4800" dirty="0" smtClean="0"/>
              <a:t>Tuesday 05/08/2018 </a:t>
            </a:r>
            <a:br>
              <a:rPr lang="en-US" sz="4800" dirty="0" smtClean="0"/>
            </a:br>
            <a:r>
              <a:rPr lang="en-US" sz="4800" dirty="0" smtClean="0"/>
              <a:t> WCS District Closed for Elections</a:t>
            </a:r>
            <a:br>
              <a:rPr lang="en-US" sz="4800" dirty="0" smtClean="0"/>
            </a:br>
            <a:r>
              <a:rPr lang="en-US" sz="3600" dirty="0" smtClean="0"/>
              <a:t>No school for Students</a:t>
            </a:r>
            <a:br>
              <a:rPr lang="en-US" sz="3600" dirty="0" smtClean="0"/>
            </a:br>
            <a:r>
              <a:rPr lang="en-US" sz="3600" dirty="0" smtClean="0"/>
              <a:t>Professional Development for Teachers</a:t>
            </a:r>
            <a:endParaRPr lang="en-US" sz="3600" dirty="0"/>
          </a:p>
        </p:txBody>
      </p:sp>
    </p:spTree>
    <p:extLst>
      <p:ext uri="{BB962C8B-B14F-4D97-AF65-F5344CB8AC3E}">
        <p14:creationId xmlns:p14="http://schemas.microsoft.com/office/powerpoint/2010/main" val="255548332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E8CF6-F5B6-4E60-ABB2-8E9011EFDBFA}"/>
              </a:ext>
            </a:extLst>
          </p:cNvPr>
          <p:cNvSpPr>
            <a:spLocks noGrp="1"/>
          </p:cNvSpPr>
          <p:nvPr>
            <p:ph type="title"/>
          </p:nvPr>
        </p:nvSpPr>
        <p:spPr>
          <a:xfrm>
            <a:off x="1014760" y="152536"/>
            <a:ext cx="10872439" cy="1107552"/>
          </a:xfrm>
        </p:spPr>
        <p:txBody>
          <a:bodyPr>
            <a:normAutofit/>
          </a:bodyPr>
          <a:lstStyle/>
          <a:p>
            <a:r>
              <a:rPr lang="en-US" sz="4000" dirty="0" smtClean="0"/>
              <a:t>Monday 05/07/2018</a:t>
            </a:r>
            <a:endParaRPr lang="en-US" sz="4000" dirty="0"/>
          </a:p>
        </p:txBody>
      </p:sp>
      <p:sp>
        <p:nvSpPr>
          <p:cNvPr id="3" name="Content Placeholder 2">
            <a:extLst>
              <a:ext uri="{FF2B5EF4-FFF2-40B4-BE49-F238E27FC236}">
                <a16:creationId xmlns:a16="http://schemas.microsoft.com/office/drawing/2014/main" id="{75C1CF6C-F40F-486B-930B-4CE3342548DA}"/>
              </a:ext>
            </a:extLst>
          </p:cNvPr>
          <p:cNvSpPr>
            <a:spLocks noGrp="1"/>
          </p:cNvSpPr>
          <p:nvPr>
            <p:ph idx="1"/>
          </p:nvPr>
        </p:nvSpPr>
        <p:spPr>
          <a:xfrm>
            <a:off x="892097" y="869795"/>
            <a:ext cx="10995102" cy="5876693"/>
          </a:xfrm>
        </p:spPr>
        <p:txBody>
          <a:bodyPr>
            <a:noAutofit/>
          </a:bodyPr>
          <a:lstStyle/>
          <a:p>
            <a:pPr marL="0" indent="0">
              <a:buNone/>
            </a:pPr>
            <a:r>
              <a:rPr lang="en-US" b="1" dirty="0"/>
              <a:t>Objectives:</a:t>
            </a:r>
          </a:p>
          <a:p>
            <a:r>
              <a:rPr lang="en-US" b="1" dirty="0"/>
              <a:t>Students will identify the pros and cons of a primary energy source.</a:t>
            </a:r>
          </a:p>
          <a:p>
            <a:r>
              <a:rPr lang="en-US" b="1" dirty="0" smtClean="0"/>
              <a:t>Students </a:t>
            </a:r>
            <a:r>
              <a:rPr lang="en-US" b="1" dirty="0"/>
              <a:t>will explain the theory of plate tectonics, describe how tectonic plates move, and identify geologic events that occur due to tectonic plate movement.</a:t>
            </a:r>
          </a:p>
          <a:p>
            <a:r>
              <a:rPr lang="en-US" b="1" dirty="0"/>
              <a:t>Students will describe how the movement of Earth’s tectonic plates causes mountain building</a:t>
            </a:r>
            <a:r>
              <a:rPr lang="en-US" b="1" dirty="0" smtClean="0"/>
              <a:t>.</a:t>
            </a:r>
          </a:p>
          <a:p>
            <a:pPr marL="0" indent="0">
              <a:buNone/>
            </a:pPr>
            <a:r>
              <a:rPr lang="en-US" b="1" dirty="0" smtClean="0">
                <a:solidFill>
                  <a:srgbClr val="FF0000"/>
                </a:solidFill>
              </a:rPr>
              <a:t>White </a:t>
            </a:r>
            <a:r>
              <a:rPr lang="en-US" b="1" dirty="0">
                <a:solidFill>
                  <a:srgbClr val="FF0000"/>
                </a:solidFill>
              </a:rPr>
              <a:t>Space Question</a:t>
            </a:r>
            <a:r>
              <a:rPr lang="en-US" b="1" dirty="0" smtClean="0">
                <a:solidFill>
                  <a:srgbClr val="FF0000"/>
                </a:solidFill>
              </a:rPr>
              <a:t>:</a:t>
            </a:r>
          </a:p>
          <a:p>
            <a:pPr marL="0" indent="0">
              <a:buNone/>
            </a:pPr>
            <a:r>
              <a:rPr lang="en-US" b="1" dirty="0" smtClean="0">
                <a:solidFill>
                  <a:srgbClr val="FF0000"/>
                </a:solidFill>
              </a:rPr>
              <a:t>If plants return to a hillside after a wildfire, what does that do to the erosion rate of the soil there?</a:t>
            </a:r>
            <a:endParaRPr lang="en-US" b="1" dirty="0">
              <a:solidFill>
                <a:srgbClr val="FF0000"/>
              </a:solidFill>
            </a:endParaRPr>
          </a:p>
          <a:p>
            <a:pPr marL="0" indent="0">
              <a:buNone/>
            </a:pPr>
            <a:r>
              <a:rPr lang="en-US" b="1" dirty="0" smtClean="0"/>
              <a:t>Agenda: </a:t>
            </a:r>
            <a:r>
              <a:rPr lang="en-US" b="1" dirty="0" smtClean="0">
                <a:solidFill>
                  <a:srgbClr val="FF0000"/>
                </a:solidFill>
              </a:rPr>
              <a:t>Science - ELA Block </a:t>
            </a:r>
            <a:r>
              <a:rPr lang="en-US" b="1" dirty="0">
                <a:solidFill>
                  <a:srgbClr val="FF0000"/>
                </a:solidFill>
              </a:rPr>
              <a:t>S</a:t>
            </a:r>
            <a:r>
              <a:rPr lang="en-US" b="1" dirty="0" smtClean="0">
                <a:solidFill>
                  <a:srgbClr val="FF0000"/>
                </a:solidFill>
              </a:rPr>
              <a:t>chedule today; no Math class</a:t>
            </a:r>
          </a:p>
          <a:p>
            <a:r>
              <a:rPr lang="en-US" b="1" dirty="0" smtClean="0"/>
              <a:t>Finish work on Energy and the Environment Investigation #1 Power to the People:</a:t>
            </a:r>
          </a:p>
          <a:p>
            <a:pPr lvl="1"/>
            <a:r>
              <a:rPr lang="en-US" sz="2000" b="1" dirty="0" smtClean="0"/>
              <a:t>Get into assigned groups</a:t>
            </a:r>
          </a:p>
          <a:p>
            <a:pPr lvl="1"/>
            <a:r>
              <a:rPr lang="en-US" sz="2000" b="1" dirty="0" smtClean="0"/>
              <a:t>Finish creating presentation file; write script; practice presentation</a:t>
            </a:r>
          </a:p>
          <a:p>
            <a:pPr lvl="1"/>
            <a:r>
              <a:rPr lang="en-US" sz="2000" b="1" dirty="0" smtClean="0"/>
              <a:t>Be ready to present findings to class on Wednesday 05/09</a:t>
            </a:r>
          </a:p>
          <a:p>
            <a:pPr marL="0" indent="0">
              <a:buNone/>
            </a:pPr>
            <a:endParaRPr lang="en-US" b="1" dirty="0" smtClean="0">
              <a:solidFill>
                <a:srgbClr val="FF0000"/>
              </a:solidFill>
            </a:endParaRPr>
          </a:p>
        </p:txBody>
      </p:sp>
    </p:spTree>
    <p:extLst>
      <p:ext uri="{BB962C8B-B14F-4D97-AF65-F5344CB8AC3E}">
        <p14:creationId xmlns:p14="http://schemas.microsoft.com/office/powerpoint/2010/main" val="25660635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E8CF6-F5B6-4E60-ABB2-8E9011EFDBFA}"/>
              </a:ext>
            </a:extLst>
          </p:cNvPr>
          <p:cNvSpPr>
            <a:spLocks noGrp="1"/>
          </p:cNvSpPr>
          <p:nvPr>
            <p:ph type="title"/>
          </p:nvPr>
        </p:nvSpPr>
        <p:spPr>
          <a:xfrm>
            <a:off x="925551" y="1100389"/>
            <a:ext cx="10872439" cy="2088860"/>
          </a:xfrm>
        </p:spPr>
        <p:txBody>
          <a:bodyPr>
            <a:noAutofit/>
          </a:bodyPr>
          <a:lstStyle/>
          <a:p>
            <a:pPr algn="ctr"/>
            <a:r>
              <a:rPr lang="en-US" sz="4800" dirty="0" smtClean="0"/>
              <a:t>Friday 05/04/2018 </a:t>
            </a:r>
            <a:br>
              <a:rPr lang="en-US" sz="4800" dirty="0" smtClean="0"/>
            </a:br>
            <a:r>
              <a:rPr lang="en-US" sz="4800" dirty="0" smtClean="0"/>
              <a:t> Half Day AM classes Only</a:t>
            </a:r>
            <a:endParaRPr lang="en-US" sz="4800" dirty="0"/>
          </a:p>
        </p:txBody>
      </p:sp>
    </p:spTree>
    <p:extLst>
      <p:ext uri="{BB962C8B-B14F-4D97-AF65-F5344CB8AC3E}">
        <p14:creationId xmlns:p14="http://schemas.microsoft.com/office/powerpoint/2010/main" val="309326866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E8CF6-F5B6-4E60-ABB2-8E9011EFDBFA}"/>
              </a:ext>
            </a:extLst>
          </p:cNvPr>
          <p:cNvSpPr>
            <a:spLocks noGrp="1"/>
          </p:cNvSpPr>
          <p:nvPr>
            <p:ph type="title"/>
          </p:nvPr>
        </p:nvSpPr>
        <p:spPr>
          <a:xfrm>
            <a:off x="1014760" y="152536"/>
            <a:ext cx="10872439" cy="1107552"/>
          </a:xfrm>
        </p:spPr>
        <p:txBody>
          <a:bodyPr>
            <a:normAutofit/>
          </a:bodyPr>
          <a:lstStyle/>
          <a:p>
            <a:r>
              <a:rPr lang="en-US" sz="4000" dirty="0" smtClean="0"/>
              <a:t>Thursday 05/03/2018</a:t>
            </a:r>
            <a:endParaRPr lang="en-US" sz="4000" dirty="0"/>
          </a:p>
        </p:txBody>
      </p:sp>
      <p:sp>
        <p:nvSpPr>
          <p:cNvPr id="3" name="Content Placeholder 2">
            <a:extLst>
              <a:ext uri="{FF2B5EF4-FFF2-40B4-BE49-F238E27FC236}">
                <a16:creationId xmlns:a16="http://schemas.microsoft.com/office/drawing/2014/main" id="{75C1CF6C-F40F-486B-930B-4CE3342548DA}"/>
              </a:ext>
            </a:extLst>
          </p:cNvPr>
          <p:cNvSpPr>
            <a:spLocks noGrp="1"/>
          </p:cNvSpPr>
          <p:nvPr>
            <p:ph idx="1"/>
          </p:nvPr>
        </p:nvSpPr>
        <p:spPr>
          <a:xfrm>
            <a:off x="892097" y="869795"/>
            <a:ext cx="10995102" cy="5876693"/>
          </a:xfrm>
        </p:spPr>
        <p:txBody>
          <a:bodyPr>
            <a:noAutofit/>
          </a:bodyPr>
          <a:lstStyle/>
          <a:p>
            <a:pPr marL="0" indent="0">
              <a:buNone/>
            </a:pPr>
            <a:r>
              <a:rPr lang="en-US" b="1" dirty="0"/>
              <a:t>Objectives:</a:t>
            </a:r>
          </a:p>
          <a:p>
            <a:r>
              <a:rPr lang="en-US" b="1" dirty="0"/>
              <a:t>Students will identify the pros and cons of a primary energy source.</a:t>
            </a:r>
          </a:p>
          <a:p>
            <a:r>
              <a:rPr lang="en-US" b="1" dirty="0" smtClean="0"/>
              <a:t>Students </a:t>
            </a:r>
            <a:r>
              <a:rPr lang="en-US" b="1" dirty="0"/>
              <a:t>will explain the theory of plate tectonics, describe how tectonic plates move, and identify geologic events that occur due to tectonic plate movement.</a:t>
            </a:r>
          </a:p>
          <a:p>
            <a:r>
              <a:rPr lang="en-US" b="1" dirty="0"/>
              <a:t>Students will describe how the movement of Earth’s tectonic plates causes mountain building</a:t>
            </a:r>
            <a:r>
              <a:rPr lang="en-US" b="1" dirty="0" smtClean="0"/>
              <a:t>.</a:t>
            </a:r>
          </a:p>
          <a:p>
            <a:pPr marL="0" indent="0">
              <a:buNone/>
            </a:pPr>
            <a:r>
              <a:rPr lang="en-US" b="1" dirty="0" smtClean="0">
                <a:solidFill>
                  <a:srgbClr val="FF0000"/>
                </a:solidFill>
              </a:rPr>
              <a:t>White </a:t>
            </a:r>
            <a:r>
              <a:rPr lang="en-US" b="1" dirty="0">
                <a:solidFill>
                  <a:srgbClr val="FF0000"/>
                </a:solidFill>
              </a:rPr>
              <a:t>Space Question</a:t>
            </a:r>
            <a:r>
              <a:rPr lang="en-US" b="1" dirty="0" smtClean="0">
                <a:solidFill>
                  <a:srgbClr val="FF0000"/>
                </a:solidFill>
              </a:rPr>
              <a:t>:</a:t>
            </a:r>
          </a:p>
          <a:p>
            <a:pPr marL="0" indent="0">
              <a:buNone/>
            </a:pPr>
            <a:r>
              <a:rPr lang="en-US" b="1" dirty="0" smtClean="0">
                <a:solidFill>
                  <a:srgbClr val="FF0000"/>
                </a:solidFill>
              </a:rPr>
              <a:t>Rainwater washing away sediment on a hillside is an interaction between which of Earth’s spheres?</a:t>
            </a:r>
            <a:endParaRPr lang="en-US" b="1" dirty="0">
              <a:solidFill>
                <a:srgbClr val="FF0000"/>
              </a:solidFill>
            </a:endParaRPr>
          </a:p>
          <a:p>
            <a:pPr marL="0" indent="0">
              <a:buNone/>
            </a:pPr>
            <a:r>
              <a:rPr lang="en-US" b="1" dirty="0" smtClean="0"/>
              <a:t>Agenda: Power Hour Schedule </a:t>
            </a:r>
          </a:p>
          <a:p>
            <a:r>
              <a:rPr lang="en-US" b="1" dirty="0" smtClean="0"/>
              <a:t>Continue work on Energy and the Environment Investigation #1 Power to the People:</a:t>
            </a:r>
          </a:p>
          <a:p>
            <a:pPr lvl="1"/>
            <a:r>
              <a:rPr lang="en-US" sz="2000" b="1" dirty="0" smtClean="0"/>
              <a:t>Get into assigned groups</a:t>
            </a:r>
          </a:p>
          <a:p>
            <a:pPr lvl="1"/>
            <a:r>
              <a:rPr lang="en-US" sz="2000" b="1" dirty="0" smtClean="0"/>
              <a:t>Conduct research on assigned energy source; use reading packet, fact sheet, and Internet research</a:t>
            </a:r>
          </a:p>
          <a:p>
            <a:pPr lvl="1"/>
            <a:r>
              <a:rPr lang="en-US" sz="2000" b="1" dirty="0" smtClean="0"/>
              <a:t>Be ready to present findings to class on Wednesday 05/09</a:t>
            </a:r>
          </a:p>
          <a:p>
            <a:pPr marL="0" indent="0">
              <a:buNone/>
            </a:pPr>
            <a:endParaRPr lang="en-US" b="1" dirty="0" smtClean="0">
              <a:solidFill>
                <a:srgbClr val="FF0000"/>
              </a:solidFill>
            </a:endParaRPr>
          </a:p>
        </p:txBody>
      </p:sp>
    </p:spTree>
    <p:extLst>
      <p:ext uri="{BB962C8B-B14F-4D97-AF65-F5344CB8AC3E}">
        <p14:creationId xmlns:p14="http://schemas.microsoft.com/office/powerpoint/2010/main" val="343220491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E8CF6-F5B6-4E60-ABB2-8E9011EFDBFA}"/>
              </a:ext>
            </a:extLst>
          </p:cNvPr>
          <p:cNvSpPr>
            <a:spLocks noGrp="1"/>
          </p:cNvSpPr>
          <p:nvPr>
            <p:ph type="title"/>
          </p:nvPr>
        </p:nvSpPr>
        <p:spPr>
          <a:xfrm>
            <a:off x="1014760" y="152536"/>
            <a:ext cx="10872439" cy="1107552"/>
          </a:xfrm>
        </p:spPr>
        <p:txBody>
          <a:bodyPr>
            <a:normAutofit/>
          </a:bodyPr>
          <a:lstStyle/>
          <a:p>
            <a:r>
              <a:rPr lang="en-US" sz="4000" dirty="0" smtClean="0"/>
              <a:t>Wednesday 05/02/2018</a:t>
            </a:r>
            <a:endParaRPr lang="en-US" sz="4000" dirty="0"/>
          </a:p>
        </p:txBody>
      </p:sp>
      <p:sp>
        <p:nvSpPr>
          <p:cNvPr id="3" name="Content Placeholder 2">
            <a:extLst>
              <a:ext uri="{FF2B5EF4-FFF2-40B4-BE49-F238E27FC236}">
                <a16:creationId xmlns:a16="http://schemas.microsoft.com/office/drawing/2014/main" id="{75C1CF6C-F40F-486B-930B-4CE3342548DA}"/>
              </a:ext>
            </a:extLst>
          </p:cNvPr>
          <p:cNvSpPr>
            <a:spLocks noGrp="1"/>
          </p:cNvSpPr>
          <p:nvPr>
            <p:ph idx="1"/>
          </p:nvPr>
        </p:nvSpPr>
        <p:spPr>
          <a:xfrm>
            <a:off x="903249" y="847493"/>
            <a:ext cx="10772080" cy="5876692"/>
          </a:xfrm>
        </p:spPr>
        <p:txBody>
          <a:bodyPr>
            <a:noAutofit/>
          </a:bodyPr>
          <a:lstStyle/>
          <a:p>
            <a:pPr marL="0" indent="0">
              <a:buNone/>
            </a:pPr>
            <a:r>
              <a:rPr lang="en-US" b="1" dirty="0"/>
              <a:t>Objectives:</a:t>
            </a:r>
          </a:p>
          <a:p>
            <a:r>
              <a:rPr lang="en-US" b="1" dirty="0"/>
              <a:t>Students will identify the pros and cons of a primary energy source.</a:t>
            </a:r>
          </a:p>
          <a:p>
            <a:r>
              <a:rPr lang="en-US" b="1" dirty="0" smtClean="0"/>
              <a:t>Students </a:t>
            </a:r>
            <a:r>
              <a:rPr lang="en-US" b="1" dirty="0"/>
              <a:t>will explain the theory of plate tectonics, describe how tectonic plates move, and identify geologic events that occur due to tectonic plate movement.</a:t>
            </a:r>
          </a:p>
          <a:p>
            <a:r>
              <a:rPr lang="en-US" b="1" dirty="0"/>
              <a:t>Students will describe how the movement of Earth’s tectonic plates causes mountain building</a:t>
            </a:r>
            <a:r>
              <a:rPr lang="en-US" b="1" dirty="0" smtClean="0"/>
              <a:t>.</a:t>
            </a:r>
          </a:p>
          <a:p>
            <a:pPr marL="0" indent="0">
              <a:buNone/>
            </a:pPr>
            <a:r>
              <a:rPr lang="en-US" b="1" dirty="0" smtClean="0">
                <a:solidFill>
                  <a:srgbClr val="FF0000"/>
                </a:solidFill>
              </a:rPr>
              <a:t>White </a:t>
            </a:r>
            <a:r>
              <a:rPr lang="en-US" b="1" dirty="0">
                <a:solidFill>
                  <a:srgbClr val="FF0000"/>
                </a:solidFill>
              </a:rPr>
              <a:t>Space Question</a:t>
            </a:r>
            <a:r>
              <a:rPr lang="en-US" b="1" dirty="0" smtClean="0">
                <a:solidFill>
                  <a:srgbClr val="FF0000"/>
                </a:solidFill>
              </a:rPr>
              <a:t>:</a:t>
            </a:r>
          </a:p>
          <a:p>
            <a:pPr marL="0" indent="0">
              <a:buNone/>
            </a:pPr>
            <a:r>
              <a:rPr lang="en-US" b="1" dirty="0" smtClean="0">
                <a:solidFill>
                  <a:srgbClr val="FF0000"/>
                </a:solidFill>
              </a:rPr>
              <a:t>What type of weathering occurs when carbonic acid breaks down minerals in rock? Due to chemical weathering, what can happen to a rock as hard as granite?</a:t>
            </a:r>
            <a:endParaRPr lang="en-US" b="1" dirty="0">
              <a:solidFill>
                <a:srgbClr val="FF0000"/>
              </a:solidFill>
            </a:endParaRPr>
          </a:p>
          <a:p>
            <a:pPr marL="0" indent="0">
              <a:buNone/>
            </a:pPr>
            <a:r>
              <a:rPr lang="en-US" b="1" dirty="0" smtClean="0"/>
              <a:t>Agenda:</a:t>
            </a:r>
          </a:p>
          <a:p>
            <a:r>
              <a:rPr lang="en-US" b="1" dirty="0" smtClean="0"/>
              <a:t>Start Energy and the Environment Investigation #1 Power to the People:</a:t>
            </a:r>
          </a:p>
          <a:p>
            <a:pPr lvl="1"/>
            <a:r>
              <a:rPr lang="en-US" sz="2000" b="1" dirty="0" smtClean="0"/>
              <a:t>Introduction</a:t>
            </a:r>
          </a:p>
          <a:p>
            <a:pPr lvl="1"/>
            <a:r>
              <a:rPr lang="en-US" sz="2000" b="1" dirty="0" smtClean="0"/>
              <a:t>Listen and follow teacher direction</a:t>
            </a:r>
          </a:p>
          <a:p>
            <a:pPr lvl="1"/>
            <a:r>
              <a:rPr lang="en-US" sz="2000" b="1" dirty="0" smtClean="0"/>
              <a:t>Assign groups and energy source</a:t>
            </a:r>
          </a:p>
          <a:p>
            <a:pPr marL="0" indent="0">
              <a:buNone/>
            </a:pPr>
            <a:endParaRPr lang="en-US" b="1" dirty="0" smtClean="0">
              <a:solidFill>
                <a:srgbClr val="FF0000"/>
              </a:solidFill>
            </a:endParaRPr>
          </a:p>
        </p:txBody>
      </p:sp>
    </p:spTree>
    <p:extLst>
      <p:ext uri="{BB962C8B-B14F-4D97-AF65-F5344CB8AC3E}">
        <p14:creationId xmlns:p14="http://schemas.microsoft.com/office/powerpoint/2010/main" val="23186573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E8CF6-F5B6-4E60-ABB2-8E9011EFDBFA}"/>
              </a:ext>
            </a:extLst>
          </p:cNvPr>
          <p:cNvSpPr>
            <a:spLocks noGrp="1"/>
          </p:cNvSpPr>
          <p:nvPr>
            <p:ph type="title"/>
          </p:nvPr>
        </p:nvSpPr>
        <p:spPr>
          <a:xfrm>
            <a:off x="1003609" y="275199"/>
            <a:ext cx="10872439" cy="851074"/>
          </a:xfrm>
        </p:spPr>
        <p:txBody>
          <a:bodyPr>
            <a:normAutofit/>
          </a:bodyPr>
          <a:lstStyle/>
          <a:p>
            <a:r>
              <a:rPr lang="en-US" sz="4000" dirty="0" smtClean="0"/>
              <a:t>Thur</a:t>
            </a:r>
            <a:r>
              <a:rPr lang="en-US" sz="4000" dirty="0" smtClean="0"/>
              <a:t>sday 06/07/2018</a:t>
            </a:r>
            <a:endParaRPr lang="en-US" sz="4000" dirty="0"/>
          </a:p>
        </p:txBody>
      </p:sp>
      <p:sp>
        <p:nvSpPr>
          <p:cNvPr id="3" name="Content Placeholder 2">
            <a:extLst>
              <a:ext uri="{FF2B5EF4-FFF2-40B4-BE49-F238E27FC236}">
                <a16:creationId xmlns:a16="http://schemas.microsoft.com/office/drawing/2014/main" id="{75C1CF6C-F40F-486B-930B-4CE3342548DA}"/>
              </a:ext>
            </a:extLst>
          </p:cNvPr>
          <p:cNvSpPr>
            <a:spLocks noGrp="1"/>
          </p:cNvSpPr>
          <p:nvPr>
            <p:ph idx="1"/>
          </p:nvPr>
        </p:nvSpPr>
        <p:spPr>
          <a:xfrm>
            <a:off x="1014760" y="1126273"/>
            <a:ext cx="10861288" cy="5620215"/>
          </a:xfrm>
        </p:spPr>
        <p:txBody>
          <a:bodyPr>
            <a:noAutofit/>
          </a:bodyPr>
          <a:lstStyle/>
          <a:p>
            <a:pPr marL="0" indent="0">
              <a:buNone/>
            </a:pPr>
            <a:r>
              <a:rPr lang="en-US" sz="2800" b="1" dirty="0"/>
              <a:t>Objectives:</a:t>
            </a:r>
          </a:p>
          <a:p>
            <a:r>
              <a:rPr lang="en-US" sz="2800" b="1" dirty="0"/>
              <a:t>Students will </a:t>
            </a:r>
            <a:r>
              <a:rPr lang="en-US" sz="2800" b="1" dirty="0" smtClean="0"/>
              <a:t>identify the pros and cons of a primary energy source.</a:t>
            </a:r>
            <a:endParaRPr lang="en-US" sz="2800" b="1" dirty="0"/>
          </a:p>
          <a:p>
            <a:r>
              <a:rPr lang="en-US" sz="2800" b="1" dirty="0" smtClean="0"/>
              <a:t>Students </a:t>
            </a:r>
            <a:r>
              <a:rPr lang="en-US" sz="2800" b="1" dirty="0"/>
              <a:t>will explain the theory of plate tectonics, describe how tectonic plates move, and identify geologic events that occur due to tectonic plate movement.</a:t>
            </a:r>
          </a:p>
          <a:p>
            <a:r>
              <a:rPr lang="en-US" sz="2800" b="1" dirty="0"/>
              <a:t>Students will describe how the movement of Earth’s tectonic plates causes mountain building</a:t>
            </a:r>
            <a:r>
              <a:rPr lang="en-US" sz="2800" b="1" dirty="0" smtClean="0"/>
              <a:t>.</a:t>
            </a:r>
          </a:p>
          <a:p>
            <a:pPr marL="0" indent="0">
              <a:buNone/>
            </a:pPr>
            <a:r>
              <a:rPr lang="en-US" sz="2800" b="1" dirty="0" smtClean="0"/>
              <a:t>Agenda</a:t>
            </a:r>
            <a:r>
              <a:rPr lang="en-US" sz="2800" b="1" dirty="0" smtClean="0"/>
              <a:t>:</a:t>
            </a:r>
          </a:p>
          <a:p>
            <a:r>
              <a:rPr lang="en-US" sz="2800" b="1" dirty="0" smtClean="0"/>
              <a:t>Math/ELA Block Schedule today; No Science class</a:t>
            </a:r>
            <a:endParaRPr lang="en-US" sz="2800" b="1" dirty="0" smtClean="0"/>
          </a:p>
          <a:p>
            <a:pPr marL="457200" lvl="1" indent="0">
              <a:buNone/>
            </a:pPr>
            <a:endParaRPr lang="en-US" sz="2800" b="1" dirty="0" smtClean="0"/>
          </a:p>
        </p:txBody>
      </p:sp>
    </p:spTree>
    <p:extLst>
      <p:ext uri="{BB962C8B-B14F-4D97-AF65-F5344CB8AC3E}">
        <p14:creationId xmlns:p14="http://schemas.microsoft.com/office/powerpoint/2010/main" val="188517835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E8CF6-F5B6-4E60-ABB2-8E9011EFDBFA}"/>
              </a:ext>
            </a:extLst>
          </p:cNvPr>
          <p:cNvSpPr>
            <a:spLocks noGrp="1"/>
          </p:cNvSpPr>
          <p:nvPr>
            <p:ph type="title"/>
          </p:nvPr>
        </p:nvSpPr>
        <p:spPr>
          <a:xfrm>
            <a:off x="1014760" y="152536"/>
            <a:ext cx="10872439" cy="1107552"/>
          </a:xfrm>
        </p:spPr>
        <p:txBody>
          <a:bodyPr>
            <a:normAutofit/>
          </a:bodyPr>
          <a:lstStyle/>
          <a:p>
            <a:r>
              <a:rPr lang="en-US" sz="4000" dirty="0" smtClean="0"/>
              <a:t>Tuesday 05/01/2018</a:t>
            </a:r>
            <a:endParaRPr lang="en-US" sz="4000" dirty="0"/>
          </a:p>
        </p:txBody>
      </p:sp>
      <p:sp>
        <p:nvSpPr>
          <p:cNvPr id="3" name="Content Placeholder 2">
            <a:extLst>
              <a:ext uri="{FF2B5EF4-FFF2-40B4-BE49-F238E27FC236}">
                <a16:creationId xmlns:a16="http://schemas.microsoft.com/office/drawing/2014/main" id="{75C1CF6C-F40F-486B-930B-4CE3342548DA}"/>
              </a:ext>
            </a:extLst>
          </p:cNvPr>
          <p:cNvSpPr>
            <a:spLocks noGrp="1"/>
          </p:cNvSpPr>
          <p:nvPr>
            <p:ph idx="1"/>
          </p:nvPr>
        </p:nvSpPr>
        <p:spPr>
          <a:xfrm>
            <a:off x="892097" y="892098"/>
            <a:ext cx="10772080" cy="5776332"/>
          </a:xfrm>
        </p:spPr>
        <p:txBody>
          <a:bodyPr>
            <a:noAutofit/>
          </a:bodyPr>
          <a:lstStyle/>
          <a:p>
            <a:pPr marL="0" indent="0">
              <a:buNone/>
            </a:pPr>
            <a:r>
              <a:rPr lang="en-US" sz="1800" b="1" dirty="0"/>
              <a:t>Objectives:</a:t>
            </a:r>
          </a:p>
          <a:p>
            <a:r>
              <a:rPr lang="en-US" sz="1800" b="1" dirty="0"/>
              <a:t>Students will describe types of volcanoes and eruptions, where they occur, how they form, and how they change Earth’s surface.</a:t>
            </a:r>
          </a:p>
          <a:p>
            <a:r>
              <a:rPr lang="en-US" sz="1800" b="1" dirty="0" smtClean="0"/>
              <a:t>Students </a:t>
            </a:r>
            <a:r>
              <a:rPr lang="en-US" sz="1800" b="1" dirty="0"/>
              <a:t>will explain the theory of plate tectonics, describe how tectonic plates move, and identify geologic events that occur due to tectonic plate movement.</a:t>
            </a:r>
          </a:p>
          <a:p>
            <a:r>
              <a:rPr lang="en-US" sz="1800" b="1" dirty="0"/>
              <a:t>Students will describe how the movement of Earth’s tectonic plates causes mountain building</a:t>
            </a:r>
            <a:r>
              <a:rPr lang="en-US" sz="1800" b="1" dirty="0" smtClean="0"/>
              <a:t>.</a:t>
            </a:r>
          </a:p>
          <a:p>
            <a:pPr marL="0" indent="0">
              <a:buNone/>
            </a:pPr>
            <a:r>
              <a:rPr lang="en-US" sz="1800" b="1" dirty="0" smtClean="0">
                <a:solidFill>
                  <a:srgbClr val="FF0000"/>
                </a:solidFill>
              </a:rPr>
              <a:t>White </a:t>
            </a:r>
            <a:r>
              <a:rPr lang="en-US" sz="1800" b="1" dirty="0">
                <a:solidFill>
                  <a:srgbClr val="FF0000"/>
                </a:solidFill>
              </a:rPr>
              <a:t>Space Question</a:t>
            </a:r>
            <a:r>
              <a:rPr lang="en-US" sz="1800" b="1" dirty="0" smtClean="0">
                <a:solidFill>
                  <a:srgbClr val="FF0000"/>
                </a:solidFill>
              </a:rPr>
              <a:t>:</a:t>
            </a:r>
          </a:p>
          <a:p>
            <a:pPr marL="0" indent="0">
              <a:buNone/>
            </a:pPr>
            <a:r>
              <a:rPr lang="en-US" sz="1800" b="1" dirty="0" smtClean="0">
                <a:solidFill>
                  <a:srgbClr val="FF0000"/>
                </a:solidFill>
              </a:rPr>
              <a:t>List the types of mountains (4). What landform is a result of tectonic stresses that form large uplifted flat areas?</a:t>
            </a:r>
            <a:endParaRPr lang="en-US" sz="1800" b="1" dirty="0">
              <a:solidFill>
                <a:srgbClr val="FF0000"/>
              </a:solidFill>
            </a:endParaRPr>
          </a:p>
          <a:p>
            <a:pPr marL="0" indent="0">
              <a:buNone/>
            </a:pPr>
            <a:r>
              <a:rPr lang="en-US" sz="1800" b="1" dirty="0" smtClean="0"/>
              <a:t>Agenda:</a:t>
            </a:r>
            <a:endParaRPr lang="en-US" sz="1800" b="1" dirty="0" smtClean="0">
              <a:solidFill>
                <a:srgbClr val="FF0000"/>
              </a:solidFill>
            </a:endParaRPr>
          </a:p>
          <a:p>
            <a:r>
              <a:rPr lang="en-US" sz="1800" b="1" dirty="0" smtClean="0"/>
              <a:t>Work on Fuel Cell Vehicle Challenge:</a:t>
            </a:r>
          </a:p>
          <a:p>
            <a:pPr lvl="1"/>
            <a:r>
              <a:rPr lang="en-US" b="1" dirty="0" smtClean="0"/>
              <a:t>Build vehicle following your design, test vehicle, collect data, modify vehicle</a:t>
            </a:r>
          </a:p>
          <a:p>
            <a:pPr lvl="1"/>
            <a:r>
              <a:rPr lang="en-US" b="1" dirty="0" smtClean="0"/>
              <a:t>Read and follow directions so that you do NOT destroy your fuel cell!</a:t>
            </a:r>
          </a:p>
          <a:p>
            <a:pPr lvl="1"/>
            <a:r>
              <a:rPr lang="en-US" b="1" dirty="0" smtClean="0"/>
              <a:t>Make Presentation following rubric</a:t>
            </a:r>
          </a:p>
          <a:p>
            <a:pPr lvl="1"/>
            <a:r>
              <a:rPr lang="en-US" b="1" dirty="0" smtClean="0"/>
              <a:t>Last work day in class!</a:t>
            </a:r>
          </a:p>
          <a:p>
            <a:pPr marL="0" indent="0">
              <a:buNone/>
            </a:pPr>
            <a:endParaRPr lang="en-US" sz="1800" b="1" dirty="0" smtClean="0">
              <a:solidFill>
                <a:srgbClr val="FF0000"/>
              </a:solidFill>
            </a:endParaRPr>
          </a:p>
        </p:txBody>
      </p:sp>
    </p:spTree>
    <p:extLst>
      <p:ext uri="{BB962C8B-B14F-4D97-AF65-F5344CB8AC3E}">
        <p14:creationId xmlns:p14="http://schemas.microsoft.com/office/powerpoint/2010/main" val="189668257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E8CF6-F5B6-4E60-ABB2-8E9011EFDBFA}"/>
              </a:ext>
            </a:extLst>
          </p:cNvPr>
          <p:cNvSpPr>
            <a:spLocks noGrp="1"/>
          </p:cNvSpPr>
          <p:nvPr>
            <p:ph type="title"/>
          </p:nvPr>
        </p:nvSpPr>
        <p:spPr>
          <a:xfrm>
            <a:off x="1014760" y="152536"/>
            <a:ext cx="10872439" cy="1107552"/>
          </a:xfrm>
        </p:spPr>
        <p:txBody>
          <a:bodyPr>
            <a:normAutofit/>
          </a:bodyPr>
          <a:lstStyle/>
          <a:p>
            <a:r>
              <a:rPr lang="en-US" sz="4000" dirty="0" smtClean="0"/>
              <a:t>Monday 04/30/2018</a:t>
            </a:r>
            <a:endParaRPr lang="en-US" sz="4000" dirty="0"/>
          </a:p>
        </p:txBody>
      </p:sp>
      <p:sp>
        <p:nvSpPr>
          <p:cNvPr id="3" name="Content Placeholder 2">
            <a:extLst>
              <a:ext uri="{FF2B5EF4-FFF2-40B4-BE49-F238E27FC236}">
                <a16:creationId xmlns:a16="http://schemas.microsoft.com/office/drawing/2014/main" id="{75C1CF6C-F40F-486B-930B-4CE3342548DA}"/>
              </a:ext>
            </a:extLst>
          </p:cNvPr>
          <p:cNvSpPr>
            <a:spLocks noGrp="1"/>
          </p:cNvSpPr>
          <p:nvPr>
            <p:ph idx="1"/>
          </p:nvPr>
        </p:nvSpPr>
        <p:spPr>
          <a:xfrm>
            <a:off x="892097" y="892098"/>
            <a:ext cx="10772080" cy="5776332"/>
          </a:xfrm>
        </p:spPr>
        <p:txBody>
          <a:bodyPr>
            <a:noAutofit/>
          </a:bodyPr>
          <a:lstStyle/>
          <a:p>
            <a:pPr marL="0" indent="0">
              <a:buNone/>
            </a:pPr>
            <a:r>
              <a:rPr lang="en-US" sz="1800" b="1" dirty="0"/>
              <a:t>Objectives:</a:t>
            </a:r>
          </a:p>
          <a:p>
            <a:r>
              <a:rPr lang="en-US" sz="1800" b="1" dirty="0"/>
              <a:t>Students will describe types of volcanoes and eruptions, where they occur, how they form, and how they change Earth’s surface.</a:t>
            </a:r>
          </a:p>
          <a:p>
            <a:r>
              <a:rPr lang="en-US" sz="1800" b="1" dirty="0" smtClean="0"/>
              <a:t>Students </a:t>
            </a:r>
            <a:r>
              <a:rPr lang="en-US" sz="1800" b="1" dirty="0"/>
              <a:t>will explain the theory of plate tectonics, describe how tectonic plates move, and identify geologic events that occur due to tectonic plate movement.</a:t>
            </a:r>
          </a:p>
          <a:p>
            <a:r>
              <a:rPr lang="en-US" sz="1800" b="1" dirty="0"/>
              <a:t>Students will describe how the movement of Earth’s tectonic plates causes mountain building</a:t>
            </a:r>
            <a:r>
              <a:rPr lang="en-US" sz="1800" b="1" dirty="0" smtClean="0"/>
              <a:t>.</a:t>
            </a:r>
          </a:p>
          <a:p>
            <a:pPr marL="0" indent="0">
              <a:buNone/>
            </a:pPr>
            <a:r>
              <a:rPr lang="en-US" sz="1800" b="1" dirty="0" smtClean="0">
                <a:solidFill>
                  <a:srgbClr val="FF0000"/>
                </a:solidFill>
              </a:rPr>
              <a:t>White </a:t>
            </a:r>
            <a:r>
              <a:rPr lang="en-US" sz="1800" b="1" dirty="0">
                <a:solidFill>
                  <a:srgbClr val="FF0000"/>
                </a:solidFill>
              </a:rPr>
              <a:t>Space Question</a:t>
            </a:r>
            <a:r>
              <a:rPr lang="en-US" sz="1800" b="1" dirty="0" smtClean="0">
                <a:solidFill>
                  <a:srgbClr val="FF0000"/>
                </a:solidFill>
              </a:rPr>
              <a:t>:</a:t>
            </a:r>
          </a:p>
          <a:p>
            <a:pPr marL="0" indent="0">
              <a:buNone/>
            </a:pPr>
            <a:r>
              <a:rPr lang="en-US" sz="1800" b="1" dirty="0">
                <a:solidFill>
                  <a:srgbClr val="FF0000"/>
                </a:solidFill>
              </a:rPr>
              <a:t>Ice, plants and animals, gravity, running water, and wind are agents of what type of weathering?</a:t>
            </a:r>
          </a:p>
          <a:p>
            <a:pPr marL="0" indent="0">
              <a:buNone/>
            </a:pPr>
            <a:r>
              <a:rPr lang="en-US" sz="1800" b="1" dirty="0">
                <a:solidFill>
                  <a:srgbClr val="FF0000"/>
                </a:solidFill>
              </a:rPr>
              <a:t>Name two main sources of energy that causes Earth surface erosion.</a:t>
            </a:r>
          </a:p>
          <a:p>
            <a:pPr marL="0" indent="0">
              <a:buNone/>
            </a:pPr>
            <a:r>
              <a:rPr lang="en-US" sz="1800" b="1" dirty="0" smtClean="0"/>
              <a:t>Agenda: </a:t>
            </a:r>
            <a:r>
              <a:rPr lang="en-US" sz="1800" b="1" dirty="0" smtClean="0">
                <a:solidFill>
                  <a:srgbClr val="FF0000"/>
                </a:solidFill>
              </a:rPr>
              <a:t>Science-Math Block Schedule today; no ELA class</a:t>
            </a:r>
          </a:p>
          <a:p>
            <a:r>
              <a:rPr lang="en-US" sz="1800" b="1" dirty="0" smtClean="0"/>
              <a:t>Work on Fuel Cell Vehicle Challenge:</a:t>
            </a:r>
          </a:p>
          <a:p>
            <a:pPr lvl="1"/>
            <a:r>
              <a:rPr lang="en-US" b="1" dirty="0" smtClean="0"/>
              <a:t>Build vehicle following your design, test vehicle, collect data, modify vehicle</a:t>
            </a:r>
          </a:p>
          <a:p>
            <a:pPr lvl="1"/>
            <a:r>
              <a:rPr lang="en-US" b="1" dirty="0" smtClean="0"/>
              <a:t>Read and follow directions so that you do NOT destroy your fuel cell!</a:t>
            </a:r>
          </a:p>
          <a:p>
            <a:pPr lvl="1"/>
            <a:r>
              <a:rPr lang="en-US" b="1" dirty="0" smtClean="0"/>
              <a:t>Make Presentation following rubric</a:t>
            </a:r>
          </a:p>
          <a:p>
            <a:pPr lvl="1"/>
            <a:r>
              <a:rPr lang="en-US" b="1" dirty="0" smtClean="0"/>
              <a:t>Last work day to build and test your design</a:t>
            </a:r>
          </a:p>
          <a:p>
            <a:pPr marL="0" indent="0">
              <a:buNone/>
            </a:pPr>
            <a:endParaRPr lang="en-US" sz="1800" b="1" dirty="0" smtClean="0">
              <a:solidFill>
                <a:srgbClr val="FF0000"/>
              </a:solidFill>
            </a:endParaRPr>
          </a:p>
        </p:txBody>
      </p:sp>
    </p:spTree>
    <p:extLst>
      <p:ext uri="{BB962C8B-B14F-4D97-AF65-F5344CB8AC3E}">
        <p14:creationId xmlns:p14="http://schemas.microsoft.com/office/powerpoint/2010/main" val="411798958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E8CF6-F5B6-4E60-ABB2-8E9011EFDBFA}"/>
              </a:ext>
            </a:extLst>
          </p:cNvPr>
          <p:cNvSpPr>
            <a:spLocks noGrp="1"/>
          </p:cNvSpPr>
          <p:nvPr>
            <p:ph type="title"/>
          </p:nvPr>
        </p:nvSpPr>
        <p:spPr>
          <a:xfrm>
            <a:off x="1014760" y="152536"/>
            <a:ext cx="10872439" cy="1107552"/>
          </a:xfrm>
        </p:spPr>
        <p:txBody>
          <a:bodyPr>
            <a:normAutofit/>
          </a:bodyPr>
          <a:lstStyle/>
          <a:p>
            <a:r>
              <a:rPr lang="en-US" sz="4000" dirty="0" smtClean="0"/>
              <a:t>Friday 04/27/2018</a:t>
            </a:r>
            <a:endParaRPr lang="en-US" sz="4000" dirty="0"/>
          </a:p>
        </p:txBody>
      </p:sp>
      <p:sp>
        <p:nvSpPr>
          <p:cNvPr id="3" name="Content Placeholder 2">
            <a:extLst>
              <a:ext uri="{FF2B5EF4-FFF2-40B4-BE49-F238E27FC236}">
                <a16:creationId xmlns:a16="http://schemas.microsoft.com/office/drawing/2014/main" id="{75C1CF6C-F40F-486B-930B-4CE3342548DA}"/>
              </a:ext>
            </a:extLst>
          </p:cNvPr>
          <p:cNvSpPr>
            <a:spLocks noGrp="1"/>
          </p:cNvSpPr>
          <p:nvPr>
            <p:ph idx="1"/>
          </p:nvPr>
        </p:nvSpPr>
        <p:spPr>
          <a:xfrm>
            <a:off x="892097" y="1059366"/>
            <a:ext cx="10772080" cy="5609064"/>
          </a:xfrm>
        </p:spPr>
        <p:txBody>
          <a:bodyPr>
            <a:noAutofit/>
          </a:bodyPr>
          <a:lstStyle/>
          <a:p>
            <a:pPr marL="0" indent="0">
              <a:buNone/>
            </a:pPr>
            <a:r>
              <a:rPr lang="en-US" sz="1850" b="1" dirty="0"/>
              <a:t>Objectives:</a:t>
            </a:r>
          </a:p>
          <a:p>
            <a:r>
              <a:rPr lang="en-US" sz="1850" b="1" dirty="0"/>
              <a:t>Students will describe types of volcanoes and eruptions, where they occur, how they form, and how they change Earth’s surface.</a:t>
            </a:r>
          </a:p>
          <a:p>
            <a:r>
              <a:rPr lang="en-US" sz="1850" b="1" dirty="0" smtClean="0"/>
              <a:t>Students </a:t>
            </a:r>
            <a:r>
              <a:rPr lang="en-US" sz="1850" b="1" dirty="0"/>
              <a:t>will explain the theory of plate tectonics, describe how tectonic plates move, and identify geologic events that occur due to tectonic plate movement.</a:t>
            </a:r>
          </a:p>
          <a:p>
            <a:r>
              <a:rPr lang="en-US" sz="1850" b="1" dirty="0"/>
              <a:t>Students will describe how the movement of Earth’s tectonic plates causes mountain building</a:t>
            </a:r>
            <a:r>
              <a:rPr lang="en-US" sz="1850" b="1" dirty="0" smtClean="0"/>
              <a:t>.</a:t>
            </a:r>
          </a:p>
          <a:p>
            <a:pPr marL="0" indent="0">
              <a:buNone/>
            </a:pPr>
            <a:r>
              <a:rPr lang="en-US" sz="1850" b="1" dirty="0" smtClean="0">
                <a:solidFill>
                  <a:srgbClr val="FF0000"/>
                </a:solidFill>
              </a:rPr>
              <a:t>White </a:t>
            </a:r>
            <a:r>
              <a:rPr lang="en-US" sz="1850" b="1" dirty="0">
                <a:solidFill>
                  <a:srgbClr val="FF0000"/>
                </a:solidFill>
              </a:rPr>
              <a:t>Space Question</a:t>
            </a:r>
            <a:r>
              <a:rPr lang="en-US" sz="1850" b="1" dirty="0" smtClean="0">
                <a:solidFill>
                  <a:srgbClr val="FF0000"/>
                </a:solidFill>
              </a:rPr>
              <a:t>:</a:t>
            </a:r>
          </a:p>
          <a:p>
            <a:pPr marL="0" indent="0">
              <a:buNone/>
            </a:pPr>
            <a:r>
              <a:rPr lang="en-US" sz="1850" b="1" dirty="0" smtClean="0">
                <a:solidFill>
                  <a:srgbClr val="FF0000"/>
                </a:solidFill>
              </a:rPr>
              <a:t>The leading edge of a </a:t>
            </a:r>
            <a:r>
              <a:rPr lang="en-US" sz="1850" b="1" dirty="0" err="1" smtClean="0">
                <a:solidFill>
                  <a:srgbClr val="FF0000"/>
                </a:solidFill>
              </a:rPr>
              <a:t>subducting</a:t>
            </a:r>
            <a:r>
              <a:rPr lang="en-US" sz="1850" b="1" dirty="0" smtClean="0">
                <a:solidFill>
                  <a:srgbClr val="FF0000"/>
                </a:solidFill>
              </a:rPr>
              <a:t> plate exerts what type of force? What type of fault results when the rock on either side of a fault plane slides horizontally due to shear stress?</a:t>
            </a:r>
            <a:endParaRPr lang="en-US" sz="1850" b="1" dirty="0">
              <a:solidFill>
                <a:srgbClr val="FF0000"/>
              </a:solidFill>
            </a:endParaRPr>
          </a:p>
          <a:p>
            <a:pPr marL="0" indent="0">
              <a:buNone/>
            </a:pPr>
            <a:r>
              <a:rPr lang="en-US" sz="1850" b="1" dirty="0" smtClean="0"/>
              <a:t>Agenda:</a:t>
            </a:r>
          </a:p>
          <a:p>
            <a:r>
              <a:rPr lang="en-US" sz="1850" b="1" dirty="0" smtClean="0"/>
              <a:t>Work on Fuel Cell Vehicle Challenge:</a:t>
            </a:r>
          </a:p>
          <a:p>
            <a:pPr lvl="1"/>
            <a:r>
              <a:rPr lang="en-US" sz="1850" b="1" dirty="0" smtClean="0"/>
              <a:t>Build vehicle following your design, test vehicle, collect data, modify vehicle</a:t>
            </a:r>
          </a:p>
          <a:p>
            <a:pPr lvl="1"/>
            <a:r>
              <a:rPr lang="en-US" sz="1850" b="1" dirty="0" smtClean="0"/>
              <a:t>Read and follow directions so that you do NOT destroy your fuel cell!</a:t>
            </a:r>
          </a:p>
          <a:p>
            <a:pPr lvl="1"/>
            <a:r>
              <a:rPr lang="en-US" sz="1850" b="1" dirty="0" smtClean="0"/>
              <a:t>Make Presentation following rubric</a:t>
            </a:r>
          </a:p>
          <a:p>
            <a:pPr lvl="1"/>
            <a:r>
              <a:rPr lang="en-US" sz="1850" b="1" dirty="0" smtClean="0"/>
              <a:t>Last work day to build and test your design</a:t>
            </a:r>
          </a:p>
          <a:p>
            <a:pPr marL="0" indent="0">
              <a:buNone/>
            </a:pPr>
            <a:endParaRPr lang="en-US" sz="1850" b="1" dirty="0" smtClean="0">
              <a:solidFill>
                <a:srgbClr val="FF0000"/>
              </a:solidFill>
            </a:endParaRPr>
          </a:p>
        </p:txBody>
      </p:sp>
    </p:spTree>
    <p:extLst>
      <p:ext uri="{BB962C8B-B14F-4D97-AF65-F5344CB8AC3E}">
        <p14:creationId xmlns:p14="http://schemas.microsoft.com/office/powerpoint/2010/main" val="194288506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E8CF6-F5B6-4E60-ABB2-8E9011EFDBFA}"/>
              </a:ext>
            </a:extLst>
          </p:cNvPr>
          <p:cNvSpPr>
            <a:spLocks noGrp="1"/>
          </p:cNvSpPr>
          <p:nvPr>
            <p:ph type="title"/>
          </p:nvPr>
        </p:nvSpPr>
        <p:spPr>
          <a:xfrm>
            <a:off x="1014760" y="152536"/>
            <a:ext cx="10872439" cy="1107552"/>
          </a:xfrm>
        </p:spPr>
        <p:txBody>
          <a:bodyPr>
            <a:normAutofit/>
          </a:bodyPr>
          <a:lstStyle/>
          <a:p>
            <a:r>
              <a:rPr lang="en-US" sz="4000" dirty="0" smtClean="0"/>
              <a:t>Thursday 04/26/2018</a:t>
            </a:r>
            <a:endParaRPr lang="en-US" sz="4000" dirty="0"/>
          </a:p>
        </p:txBody>
      </p:sp>
      <p:sp>
        <p:nvSpPr>
          <p:cNvPr id="3" name="Content Placeholder 2">
            <a:extLst>
              <a:ext uri="{FF2B5EF4-FFF2-40B4-BE49-F238E27FC236}">
                <a16:creationId xmlns:a16="http://schemas.microsoft.com/office/drawing/2014/main" id="{75C1CF6C-F40F-486B-930B-4CE3342548DA}"/>
              </a:ext>
            </a:extLst>
          </p:cNvPr>
          <p:cNvSpPr>
            <a:spLocks noGrp="1"/>
          </p:cNvSpPr>
          <p:nvPr>
            <p:ph idx="1"/>
          </p:nvPr>
        </p:nvSpPr>
        <p:spPr>
          <a:xfrm>
            <a:off x="892097" y="1059366"/>
            <a:ext cx="10772080" cy="5609064"/>
          </a:xfrm>
        </p:spPr>
        <p:txBody>
          <a:bodyPr>
            <a:noAutofit/>
          </a:bodyPr>
          <a:lstStyle/>
          <a:p>
            <a:pPr marL="0" indent="0">
              <a:buNone/>
            </a:pPr>
            <a:r>
              <a:rPr lang="en-US" sz="2300" b="1" dirty="0"/>
              <a:t>Objectives:</a:t>
            </a:r>
          </a:p>
          <a:p>
            <a:r>
              <a:rPr lang="en-US" sz="2300" b="1" dirty="0"/>
              <a:t>Students will describe types of volcanoes and eruptions, where they occur, how they form, and how they change Earth’s surface.</a:t>
            </a:r>
          </a:p>
          <a:p>
            <a:r>
              <a:rPr lang="en-US" sz="2300" b="1" dirty="0" smtClean="0"/>
              <a:t>Students </a:t>
            </a:r>
            <a:r>
              <a:rPr lang="en-US" sz="2300" b="1" dirty="0"/>
              <a:t>will explain the theory of plate tectonics, describe how tectonic plates move, and identify geologic events that occur due to tectonic plate movement.</a:t>
            </a:r>
          </a:p>
          <a:p>
            <a:r>
              <a:rPr lang="en-US" sz="2300" b="1" dirty="0"/>
              <a:t>Students will describe how the movement of Earth’s tectonic plates causes mountain building</a:t>
            </a:r>
            <a:r>
              <a:rPr lang="en-US" sz="2300" b="1" dirty="0" smtClean="0"/>
              <a:t>.</a:t>
            </a:r>
          </a:p>
          <a:p>
            <a:pPr marL="0" indent="0">
              <a:buNone/>
            </a:pPr>
            <a:r>
              <a:rPr lang="en-US" sz="2300" b="1" dirty="0" smtClean="0">
                <a:solidFill>
                  <a:srgbClr val="FF0000"/>
                </a:solidFill>
              </a:rPr>
              <a:t>White </a:t>
            </a:r>
            <a:r>
              <a:rPr lang="en-US" sz="2300" b="1" dirty="0">
                <a:solidFill>
                  <a:srgbClr val="FF0000"/>
                </a:solidFill>
              </a:rPr>
              <a:t>Space Question</a:t>
            </a:r>
            <a:r>
              <a:rPr lang="en-US" sz="2300" b="1" dirty="0" smtClean="0">
                <a:solidFill>
                  <a:srgbClr val="FF0000"/>
                </a:solidFill>
              </a:rPr>
              <a:t>:</a:t>
            </a:r>
          </a:p>
          <a:p>
            <a:pPr marL="0" indent="0">
              <a:buNone/>
            </a:pPr>
            <a:r>
              <a:rPr lang="en-US" sz="2300" b="1" dirty="0" smtClean="0">
                <a:solidFill>
                  <a:srgbClr val="FF0000"/>
                </a:solidFill>
              </a:rPr>
              <a:t>Volcanoes tend to happen in what kind of area? What is an area of volcanic activity far from a tectonic plate boundary called?</a:t>
            </a:r>
            <a:endParaRPr lang="en-US" sz="2300" b="1" dirty="0">
              <a:solidFill>
                <a:srgbClr val="FF0000"/>
              </a:solidFill>
            </a:endParaRPr>
          </a:p>
          <a:p>
            <a:pPr marL="0" indent="0">
              <a:buNone/>
            </a:pPr>
            <a:r>
              <a:rPr lang="en-US" sz="2300" b="1" dirty="0" smtClean="0"/>
              <a:t>Agenda: Power Hour schedule</a:t>
            </a:r>
          </a:p>
          <a:p>
            <a:r>
              <a:rPr lang="en-US" sz="2300" b="1" dirty="0" smtClean="0"/>
              <a:t>Triangulation Practice Lab Activity: Learn how to locate earthquakes</a:t>
            </a:r>
          </a:p>
          <a:p>
            <a:pPr marL="0" indent="0">
              <a:buNone/>
            </a:pPr>
            <a:endParaRPr lang="en-US" sz="2300" b="1" dirty="0" smtClean="0">
              <a:solidFill>
                <a:srgbClr val="FF0000"/>
              </a:solidFill>
            </a:endParaRPr>
          </a:p>
        </p:txBody>
      </p:sp>
    </p:spTree>
    <p:extLst>
      <p:ext uri="{BB962C8B-B14F-4D97-AF65-F5344CB8AC3E}">
        <p14:creationId xmlns:p14="http://schemas.microsoft.com/office/powerpoint/2010/main" val="199249185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E8CF6-F5B6-4E60-ABB2-8E9011EFDBFA}"/>
              </a:ext>
            </a:extLst>
          </p:cNvPr>
          <p:cNvSpPr>
            <a:spLocks noGrp="1"/>
          </p:cNvSpPr>
          <p:nvPr>
            <p:ph type="title"/>
          </p:nvPr>
        </p:nvSpPr>
        <p:spPr>
          <a:xfrm>
            <a:off x="1014760" y="152536"/>
            <a:ext cx="10872439" cy="1107552"/>
          </a:xfrm>
        </p:spPr>
        <p:txBody>
          <a:bodyPr>
            <a:normAutofit/>
          </a:bodyPr>
          <a:lstStyle/>
          <a:p>
            <a:r>
              <a:rPr lang="en-US" sz="4000" dirty="0" smtClean="0"/>
              <a:t>Wednesday 04/25/2018</a:t>
            </a:r>
            <a:endParaRPr lang="en-US" sz="4000" dirty="0"/>
          </a:p>
        </p:txBody>
      </p:sp>
      <p:sp>
        <p:nvSpPr>
          <p:cNvPr id="3" name="Content Placeholder 2">
            <a:extLst>
              <a:ext uri="{FF2B5EF4-FFF2-40B4-BE49-F238E27FC236}">
                <a16:creationId xmlns:a16="http://schemas.microsoft.com/office/drawing/2014/main" id="{75C1CF6C-F40F-486B-930B-4CE3342548DA}"/>
              </a:ext>
            </a:extLst>
          </p:cNvPr>
          <p:cNvSpPr>
            <a:spLocks noGrp="1"/>
          </p:cNvSpPr>
          <p:nvPr>
            <p:ph idx="1"/>
          </p:nvPr>
        </p:nvSpPr>
        <p:spPr>
          <a:xfrm>
            <a:off x="892097" y="1059366"/>
            <a:ext cx="10772080" cy="5609064"/>
          </a:xfrm>
        </p:spPr>
        <p:txBody>
          <a:bodyPr>
            <a:noAutofit/>
          </a:bodyPr>
          <a:lstStyle/>
          <a:p>
            <a:pPr marL="0" indent="0">
              <a:buNone/>
            </a:pPr>
            <a:r>
              <a:rPr lang="en-US" sz="1800" b="1" dirty="0"/>
              <a:t>Objectives:</a:t>
            </a:r>
          </a:p>
          <a:p>
            <a:r>
              <a:rPr lang="en-US" sz="1800" b="1" dirty="0"/>
              <a:t>Students will describe types of volcanoes and eruptions, where they occur, how they form, and how they change Earth’s surface.</a:t>
            </a:r>
          </a:p>
          <a:p>
            <a:r>
              <a:rPr lang="en-US" sz="1800" b="1" dirty="0" smtClean="0"/>
              <a:t>Students </a:t>
            </a:r>
            <a:r>
              <a:rPr lang="en-US" sz="1800" b="1" dirty="0"/>
              <a:t>will explain the theory of plate tectonics, describe how tectonic plates move, and identify geologic events that occur due to tectonic plate movement.</a:t>
            </a:r>
          </a:p>
          <a:p>
            <a:r>
              <a:rPr lang="en-US" sz="1800" b="1" dirty="0"/>
              <a:t>Students will describe how the movement of Earth’s tectonic plates causes mountain building</a:t>
            </a:r>
            <a:r>
              <a:rPr lang="en-US" sz="1800" b="1" dirty="0" smtClean="0"/>
              <a:t>.</a:t>
            </a:r>
          </a:p>
          <a:p>
            <a:pPr marL="0" indent="0">
              <a:buNone/>
            </a:pPr>
            <a:r>
              <a:rPr lang="en-US" sz="1800" b="1" dirty="0" smtClean="0">
                <a:solidFill>
                  <a:srgbClr val="FF0000"/>
                </a:solidFill>
              </a:rPr>
              <a:t>White </a:t>
            </a:r>
            <a:r>
              <a:rPr lang="en-US" sz="1800" b="1" dirty="0">
                <a:solidFill>
                  <a:srgbClr val="FF0000"/>
                </a:solidFill>
              </a:rPr>
              <a:t>Space Question</a:t>
            </a:r>
            <a:r>
              <a:rPr lang="en-US" sz="1800" b="1" dirty="0" smtClean="0">
                <a:solidFill>
                  <a:srgbClr val="FF0000"/>
                </a:solidFill>
              </a:rPr>
              <a:t>:</a:t>
            </a:r>
          </a:p>
          <a:p>
            <a:pPr marL="0" indent="0">
              <a:buNone/>
            </a:pPr>
            <a:r>
              <a:rPr lang="en-US" sz="1800" b="1" dirty="0" smtClean="0">
                <a:solidFill>
                  <a:srgbClr val="FF0000"/>
                </a:solidFill>
              </a:rPr>
              <a:t>What do frequent earthquakes in an area indicate? Describe what happens at a transform boundary? How do earthquakes help geologists increase their understanding of the composition of the mantle?</a:t>
            </a:r>
            <a:endParaRPr lang="en-US" sz="1800" b="1" dirty="0">
              <a:solidFill>
                <a:srgbClr val="FF0000"/>
              </a:solidFill>
            </a:endParaRPr>
          </a:p>
          <a:p>
            <a:pPr marL="0" indent="0">
              <a:buNone/>
            </a:pPr>
            <a:r>
              <a:rPr lang="en-US" sz="1800" b="1" dirty="0" smtClean="0"/>
              <a:t>Agenda:</a:t>
            </a:r>
          </a:p>
          <a:p>
            <a:r>
              <a:rPr lang="en-US" sz="1800" b="1" dirty="0" smtClean="0"/>
              <a:t>Work on Fuel Cell Vehicle Challenge:</a:t>
            </a:r>
          </a:p>
          <a:p>
            <a:pPr lvl="1"/>
            <a:r>
              <a:rPr lang="en-US" b="1" dirty="0" smtClean="0"/>
              <a:t>Build vehicle following your design, test vehicle, collect data, modify vehicle</a:t>
            </a:r>
          </a:p>
          <a:p>
            <a:pPr lvl="1"/>
            <a:r>
              <a:rPr lang="en-US" b="1" dirty="0" smtClean="0"/>
              <a:t>Read and follow directions so that you do NOT destroy your fuel cell!</a:t>
            </a:r>
          </a:p>
          <a:p>
            <a:pPr lvl="1"/>
            <a:r>
              <a:rPr lang="en-US" b="1" dirty="0" smtClean="0"/>
              <a:t>Make Presentation following rubric</a:t>
            </a:r>
          </a:p>
          <a:p>
            <a:pPr marL="0" indent="0">
              <a:buNone/>
            </a:pPr>
            <a:endParaRPr lang="en-US" sz="1800" b="1" dirty="0" smtClean="0">
              <a:solidFill>
                <a:srgbClr val="FF0000"/>
              </a:solidFill>
            </a:endParaRPr>
          </a:p>
        </p:txBody>
      </p:sp>
    </p:spTree>
    <p:extLst>
      <p:ext uri="{BB962C8B-B14F-4D97-AF65-F5344CB8AC3E}">
        <p14:creationId xmlns:p14="http://schemas.microsoft.com/office/powerpoint/2010/main" val="429494110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E8CF6-F5B6-4E60-ABB2-8E9011EFDBFA}"/>
              </a:ext>
            </a:extLst>
          </p:cNvPr>
          <p:cNvSpPr>
            <a:spLocks noGrp="1"/>
          </p:cNvSpPr>
          <p:nvPr>
            <p:ph type="title"/>
          </p:nvPr>
        </p:nvSpPr>
        <p:spPr>
          <a:xfrm>
            <a:off x="1014760" y="152536"/>
            <a:ext cx="10872439" cy="1107552"/>
          </a:xfrm>
        </p:spPr>
        <p:txBody>
          <a:bodyPr>
            <a:normAutofit/>
          </a:bodyPr>
          <a:lstStyle/>
          <a:p>
            <a:r>
              <a:rPr lang="en-US" sz="4000" dirty="0" smtClean="0"/>
              <a:t>Tuesday 04/24/2018</a:t>
            </a:r>
            <a:endParaRPr lang="en-US" sz="4000" dirty="0"/>
          </a:p>
        </p:txBody>
      </p:sp>
      <p:sp>
        <p:nvSpPr>
          <p:cNvPr id="3" name="Content Placeholder 2">
            <a:extLst>
              <a:ext uri="{FF2B5EF4-FFF2-40B4-BE49-F238E27FC236}">
                <a16:creationId xmlns:a16="http://schemas.microsoft.com/office/drawing/2014/main" id="{75C1CF6C-F40F-486B-930B-4CE3342548DA}"/>
              </a:ext>
            </a:extLst>
          </p:cNvPr>
          <p:cNvSpPr>
            <a:spLocks noGrp="1"/>
          </p:cNvSpPr>
          <p:nvPr>
            <p:ph idx="1"/>
          </p:nvPr>
        </p:nvSpPr>
        <p:spPr>
          <a:xfrm>
            <a:off x="892097" y="1059366"/>
            <a:ext cx="10772080" cy="5609064"/>
          </a:xfrm>
        </p:spPr>
        <p:txBody>
          <a:bodyPr>
            <a:noAutofit/>
          </a:bodyPr>
          <a:lstStyle/>
          <a:p>
            <a:pPr marL="0" indent="0">
              <a:buNone/>
            </a:pPr>
            <a:r>
              <a:rPr lang="en-US" b="1" dirty="0"/>
              <a:t>Objectives:</a:t>
            </a:r>
          </a:p>
          <a:p>
            <a:r>
              <a:rPr lang="en-US" b="1" dirty="0"/>
              <a:t>Students will describe types of volcanoes and eruptions, where they occur, how they form, and how they change Earth’s surface.</a:t>
            </a:r>
          </a:p>
          <a:p>
            <a:r>
              <a:rPr lang="en-US" b="1" dirty="0" smtClean="0"/>
              <a:t>Students </a:t>
            </a:r>
            <a:r>
              <a:rPr lang="en-US" b="1" dirty="0"/>
              <a:t>will explain the theory of plate tectonics, describe how tectonic plates move, and identify geologic events that occur due to tectonic plate movement.</a:t>
            </a:r>
          </a:p>
          <a:p>
            <a:r>
              <a:rPr lang="en-US" b="1" dirty="0"/>
              <a:t>Students will describe how the movement of Earth’s tectonic plates causes mountain building</a:t>
            </a:r>
            <a:r>
              <a:rPr lang="en-US" b="1" dirty="0" smtClean="0"/>
              <a:t>.</a:t>
            </a:r>
          </a:p>
          <a:p>
            <a:pPr marL="0" indent="0">
              <a:buNone/>
            </a:pPr>
            <a:r>
              <a:rPr lang="en-US" b="1" dirty="0" smtClean="0">
                <a:solidFill>
                  <a:srgbClr val="FF0000"/>
                </a:solidFill>
              </a:rPr>
              <a:t>White </a:t>
            </a:r>
            <a:r>
              <a:rPr lang="en-US" b="1" dirty="0">
                <a:solidFill>
                  <a:srgbClr val="FF0000"/>
                </a:solidFill>
              </a:rPr>
              <a:t>Space Question</a:t>
            </a:r>
            <a:r>
              <a:rPr lang="en-US" b="1" dirty="0" smtClean="0">
                <a:solidFill>
                  <a:srgbClr val="FF0000"/>
                </a:solidFill>
              </a:rPr>
              <a:t>:</a:t>
            </a:r>
          </a:p>
          <a:p>
            <a:pPr marL="0" indent="0">
              <a:buNone/>
            </a:pPr>
            <a:r>
              <a:rPr lang="en-US" b="1" dirty="0" smtClean="0">
                <a:solidFill>
                  <a:srgbClr val="FF0000"/>
                </a:solidFill>
              </a:rPr>
              <a:t>Compare faults and folds.</a:t>
            </a:r>
            <a:endParaRPr lang="en-US" b="1" dirty="0">
              <a:solidFill>
                <a:srgbClr val="FF0000"/>
              </a:solidFill>
            </a:endParaRPr>
          </a:p>
          <a:p>
            <a:pPr marL="0" indent="0">
              <a:buNone/>
            </a:pPr>
            <a:r>
              <a:rPr lang="en-US" b="1" dirty="0" smtClean="0"/>
              <a:t>Agenda:</a:t>
            </a:r>
          </a:p>
          <a:p>
            <a:r>
              <a:rPr lang="en-US" b="1" dirty="0" smtClean="0"/>
              <a:t>Work on Fuel Cell </a:t>
            </a:r>
            <a:r>
              <a:rPr lang="en-US" b="1" smtClean="0"/>
              <a:t>Vehicle Challenge:</a:t>
            </a:r>
            <a:endParaRPr lang="en-US" b="1" dirty="0" smtClean="0"/>
          </a:p>
          <a:p>
            <a:pPr lvl="1"/>
            <a:r>
              <a:rPr lang="en-US" sz="2000" b="1" dirty="0" smtClean="0"/>
              <a:t>Build vehicle following your design, test vehicle, collect data, modify vehicle</a:t>
            </a:r>
          </a:p>
          <a:p>
            <a:pPr lvl="1"/>
            <a:r>
              <a:rPr lang="en-US" sz="2000" b="1" dirty="0" smtClean="0"/>
              <a:t>Read and follow directions so that you do NOT destroy your fuel cell!</a:t>
            </a:r>
          </a:p>
          <a:p>
            <a:pPr lvl="1"/>
            <a:r>
              <a:rPr lang="en-US" sz="2000" b="1" dirty="0" smtClean="0"/>
              <a:t>Make Presentation following rubric</a:t>
            </a:r>
          </a:p>
          <a:p>
            <a:pPr marL="0" indent="0">
              <a:buNone/>
            </a:pPr>
            <a:endParaRPr lang="en-US" b="1" dirty="0" smtClean="0">
              <a:solidFill>
                <a:srgbClr val="FF0000"/>
              </a:solidFill>
            </a:endParaRPr>
          </a:p>
        </p:txBody>
      </p:sp>
    </p:spTree>
    <p:extLst>
      <p:ext uri="{BB962C8B-B14F-4D97-AF65-F5344CB8AC3E}">
        <p14:creationId xmlns:p14="http://schemas.microsoft.com/office/powerpoint/2010/main" val="94858655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E8CF6-F5B6-4E60-ABB2-8E9011EFDBFA}"/>
              </a:ext>
            </a:extLst>
          </p:cNvPr>
          <p:cNvSpPr>
            <a:spLocks noGrp="1"/>
          </p:cNvSpPr>
          <p:nvPr>
            <p:ph type="title"/>
          </p:nvPr>
        </p:nvSpPr>
        <p:spPr>
          <a:xfrm>
            <a:off x="1014760" y="152536"/>
            <a:ext cx="10872439" cy="1107552"/>
          </a:xfrm>
        </p:spPr>
        <p:txBody>
          <a:bodyPr>
            <a:normAutofit/>
          </a:bodyPr>
          <a:lstStyle/>
          <a:p>
            <a:r>
              <a:rPr lang="en-US" sz="4000" dirty="0" smtClean="0"/>
              <a:t>Monday 04/23/2018</a:t>
            </a:r>
            <a:endParaRPr lang="en-US" sz="4000" dirty="0"/>
          </a:p>
        </p:txBody>
      </p:sp>
      <p:sp>
        <p:nvSpPr>
          <p:cNvPr id="3" name="Content Placeholder 2">
            <a:extLst>
              <a:ext uri="{FF2B5EF4-FFF2-40B4-BE49-F238E27FC236}">
                <a16:creationId xmlns:a16="http://schemas.microsoft.com/office/drawing/2014/main" id="{75C1CF6C-F40F-486B-930B-4CE3342548DA}"/>
              </a:ext>
            </a:extLst>
          </p:cNvPr>
          <p:cNvSpPr>
            <a:spLocks noGrp="1"/>
          </p:cNvSpPr>
          <p:nvPr>
            <p:ph idx="1"/>
          </p:nvPr>
        </p:nvSpPr>
        <p:spPr>
          <a:xfrm>
            <a:off x="892097" y="1059366"/>
            <a:ext cx="10772080" cy="5609064"/>
          </a:xfrm>
        </p:spPr>
        <p:txBody>
          <a:bodyPr>
            <a:noAutofit/>
          </a:bodyPr>
          <a:lstStyle/>
          <a:p>
            <a:pPr marL="0" indent="0">
              <a:buNone/>
            </a:pPr>
            <a:r>
              <a:rPr lang="en-US" b="1" dirty="0"/>
              <a:t>Objectives:</a:t>
            </a:r>
          </a:p>
          <a:p>
            <a:r>
              <a:rPr lang="en-US" b="1" dirty="0"/>
              <a:t>Students will describe types of volcanoes and eruptions, where they occur, how they form, and how they change Earth’s surface.</a:t>
            </a:r>
          </a:p>
          <a:p>
            <a:r>
              <a:rPr lang="en-US" b="1" dirty="0" smtClean="0"/>
              <a:t>Students </a:t>
            </a:r>
            <a:r>
              <a:rPr lang="en-US" b="1" dirty="0"/>
              <a:t>will explain the theory of plate tectonics, describe how tectonic plates move, and identify geologic events that occur due to tectonic plate movement.</a:t>
            </a:r>
          </a:p>
          <a:p>
            <a:r>
              <a:rPr lang="en-US" b="1" dirty="0"/>
              <a:t>Students will describe how the movement of Earth’s tectonic plates causes mountain building</a:t>
            </a:r>
            <a:r>
              <a:rPr lang="en-US" b="1" dirty="0" smtClean="0"/>
              <a:t>.</a:t>
            </a:r>
          </a:p>
          <a:p>
            <a:pPr marL="0" indent="0">
              <a:buNone/>
            </a:pPr>
            <a:r>
              <a:rPr lang="en-US" b="1" dirty="0" smtClean="0">
                <a:solidFill>
                  <a:srgbClr val="FF0000"/>
                </a:solidFill>
              </a:rPr>
              <a:t>White </a:t>
            </a:r>
            <a:r>
              <a:rPr lang="en-US" b="1" dirty="0">
                <a:solidFill>
                  <a:srgbClr val="FF0000"/>
                </a:solidFill>
              </a:rPr>
              <a:t>Space Question</a:t>
            </a:r>
            <a:r>
              <a:rPr lang="en-US" b="1" dirty="0" smtClean="0">
                <a:solidFill>
                  <a:srgbClr val="FF0000"/>
                </a:solidFill>
              </a:rPr>
              <a:t>:</a:t>
            </a:r>
          </a:p>
          <a:p>
            <a:pPr marL="0" indent="0">
              <a:buNone/>
            </a:pPr>
            <a:r>
              <a:rPr lang="en-US" b="1" dirty="0">
                <a:solidFill>
                  <a:srgbClr val="FF0000"/>
                </a:solidFill>
              </a:rPr>
              <a:t>How are oceanic and continental crust different?</a:t>
            </a:r>
          </a:p>
          <a:p>
            <a:pPr marL="0" indent="0">
              <a:buNone/>
            </a:pPr>
            <a:r>
              <a:rPr lang="en-US" b="1" dirty="0" smtClean="0"/>
              <a:t>Agenda:</a:t>
            </a:r>
          </a:p>
          <a:p>
            <a:r>
              <a:rPr lang="en-US" b="1" dirty="0" smtClean="0"/>
              <a:t>Take Earth Science Unit 4 The Restless Earth Unit Test</a:t>
            </a:r>
          </a:p>
          <a:p>
            <a:r>
              <a:rPr lang="en-US" b="1" dirty="0" smtClean="0"/>
              <a:t>Work on Fuel Cell Vehicle Challenge (when done with test):</a:t>
            </a:r>
          </a:p>
          <a:p>
            <a:pPr lvl="1"/>
            <a:r>
              <a:rPr lang="en-US" sz="2000" b="1" dirty="0" smtClean="0"/>
              <a:t>Build vehicle following your design, test vehicle, collect data, modify vehicle</a:t>
            </a:r>
          </a:p>
          <a:p>
            <a:pPr lvl="1"/>
            <a:r>
              <a:rPr lang="en-US" sz="2000" b="1" dirty="0" smtClean="0"/>
              <a:t>Read and follow directions so that you do NOT destroy your fuel cell!</a:t>
            </a:r>
          </a:p>
          <a:p>
            <a:pPr marL="0" indent="0">
              <a:buNone/>
            </a:pPr>
            <a:endParaRPr lang="en-US" b="1" dirty="0" smtClean="0">
              <a:solidFill>
                <a:srgbClr val="FF0000"/>
              </a:solidFill>
            </a:endParaRPr>
          </a:p>
        </p:txBody>
      </p:sp>
    </p:spTree>
    <p:extLst>
      <p:ext uri="{BB962C8B-B14F-4D97-AF65-F5344CB8AC3E}">
        <p14:creationId xmlns:p14="http://schemas.microsoft.com/office/powerpoint/2010/main" val="390552032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E8CF6-F5B6-4E60-ABB2-8E9011EFDBFA}"/>
              </a:ext>
            </a:extLst>
          </p:cNvPr>
          <p:cNvSpPr>
            <a:spLocks noGrp="1"/>
          </p:cNvSpPr>
          <p:nvPr>
            <p:ph type="title"/>
          </p:nvPr>
        </p:nvSpPr>
        <p:spPr>
          <a:xfrm>
            <a:off x="1014760" y="152536"/>
            <a:ext cx="10872439" cy="1107552"/>
          </a:xfrm>
        </p:spPr>
        <p:txBody>
          <a:bodyPr>
            <a:normAutofit/>
          </a:bodyPr>
          <a:lstStyle/>
          <a:p>
            <a:r>
              <a:rPr lang="en-US" sz="4000" dirty="0" smtClean="0"/>
              <a:t>Friday 04/20/2018</a:t>
            </a:r>
            <a:endParaRPr lang="en-US" sz="4000" dirty="0"/>
          </a:p>
        </p:txBody>
      </p:sp>
      <p:sp>
        <p:nvSpPr>
          <p:cNvPr id="3" name="Content Placeholder 2">
            <a:extLst>
              <a:ext uri="{FF2B5EF4-FFF2-40B4-BE49-F238E27FC236}">
                <a16:creationId xmlns:a16="http://schemas.microsoft.com/office/drawing/2014/main" id="{75C1CF6C-F40F-486B-930B-4CE3342548DA}"/>
              </a:ext>
            </a:extLst>
          </p:cNvPr>
          <p:cNvSpPr>
            <a:spLocks noGrp="1"/>
          </p:cNvSpPr>
          <p:nvPr>
            <p:ph idx="1"/>
          </p:nvPr>
        </p:nvSpPr>
        <p:spPr>
          <a:xfrm>
            <a:off x="892097" y="1059366"/>
            <a:ext cx="10772080" cy="5609064"/>
          </a:xfrm>
        </p:spPr>
        <p:txBody>
          <a:bodyPr>
            <a:noAutofit/>
          </a:bodyPr>
          <a:lstStyle/>
          <a:p>
            <a:pPr marL="0" indent="0">
              <a:buNone/>
            </a:pPr>
            <a:r>
              <a:rPr lang="en-US" b="1" dirty="0"/>
              <a:t>Objectives:</a:t>
            </a:r>
          </a:p>
          <a:p>
            <a:r>
              <a:rPr lang="en-US" b="1" dirty="0"/>
              <a:t>Students will describe types of volcanoes and eruptions, where they occur, how they form, and how they change Earth’s surface.</a:t>
            </a:r>
          </a:p>
          <a:p>
            <a:r>
              <a:rPr lang="en-US" b="1" dirty="0" smtClean="0"/>
              <a:t>Students </a:t>
            </a:r>
            <a:r>
              <a:rPr lang="en-US" b="1" dirty="0"/>
              <a:t>will explain the theory of plate tectonics, describe how tectonic plates move, and identify geologic events that occur due to tectonic plate movement.</a:t>
            </a:r>
          </a:p>
          <a:p>
            <a:r>
              <a:rPr lang="en-US" b="1" dirty="0"/>
              <a:t>Students will describe how the movement of Earth’s tectonic plates causes mountain building</a:t>
            </a:r>
            <a:r>
              <a:rPr lang="en-US" b="1" dirty="0" smtClean="0"/>
              <a:t>.</a:t>
            </a:r>
          </a:p>
          <a:p>
            <a:pPr marL="0" indent="0">
              <a:buNone/>
            </a:pPr>
            <a:r>
              <a:rPr lang="en-US" b="1" dirty="0" smtClean="0">
                <a:solidFill>
                  <a:srgbClr val="FF0000"/>
                </a:solidFill>
              </a:rPr>
              <a:t>White </a:t>
            </a:r>
            <a:r>
              <a:rPr lang="en-US" b="1" dirty="0">
                <a:solidFill>
                  <a:srgbClr val="FF0000"/>
                </a:solidFill>
              </a:rPr>
              <a:t>Space Question</a:t>
            </a:r>
            <a:r>
              <a:rPr lang="en-US" b="1" dirty="0" smtClean="0">
                <a:solidFill>
                  <a:srgbClr val="FF0000"/>
                </a:solidFill>
              </a:rPr>
              <a:t>:</a:t>
            </a:r>
          </a:p>
          <a:p>
            <a:pPr marL="0" indent="0">
              <a:buNone/>
            </a:pPr>
            <a:r>
              <a:rPr lang="en-US" b="1" dirty="0" smtClean="0">
                <a:solidFill>
                  <a:srgbClr val="FF0000"/>
                </a:solidFill>
              </a:rPr>
              <a:t>Draw and describe a reverse fault.</a:t>
            </a:r>
            <a:endParaRPr lang="en-US" b="1" dirty="0" smtClean="0"/>
          </a:p>
          <a:p>
            <a:pPr marL="0" indent="0">
              <a:buNone/>
            </a:pPr>
            <a:r>
              <a:rPr lang="en-US" b="1" dirty="0"/>
              <a:t>Agenda</a:t>
            </a:r>
            <a:r>
              <a:rPr lang="en-US" b="1" dirty="0" smtClean="0"/>
              <a:t>:</a:t>
            </a:r>
          </a:p>
          <a:p>
            <a:r>
              <a:rPr lang="en-US" b="1" dirty="0" smtClean="0"/>
              <a:t>Discuss and review Sea Floor Spreading Modeling Activity</a:t>
            </a:r>
          </a:p>
          <a:p>
            <a:r>
              <a:rPr lang="en-US" b="1" dirty="0" smtClean="0"/>
              <a:t>Discuss and review Earth Science Unit 4 The Restless Earth Unit Review</a:t>
            </a:r>
          </a:p>
          <a:p>
            <a:r>
              <a:rPr lang="en-US" b="1" dirty="0" smtClean="0"/>
              <a:t>Review Fuel Cell Vehicle Challenge Presentation requirements</a:t>
            </a:r>
          </a:p>
          <a:p>
            <a:pPr marL="0" indent="0">
              <a:buNone/>
            </a:pPr>
            <a:r>
              <a:rPr lang="en-US" b="1" dirty="0" smtClean="0">
                <a:solidFill>
                  <a:srgbClr val="FF0000"/>
                </a:solidFill>
              </a:rPr>
              <a:t>HW: Study for Unit 4 Test (Activities 11, 12, 13, 14 &amp; 15); Monday 04/23</a:t>
            </a:r>
            <a:endParaRPr lang="en-US" b="1" dirty="0">
              <a:solidFill>
                <a:srgbClr val="FF0000"/>
              </a:solidFill>
            </a:endParaRPr>
          </a:p>
        </p:txBody>
      </p:sp>
    </p:spTree>
    <p:extLst>
      <p:ext uri="{BB962C8B-B14F-4D97-AF65-F5344CB8AC3E}">
        <p14:creationId xmlns:p14="http://schemas.microsoft.com/office/powerpoint/2010/main" val="27406884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E8CF6-F5B6-4E60-ABB2-8E9011EFDBFA}"/>
              </a:ext>
            </a:extLst>
          </p:cNvPr>
          <p:cNvSpPr>
            <a:spLocks noGrp="1"/>
          </p:cNvSpPr>
          <p:nvPr>
            <p:ph type="title"/>
          </p:nvPr>
        </p:nvSpPr>
        <p:spPr>
          <a:xfrm>
            <a:off x="1014760" y="152536"/>
            <a:ext cx="10872439" cy="1107552"/>
          </a:xfrm>
        </p:spPr>
        <p:txBody>
          <a:bodyPr>
            <a:normAutofit/>
          </a:bodyPr>
          <a:lstStyle/>
          <a:p>
            <a:r>
              <a:rPr lang="en-US" sz="4000" dirty="0" smtClean="0"/>
              <a:t>Thursday 04/19/2018</a:t>
            </a:r>
            <a:endParaRPr lang="en-US" sz="4000" dirty="0"/>
          </a:p>
        </p:txBody>
      </p:sp>
      <p:sp>
        <p:nvSpPr>
          <p:cNvPr id="3" name="Content Placeholder 2">
            <a:extLst>
              <a:ext uri="{FF2B5EF4-FFF2-40B4-BE49-F238E27FC236}">
                <a16:creationId xmlns:a16="http://schemas.microsoft.com/office/drawing/2014/main" id="{75C1CF6C-F40F-486B-930B-4CE3342548DA}"/>
              </a:ext>
            </a:extLst>
          </p:cNvPr>
          <p:cNvSpPr>
            <a:spLocks noGrp="1"/>
          </p:cNvSpPr>
          <p:nvPr>
            <p:ph idx="1"/>
          </p:nvPr>
        </p:nvSpPr>
        <p:spPr>
          <a:xfrm>
            <a:off x="892097" y="1059366"/>
            <a:ext cx="10772080" cy="5609064"/>
          </a:xfrm>
        </p:spPr>
        <p:txBody>
          <a:bodyPr>
            <a:noAutofit/>
          </a:bodyPr>
          <a:lstStyle/>
          <a:p>
            <a:pPr marL="0" indent="0">
              <a:buNone/>
            </a:pPr>
            <a:r>
              <a:rPr lang="en-US" sz="2500" b="1" dirty="0"/>
              <a:t>Objectives:</a:t>
            </a:r>
          </a:p>
          <a:p>
            <a:r>
              <a:rPr lang="en-US" sz="2500" b="1" dirty="0"/>
              <a:t>Students will describe types of volcanoes and eruptions, where they occur, how they form, and how they change Earth’s surface.</a:t>
            </a:r>
          </a:p>
          <a:p>
            <a:r>
              <a:rPr lang="en-US" sz="2500" b="1" dirty="0" smtClean="0"/>
              <a:t>Students </a:t>
            </a:r>
            <a:r>
              <a:rPr lang="en-US" sz="2500" b="1" dirty="0"/>
              <a:t>will explain the theory of plate tectonics, describe how tectonic plates move, and identify geologic events that occur due to tectonic plate movement.</a:t>
            </a:r>
          </a:p>
          <a:p>
            <a:r>
              <a:rPr lang="en-US" sz="2500" b="1" dirty="0"/>
              <a:t>Students will describe how the movement of Earth’s tectonic plates causes mountain building</a:t>
            </a:r>
            <a:r>
              <a:rPr lang="en-US" sz="2500" b="1" dirty="0" smtClean="0"/>
              <a:t>.</a:t>
            </a:r>
          </a:p>
          <a:p>
            <a:pPr marL="0" indent="0">
              <a:buNone/>
            </a:pPr>
            <a:r>
              <a:rPr lang="en-US" sz="2500" b="1" dirty="0" smtClean="0"/>
              <a:t>Agenda:</a:t>
            </a:r>
          </a:p>
          <a:p>
            <a:r>
              <a:rPr lang="en-US" sz="2500" b="1" dirty="0"/>
              <a:t>M-STEP Testing for </a:t>
            </a:r>
            <a:r>
              <a:rPr lang="en-US" sz="2500" b="1" dirty="0" smtClean="0"/>
              <a:t>ELA </a:t>
            </a:r>
            <a:r>
              <a:rPr lang="en-US" sz="2500" b="1" dirty="0"/>
              <a:t>– No Science &amp; </a:t>
            </a:r>
            <a:r>
              <a:rPr lang="en-US" sz="2500" b="1" dirty="0" smtClean="0"/>
              <a:t>Math </a:t>
            </a:r>
            <a:r>
              <a:rPr lang="en-US" sz="2500" b="1" dirty="0"/>
              <a:t>classes today</a:t>
            </a:r>
          </a:p>
          <a:p>
            <a:pPr marL="0" indent="0">
              <a:buNone/>
            </a:pPr>
            <a:r>
              <a:rPr lang="en-US" sz="2500" b="1" dirty="0" smtClean="0">
                <a:solidFill>
                  <a:srgbClr val="FF0000"/>
                </a:solidFill>
              </a:rPr>
              <a:t>HW: Study for Unit 4 Test (Activities 11, 12, 13, 14 &amp; 15); Monday 04/23</a:t>
            </a:r>
            <a:endParaRPr lang="en-US" sz="2500" b="1" dirty="0">
              <a:solidFill>
                <a:srgbClr val="FF0000"/>
              </a:solidFill>
            </a:endParaRPr>
          </a:p>
        </p:txBody>
      </p:sp>
    </p:spTree>
    <p:extLst>
      <p:ext uri="{BB962C8B-B14F-4D97-AF65-F5344CB8AC3E}">
        <p14:creationId xmlns:p14="http://schemas.microsoft.com/office/powerpoint/2010/main" val="337385108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E8CF6-F5B6-4E60-ABB2-8E9011EFDBFA}"/>
              </a:ext>
            </a:extLst>
          </p:cNvPr>
          <p:cNvSpPr>
            <a:spLocks noGrp="1"/>
          </p:cNvSpPr>
          <p:nvPr>
            <p:ph type="title"/>
          </p:nvPr>
        </p:nvSpPr>
        <p:spPr>
          <a:xfrm>
            <a:off x="1014760" y="152536"/>
            <a:ext cx="10872439" cy="1107552"/>
          </a:xfrm>
        </p:spPr>
        <p:txBody>
          <a:bodyPr>
            <a:normAutofit/>
          </a:bodyPr>
          <a:lstStyle/>
          <a:p>
            <a:r>
              <a:rPr lang="en-US" sz="4000" dirty="0" smtClean="0"/>
              <a:t>Wednesday 04/18/2018</a:t>
            </a:r>
            <a:endParaRPr lang="en-US" sz="4000" dirty="0"/>
          </a:p>
        </p:txBody>
      </p:sp>
      <p:sp>
        <p:nvSpPr>
          <p:cNvPr id="3" name="Content Placeholder 2">
            <a:extLst>
              <a:ext uri="{FF2B5EF4-FFF2-40B4-BE49-F238E27FC236}">
                <a16:creationId xmlns:a16="http://schemas.microsoft.com/office/drawing/2014/main" id="{75C1CF6C-F40F-486B-930B-4CE3342548DA}"/>
              </a:ext>
            </a:extLst>
          </p:cNvPr>
          <p:cNvSpPr>
            <a:spLocks noGrp="1"/>
          </p:cNvSpPr>
          <p:nvPr>
            <p:ph idx="1"/>
          </p:nvPr>
        </p:nvSpPr>
        <p:spPr>
          <a:xfrm>
            <a:off x="892096" y="1059366"/>
            <a:ext cx="10995103" cy="5609064"/>
          </a:xfrm>
        </p:spPr>
        <p:txBody>
          <a:bodyPr>
            <a:noAutofit/>
          </a:bodyPr>
          <a:lstStyle/>
          <a:p>
            <a:pPr marL="0" indent="0">
              <a:buNone/>
            </a:pPr>
            <a:r>
              <a:rPr lang="en-US" sz="2050" b="1" dirty="0"/>
              <a:t>Objectives:</a:t>
            </a:r>
          </a:p>
          <a:p>
            <a:r>
              <a:rPr lang="en-US" sz="2050" b="1" dirty="0"/>
              <a:t>Students will describe types of volcanoes and eruptions, where they occur, how they form, and how they change Earth’s surface.</a:t>
            </a:r>
          </a:p>
          <a:p>
            <a:r>
              <a:rPr lang="en-US" sz="2050" b="1" dirty="0" smtClean="0"/>
              <a:t>Students </a:t>
            </a:r>
            <a:r>
              <a:rPr lang="en-US" sz="2050" b="1" dirty="0"/>
              <a:t>will explain the theory of plate tectonics, describe how tectonic plates move, and identify geologic events that occur due to tectonic plate movement.</a:t>
            </a:r>
          </a:p>
          <a:p>
            <a:r>
              <a:rPr lang="en-US" sz="2050" b="1" dirty="0"/>
              <a:t>Students will describe how the movement of Earth’s tectonic plates causes mountain building</a:t>
            </a:r>
            <a:r>
              <a:rPr lang="en-US" sz="2050" b="1" dirty="0" smtClean="0"/>
              <a:t>.</a:t>
            </a:r>
          </a:p>
          <a:p>
            <a:pPr marL="0" indent="0">
              <a:buNone/>
            </a:pPr>
            <a:r>
              <a:rPr lang="en-US" sz="2050" b="1" dirty="0" smtClean="0">
                <a:solidFill>
                  <a:srgbClr val="FF0000"/>
                </a:solidFill>
              </a:rPr>
              <a:t>White </a:t>
            </a:r>
            <a:r>
              <a:rPr lang="en-US" sz="2050" b="1" dirty="0">
                <a:solidFill>
                  <a:srgbClr val="FF0000"/>
                </a:solidFill>
              </a:rPr>
              <a:t>Space Question</a:t>
            </a:r>
            <a:r>
              <a:rPr lang="en-US" sz="2050" b="1" dirty="0" smtClean="0">
                <a:solidFill>
                  <a:srgbClr val="FF0000"/>
                </a:solidFill>
              </a:rPr>
              <a:t>:</a:t>
            </a:r>
          </a:p>
          <a:p>
            <a:pPr marL="0" indent="0">
              <a:buNone/>
            </a:pPr>
            <a:r>
              <a:rPr lang="en-US" sz="2050" b="1" dirty="0" smtClean="0">
                <a:solidFill>
                  <a:srgbClr val="FF0000"/>
                </a:solidFill>
              </a:rPr>
              <a:t>All landforms are affected by which two processes?</a:t>
            </a:r>
            <a:endParaRPr lang="en-US" sz="2050" b="1" dirty="0" smtClean="0"/>
          </a:p>
          <a:p>
            <a:pPr marL="0" indent="0">
              <a:buNone/>
            </a:pPr>
            <a:r>
              <a:rPr lang="en-US" sz="2050" b="1" dirty="0"/>
              <a:t>Agenda</a:t>
            </a:r>
            <a:r>
              <a:rPr lang="en-US" sz="2050" b="1" dirty="0" smtClean="0"/>
              <a:t>:</a:t>
            </a:r>
          </a:p>
          <a:p>
            <a:r>
              <a:rPr lang="en-US" sz="2050" b="1" dirty="0" smtClean="0"/>
              <a:t>Discuss and Review Earth Science Unit 4 Lab 7: Volcanoes; turn in Bird’s Eye View drawing for grading</a:t>
            </a:r>
          </a:p>
          <a:p>
            <a:r>
              <a:rPr lang="en-US" sz="2050" b="1" dirty="0" smtClean="0"/>
              <a:t>Work on Sea Floor Spreading Modeling Activity</a:t>
            </a:r>
          </a:p>
          <a:p>
            <a:r>
              <a:rPr lang="en-US" sz="2050" b="1" dirty="0" smtClean="0"/>
              <a:t>Work on Earth Science Unit 4 The Restless Earth Unit Review; prep for unit test</a:t>
            </a:r>
            <a:endParaRPr lang="en-US" sz="2050" b="1" dirty="0"/>
          </a:p>
        </p:txBody>
      </p:sp>
    </p:spTree>
    <p:extLst>
      <p:ext uri="{BB962C8B-B14F-4D97-AF65-F5344CB8AC3E}">
        <p14:creationId xmlns:p14="http://schemas.microsoft.com/office/powerpoint/2010/main" val="28239243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E8CF6-F5B6-4E60-ABB2-8E9011EFDBFA}"/>
              </a:ext>
            </a:extLst>
          </p:cNvPr>
          <p:cNvSpPr>
            <a:spLocks noGrp="1"/>
          </p:cNvSpPr>
          <p:nvPr>
            <p:ph type="title"/>
          </p:nvPr>
        </p:nvSpPr>
        <p:spPr>
          <a:xfrm>
            <a:off x="1003609" y="275199"/>
            <a:ext cx="10872439" cy="851074"/>
          </a:xfrm>
        </p:spPr>
        <p:txBody>
          <a:bodyPr>
            <a:normAutofit/>
          </a:bodyPr>
          <a:lstStyle/>
          <a:p>
            <a:r>
              <a:rPr lang="en-US" sz="4000" dirty="0" smtClean="0"/>
              <a:t>Wednesday 06/06/2018</a:t>
            </a:r>
            <a:endParaRPr lang="en-US" sz="4000" dirty="0"/>
          </a:p>
        </p:txBody>
      </p:sp>
      <p:sp>
        <p:nvSpPr>
          <p:cNvPr id="3" name="Content Placeholder 2">
            <a:extLst>
              <a:ext uri="{FF2B5EF4-FFF2-40B4-BE49-F238E27FC236}">
                <a16:creationId xmlns:a16="http://schemas.microsoft.com/office/drawing/2014/main" id="{75C1CF6C-F40F-486B-930B-4CE3342548DA}"/>
              </a:ext>
            </a:extLst>
          </p:cNvPr>
          <p:cNvSpPr>
            <a:spLocks noGrp="1"/>
          </p:cNvSpPr>
          <p:nvPr>
            <p:ph idx="1"/>
          </p:nvPr>
        </p:nvSpPr>
        <p:spPr>
          <a:xfrm>
            <a:off x="1014760" y="1126273"/>
            <a:ext cx="10861288" cy="5620215"/>
          </a:xfrm>
        </p:spPr>
        <p:txBody>
          <a:bodyPr>
            <a:noAutofit/>
          </a:bodyPr>
          <a:lstStyle/>
          <a:p>
            <a:pPr marL="0" indent="0">
              <a:buNone/>
            </a:pPr>
            <a:r>
              <a:rPr lang="en-US" sz="2250" b="1" dirty="0"/>
              <a:t>Objectives:</a:t>
            </a:r>
          </a:p>
          <a:p>
            <a:r>
              <a:rPr lang="en-US" sz="2250" b="1" dirty="0"/>
              <a:t>Students will </a:t>
            </a:r>
            <a:r>
              <a:rPr lang="en-US" sz="2250" b="1" dirty="0" smtClean="0"/>
              <a:t>identify the pros and cons of a primary energy source.</a:t>
            </a:r>
            <a:endParaRPr lang="en-US" sz="2250" b="1" dirty="0"/>
          </a:p>
          <a:p>
            <a:r>
              <a:rPr lang="en-US" sz="2250" b="1" dirty="0" smtClean="0"/>
              <a:t>Students </a:t>
            </a:r>
            <a:r>
              <a:rPr lang="en-US" sz="2250" b="1" dirty="0"/>
              <a:t>will explain the theory of plate tectonics, describe how tectonic plates move, and identify geologic events that occur due to tectonic plate movement.</a:t>
            </a:r>
          </a:p>
          <a:p>
            <a:r>
              <a:rPr lang="en-US" sz="2250" b="1" dirty="0"/>
              <a:t>Students will describe how the movement of Earth’s tectonic plates causes mountain building</a:t>
            </a:r>
            <a:r>
              <a:rPr lang="en-US" sz="2250" b="1" dirty="0" smtClean="0"/>
              <a:t>.</a:t>
            </a:r>
          </a:p>
          <a:p>
            <a:pPr marL="0" indent="0">
              <a:buNone/>
            </a:pPr>
            <a:r>
              <a:rPr lang="en-US" sz="2250" b="1" dirty="0" smtClean="0">
                <a:solidFill>
                  <a:srgbClr val="FF0000"/>
                </a:solidFill>
              </a:rPr>
              <a:t>White </a:t>
            </a:r>
            <a:r>
              <a:rPr lang="en-US" sz="2250" b="1" dirty="0">
                <a:solidFill>
                  <a:srgbClr val="FF0000"/>
                </a:solidFill>
              </a:rPr>
              <a:t>Space Question</a:t>
            </a:r>
            <a:r>
              <a:rPr lang="en-US" sz="2250" b="1" dirty="0" smtClean="0">
                <a:solidFill>
                  <a:srgbClr val="FF0000"/>
                </a:solidFill>
              </a:rPr>
              <a:t>:</a:t>
            </a:r>
          </a:p>
          <a:p>
            <a:pPr marL="0" indent="0">
              <a:buNone/>
            </a:pPr>
            <a:r>
              <a:rPr lang="en-US" sz="2250" b="1" dirty="0" smtClean="0">
                <a:solidFill>
                  <a:srgbClr val="FF0000"/>
                </a:solidFill>
              </a:rPr>
              <a:t>What is the main purpose of your habitat design?</a:t>
            </a:r>
            <a:endParaRPr lang="en-US" sz="2250" b="1" dirty="0">
              <a:solidFill>
                <a:srgbClr val="FF0000"/>
              </a:solidFill>
            </a:endParaRPr>
          </a:p>
          <a:p>
            <a:pPr marL="0" indent="0">
              <a:buNone/>
            </a:pPr>
            <a:r>
              <a:rPr lang="en-US" sz="2250" b="1" dirty="0" smtClean="0"/>
              <a:t>Agenda:</a:t>
            </a:r>
          </a:p>
          <a:p>
            <a:r>
              <a:rPr lang="en-US" sz="2250" b="1" dirty="0" smtClean="0"/>
              <a:t>Continue Save the Penguins project: Introduction to Thermodynamics and Heat Transfer – Finish building prototype based on initial design using materials chosen </a:t>
            </a:r>
          </a:p>
          <a:p>
            <a:pPr marL="457200" lvl="1" indent="0">
              <a:buNone/>
            </a:pPr>
            <a:endParaRPr lang="en-US" sz="2250" b="1" dirty="0" smtClean="0"/>
          </a:p>
        </p:txBody>
      </p:sp>
    </p:spTree>
    <p:extLst>
      <p:ext uri="{BB962C8B-B14F-4D97-AF65-F5344CB8AC3E}">
        <p14:creationId xmlns:p14="http://schemas.microsoft.com/office/powerpoint/2010/main" val="266451644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E8CF6-F5B6-4E60-ABB2-8E9011EFDBFA}"/>
              </a:ext>
            </a:extLst>
          </p:cNvPr>
          <p:cNvSpPr>
            <a:spLocks noGrp="1"/>
          </p:cNvSpPr>
          <p:nvPr>
            <p:ph type="title"/>
          </p:nvPr>
        </p:nvSpPr>
        <p:spPr>
          <a:xfrm>
            <a:off x="1014760" y="152536"/>
            <a:ext cx="10872439" cy="1107552"/>
          </a:xfrm>
        </p:spPr>
        <p:txBody>
          <a:bodyPr>
            <a:normAutofit/>
          </a:bodyPr>
          <a:lstStyle/>
          <a:p>
            <a:r>
              <a:rPr lang="en-US" sz="4000" dirty="0" smtClean="0"/>
              <a:t>Tuesday 04/17/2018</a:t>
            </a:r>
            <a:endParaRPr lang="en-US" sz="4000" dirty="0"/>
          </a:p>
        </p:txBody>
      </p:sp>
      <p:sp>
        <p:nvSpPr>
          <p:cNvPr id="3" name="Content Placeholder 2">
            <a:extLst>
              <a:ext uri="{FF2B5EF4-FFF2-40B4-BE49-F238E27FC236}">
                <a16:creationId xmlns:a16="http://schemas.microsoft.com/office/drawing/2014/main" id="{75C1CF6C-F40F-486B-930B-4CE3342548DA}"/>
              </a:ext>
            </a:extLst>
          </p:cNvPr>
          <p:cNvSpPr>
            <a:spLocks noGrp="1"/>
          </p:cNvSpPr>
          <p:nvPr>
            <p:ph idx="1"/>
          </p:nvPr>
        </p:nvSpPr>
        <p:spPr>
          <a:xfrm>
            <a:off x="892096" y="1059366"/>
            <a:ext cx="10995103" cy="5609064"/>
          </a:xfrm>
        </p:spPr>
        <p:txBody>
          <a:bodyPr>
            <a:noAutofit/>
          </a:bodyPr>
          <a:lstStyle/>
          <a:p>
            <a:pPr marL="0" indent="0">
              <a:buNone/>
            </a:pPr>
            <a:r>
              <a:rPr lang="en-US" b="1" dirty="0"/>
              <a:t>Objectives:</a:t>
            </a:r>
          </a:p>
          <a:p>
            <a:r>
              <a:rPr lang="en-US" b="1" dirty="0"/>
              <a:t>Students will describe types of volcanoes and eruptions, where they occur, how they form, and how they change Earth’s surface.</a:t>
            </a:r>
          </a:p>
          <a:p>
            <a:r>
              <a:rPr lang="en-US" b="1" dirty="0" smtClean="0"/>
              <a:t>Students </a:t>
            </a:r>
            <a:r>
              <a:rPr lang="en-US" b="1" dirty="0"/>
              <a:t>will explain the theory of plate tectonics, describe how tectonic plates move, and identify geologic events that occur due to tectonic plate movement.</a:t>
            </a:r>
          </a:p>
          <a:p>
            <a:r>
              <a:rPr lang="en-US" b="1" dirty="0"/>
              <a:t>Students will describe how the movement of Earth’s tectonic plates causes mountain building</a:t>
            </a:r>
            <a:r>
              <a:rPr lang="en-US" b="1" dirty="0" smtClean="0"/>
              <a:t>.</a:t>
            </a:r>
          </a:p>
          <a:p>
            <a:pPr marL="0" indent="0">
              <a:buNone/>
            </a:pPr>
            <a:r>
              <a:rPr lang="en-US" b="1" dirty="0" smtClean="0">
                <a:solidFill>
                  <a:srgbClr val="FF0000"/>
                </a:solidFill>
              </a:rPr>
              <a:t>White </a:t>
            </a:r>
            <a:r>
              <a:rPr lang="en-US" b="1" dirty="0">
                <a:solidFill>
                  <a:srgbClr val="FF0000"/>
                </a:solidFill>
              </a:rPr>
              <a:t>Space Question</a:t>
            </a:r>
            <a:r>
              <a:rPr lang="en-US" b="1" dirty="0" smtClean="0">
                <a:solidFill>
                  <a:srgbClr val="FF0000"/>
                </a:solidFill>
              </a:rPr>
              <a:t>:</a:t>
            </a:r>
          </a:p>
          <a:p>
            <a:pPr marL="0" indent="0">
              <a:buNone/>
            </a:pPr>
            <a:r>
              <a:rPr lang="en-US" b="1" dirty="0" smtClean="0">
                <a:solidFill>
                  <a:srgbClr val="FF0000"/>
                </a:solidFill>
              </a:rPr>
              <a:t>What are some effects on the people and the land and the surrounding atmosphere do volcanic eruptions have? Where do volcanoes tend to form?</a:t>
            </a:r>
            <a:endParaRPr lang="en-US" b="1" dirty="0" smtClean="0"/>
          </a:p>
          <a:p>
            <a:pPr marL="0" indent="0">
              <a:buNone/>
            </a:pPr>
            <a:r>
              <a:rPr lang="en-US" b="1" dirty="0"/>
              <a:t>Agenda</a:t>
            </a:r>
            <a:r>
              <a:rPr lang="en-US" b="1" dirty="0" smtClean="0"/>
              <a:t>:</a:t>
            </a:r>
          </a:p>
          <a:p>
            <a:r>
              <a:rPr lang="en-US" b="1" dirty="0" smtClean="0"/>
              <a:t>Complete Earth Science Unit 4 Lab 7: Volcanoes</a:t>
            </a:r>
          </a:p>
          <a:p>
            <a:pPr lvl="1"/>
            <a:r>
              <a:rPr lang="en-US" sz="2000" b="1" dirty="0" smtClean="0"/>
              <a:t>Read and follow directions in lab handout, record data, clean up, answer Discussion Questions</a:t>
            </a:r>
          </a:p>
          <a:p>
            <a:endParaRPr lang="en-US" b="1" dirty="0"/>
          </a:p>
        </p:txBody>
      </p:sp>
    </p:spTree>
    <p:extLst>
      <p:ext uri="{BB962C8B-B14F-4D97-AF65-F5344CB8AC3E}">
        <p14:creationId xmlns:p14="http://schemas.microsoft.com/office/powerpoint/2010/main" val="20612546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E8CF6-F5B6-4E60-ABB2-8E9011EFDBFA}"/>
              </a:ext>
            </a:extLst>
          </p:cNvPr>
          <p:cNvSpPr>
            <a:spLocks noGrp="1"/>
          </p:cNvSpPr>
          <p:nvPr>
            <p:ph type="title"/>
          </p:nvPr>
        </p:nvSpPr>
        <p:spPr>
          <a:xfrm>
            <a:off x="1014760" y="152536"/>
            <a:ext cx="10872439" cy="1107552"/>
          </a:xfrm>
        </p:spPr>
        <p:txBody>
          <a:bodyPr>
            <a:normAutofit/>
          </a:bodyPr>
          <a:lstStyle/>
          <a:p>
            <a:r>
              <a:rPr lang="en-US" sz="4000" dirty="0" smtClean="0"/>
              <a:t>Monday 04/16/2018</a:t>
            </a:r>
            <a:endParaRPr lang="en-US" sz="4000" dirty="0"/>
          </a:p>
        </p:txBody>
      </p:sp>
      <p:sp>
        <p:nvSpPr>
          <p:cNvPr id="3" name="Content Placeholder 2">
            <a:extLst>
              <a:ext uri="{FF2B5EF4-FFF2-40B4-BE49-F238E27FC236}">
                <a16:creationId xmlns:a16="http://schemas.microsoft.com/office/drawing/2014/main" id="{75C1CF6C-F40F-486B-930B-4CE3342548DA}"/>
              </a:ext>
            </a:extLst>
          </p:cNvPr>
          <p:cNvSpPr>
            <a:spLocks noGrp="1"/>
          </p:cNvSpPr>
          <p:nvPr>
            <p:ph idx="1"/>
          </p:nvPr>
        </p:nvSpPr>
        <p:spPr>
          <a:xfrm>
            <a:off x="892096" y="1059366"/>
            <a:ext cx="10995103" cy="5609064"/>
          </a:xfrm>
        </p:spPr>
        <p:txBody>
          <a:bodyPr>
            <a:noAutofit/>
          </a:bodyPr>
          <a:lstStyle/>
          <a:p>
            <a:pPr marL="0" indent="0">
              <a:buNone/>
            </a:pPr>
            <a:r>
              <a:rPr lang="en-US" sz="1950" b="1" dirty="0"/>
              <a:t>Objectives:</a:t>
            </a:r>
          </a:p>
          <a:p>
            <a:r>
              <a:rPr lang="en-US" sz="1950" b="1" dirty="0"/>
              <a:t>Students will describe types of volcanoes and eruptions, where they occur, how they form, and how they change Earth’s surface.</a:t>
            </a:r>
          </a:p>
          <a:p>
            <a:r>
              <a:rPr lang="en-US" sz="1950" b="1" dirty="0" smtClean="0"/>
              <a:t>Students </a:t>
            </a:r>
            <a:r>
              <a:rPr lang="en-US" sz="1950" b="1" dirty="0"/>
              <a:t>will explain the theory of plate tectonics, describe how tectonic plates move, and identify geologic events that occur due to tectonic plate movement.</a:t>
            </a:r>
          </a:p>
          <a:p>
            <a:r>
              <a:rPr lang="en-US" sz="1950" b="1" dirty="0"/>
              <a:t>Students will describe how the movement of Earth’s tectonic plates causes mountain building</a:t>
            </a:r>
            <a:r>
              <a:rPr lang="en-US" sz="1950" b="1" dirty="0" smtClean="0"/>
              <a:t>.</a:t>
            </a:r>
          </a:p>
          <a:p>
            <a:pPr marL="0" indent="0">
              <a:buNone/>
            </a:pPr>
            <a:r>
              <a:rPr lang="en-US" sz="1950" b="1" dirty="0" smtClean="0">
                <a:solidFill>
                  <a:srgbClr val="FF0000"/>
                </a:solidFill>
              </a:rPr>
              <a:t>White </a:t>
            </a:r>
            <a:r>
              <a:rPr lang="en-US" sz="1950" b="1" dirty="0">
                <a:solidFill>
                  <a:srgbClr val="FF0000"/>
                </a:solidFill>
              </a:rPr>
              <a:t>Space Question</a:t>
            </a:r>
            <a:r>
              <a:rPr lang="en-US" sz="1950" b="1" dirty="0" smtClean="0">
                <a:solidFill>
                  <a:srgbClr val="FF0000"/>
                </a:solidFill>
              </a:rPr>
              <a:t>:</a:t>
            </a:r>
          </a:p>
          <a:p>
            <a:pPr marL="0" indent="0">
              <a:buNone/>
            </a:pPr>
            <a:r>
              <a:rPr lang="en-US" sz="1950" b="1" dirty="0" smtClean="0">
                <a:solidFill>
                  <a:srgbClr val="FF0000"/>
                </a:solidFill>
              </a:rPr>
              <a:t>A crack in a large rock becomes deeper and deeper over time. What is the most likely cause of the increase in the size of the crack?</a:t>
            </a:r>
            <a:endParaRPr lang="en-US" sz="1950" b="1" dirty="0" smtClean="0"/>
          </a:p>
          <a:p>
            <a:pPr marL="0" indent="0">
              <a:buNone/>
            </a:pPr>
            <a:r>
              <a:rPr lang="en-US" sz="1950" b="1" dirty="0"/>
              <a:t>Agenda:</a:t>
            </a:r>
          </a:p>
          <a:p>
            <a:r>
              <a:rPr lang="en-US" sz="1950" b="1" dirty="0" smtClean="0"/>
              <a:t>Discuss and Review Activity 15 Earthquakes and Measuring Earthquake Waves guided reading &amp; Topographic Map Daily Spark; due today</a:t>
            </a:r>
          </a:p>
          <a:p>
            <a:r>
              <a:rPr lang="en-US" sz="1950" b="1" dirty="0" smtClean="0"/>
              <a:t>Take 10 Question Check for Understanding Quiz on Activity 15; turn in quiz &amp; Activity 15 handout for grading</a:t>
            </a:r>
            <a:endParaRPr lang="en-US" sz="1950" b="1" dirty="0"/>
          </a:p>
        </p:txBody>
      </p:sp>
    </p:spTree>
    <p:extLst>
      <p:ext uri="{BB962C8B-B14F-4D97-AF65-F5344CB8AC3E}">
        <p14:creationId xmlns:p14="http://schemas.microsoft.com/office/powerpoint/2010/main" val="39150393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E8CF6-F5B6-4E60-ABB2-8E9011EFDBFA}"/>
              </a:ext>
            </a:extLst>
          </p:cNvPr>
          <p:cNvSpPr>
            <a:spLocks noGrp="1"/>
          </p:cNvSpPr>
          <p:nvPr>
            <p:ph type="title"/>
          </p:nvPr>
        </p:nvSpPr>
        <p:spPr>
          <a:xfrm>
            <a:off x="1014760" y="152536"/>
            <a:ext cx="10872439" cy="1107552"/>
          </a:xfrm>
        </p:spPr>
        <p:txBody>
          <a:bodyPr>
            <a:normAutofit/>
          </a:bodyPr>
          <a:lstStyle/>
          <a:p>
            <a:r>
              <a:rPr lang="en-US" sz="4000" dirty="0" smtClean="0"/>
              <a:t>Friday 04/13/2018</a:t>
            </a:r>
            <a:endParaRPr lang="en-US" sz="4000" dirty="0"/>
          </a:p>
        </p:txBody>
      </p:sp>
      <p:sp>
        <p:nvSpPr>
          <p:cNvPr id="3" name="Content Placeholder 2">
            <a:extLst>
              <a:ext uri="{FF2B5EF4-FFF2-40B4-BE49-F238E27FC236}">
                <a16:creationId xmlns:a16="http://schemas.microsoft.com/office/drawing/2014/main" id="{75C1CF6C-F40F-486B-930B-4CE3342548DA}"/>
              </a:ext>
            </a:extLst>
          </p:cNvPr>
          <p:cNvSpPr>
            <a:spLocks noGrp="1"/>
          </p:cNvSpPr>
          <p:nvPr>
            <p:ph idx="1"/>
          </p:nvPr>
        </p:nvSpPr>
        <p:spPr>
          <a:xfrm>
            <a:off x="892096" y="1059366"/>
            <a:ext cx="10995103" cy="5609064"/>
          </a:xfrm>
        </p:spPr>
        <p:txBody>
          <a:bodyPr>
            <a:noAutofit/>
          </a:bodyPr>
          <a:lstStyle/>
          <a:p>
            <a:pPr marL="0" indent="0">
              <a:buNone/>
            </a:pPr>
            <a:r>
              <a:rPr lang="en-US" b="1" dirty="0"/>
              <a:t>Objectives:</a:t>
            </a:r>
          </a:p>
          <a:p>
            <a:r>
              <a:rPr lang="en-US" b="1" dirty="0"/>
              <a:t>Students will describe types of volcanoes and eruptions, where they occur, how they form, and how they change Earth’s surface.</a:t>
            </a:r>
          </a:p>
          <a:p>
            <a:r>
              <a:rPr lang="en-US" b="1" dirty="0" smtClean="0"/>
              <a:t>Students </a:t>
            </a:r>
            <a:r>
              <a:rPr lang="en-US" b="1" dirty="0"/>
              <a:t>will explain the theory of plate tectonics, describe how tectonic plates move, and identify geologic events that occur due to tectonic plate movement.</a:t>
            </a:r>
          </a:p>
          <a:p>
            <a:r>
              <a:rPr lang="en-US" b="1" dirty="0"/>
              <a:t>Students will describe how the movement of Earth’s tectonic plates causes mountain building</a:t>
            </a:r>
            <a:r>
              <a:rPr lang="en-US" b="1" dirty="0" smtClean="0"/>
              <a:t>.</a:t>
            </a:r>
          </a:p>
          <a:p>
            <a:pPr marL="0" indent="0">
              <a:buNone/>
            </a:pPr>
            <a:r>
              <a:rPr lang="en-US" b="1" dirty="0" smtClean="0">
                <a:solidFill>
                  <a:srgbClr val="FF0000"/>
                </a:solidFill>
              </a:rPr>
              <a:t>White </a:t>
            </a:r>
            <a:r>
              <a:rPr lang="en-US" b="1" dirty="0">
                <a:solidFill>
                  <a:srgbClr val="FF0000"/>
                </a:solidFill>
              </a:rPr>
              <a:t>Space Question</a:t>
            </a:r>
            <a:r>
              <a:rPr lang="en-US" b="1" dirty="0" smtClean="0">
                <a:solidFill>
                  <a:srgbClr val="FF0000"/>
                </a:solidFill>
              </a:rPr>
              <a:t>:</a:t>
            </a:r>
          </a:p>
          <a:p>
            <a:pPr marL="0" indent="0">
              <a:buNone/>
            </a:pPr>
            <a:r>
              <a:rPr lang="en-US" b="1" dirty="0" smtClean="0">
                <a:solidFill>
                  <a:srgbClr val="FF0000"/>
                </a:solidFill>
              </a:rPr>
              <a:t>A crack in a large rock becomes deeper and deeper over time. What is the most likely cause of the increase in the size of the crack?</a:t>
            </a:r>
            <a:endParaRPr lang="en-US" b="1" dirty="0" smtClean="0"/>
          </a:p>
          <a:p>
            <a:pPr marL="0" indent="0">
              <a:buNone/>
            </a:pPr>
            <a:r>
              <a:rPr lang="en-US" b="1" dirty="0"/>
              <a:t>Agenda:</a:t>
            </a:r>
          </a:p>
          <a:p>
            <a:r>
              <a:rPr lang="en-US" b="1" dirty="0"/>
              <a:t>M-STEP Testing for </a:t>
            </a:r>
            <a:r>
              <a:rPr lang="en-US" b="1" dirty="0" smtClean="0"/>
              <a:t>Science </a:t>
            </a:r>
          </a:p>
          <a:p>
            <a:pPr marL="0" indent="0">
              <a:buNone/>
            </a:pPr>
            <a:r>
              <a:rPr lang="en-US" b="1" dirty="0" smtClean="0">
                <a:solidFill>
                  <a:srgbClr val="FF0000"/>
                </a:solidFill>
              </a:rPr>
              <a:t>HW: Finish Activity 15 Earthquakes and Measuring Earthquake Waves guided reading &amp; Topographic Map Daily Spark; due Monday 04/16</a:t>
            </a:r>
            <a:endParaRPr lang="en-US" b="1" dirty="0">
              <a:solidFill>
                <a:srgbClr val="FF0000"/>
              </a:solidFill>
            </a:endParaRPr>
          </a:p>
        </p:txBody>
      </p:sp>
    </p:spTree>
    <p:extLst>
      <p:ext uri="{BB962C8B-B14F-4D97-AF65-F5344CB8AC3E}">
        <p14:creationId xmlns:p14="http://schemas.microsoft.com/office/powerpoint/2010/main" val="405555097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E8CF6-F5B6-4E60-ABB2-8E9011EFDBFA}"/>
              </a:ext>
            </a:extLst>
          </p:cNvPr>
          <p:cNvSpPr>
            <a:spLocks noGrp="1"/>
          </p:cNvSpPr>
          <p:nvPr>
            <p:ph type="title"/>
          </p:nvPr>
        </p:nvSpPr>
        <p:spPr>
          <a:xfrm>
            <a:off x="1014760" y="152536"/>
            <a:ext cx="10872439" cy="1107552"/>
          </a:xfrm>
        </p:spPr>
        <p:txBody>
          <a:bodyPr>
            <a:normAutofit/>
          </a:bodyPr>
          <a:lstStyle/>
          <a:p>
            <a:r>
              <a:rPr lang="en-US" sz="4000" dirty="0" smtClean="0"/>
              <a:t>Thursday 04/12/2018</a:t>
            </a:r>
            <a:endParaRPr lang="en-US" sz="4000" dirty="0"/>
          </a:p>
        </p:txBody>
      </p:sp>
      <p:sp>
        <p:nvSpPr>
          <p:cNvPr id="3" name="Content Placeholder 2">
            <a:extLst>
              <a:ext uri="{FF2B5EF4-FFF2-40B4-BE49-F238E27FC236}">
                <a16:creationId xmlns:a16="http://schemas.microsoft.com/office/drawing/2014/main" id="{75C1CF6C-F40F-486B-930B-4CE3342548DA}"/>
              </a:ext>
            </a:extLst>
          </p:cNvPr>
          <p:cNvSpPr>
            <a:spLocks noGrp="1"/>
          </p:cNvSpPr>
          <p:nvPr>
            <p:ph idx="1"/>
          </p:nvPr>
        </p:nvSpPr>
        <p:spPr>
          <a:xfrm>
            <a:off x="892096" y="802888"/>
            <a:ext cx="10995103" cy="5954751"/>
          </a:xfrm>
        </p:spPr>
        <p:txBody>
          <a:bodyPr>
            <a:noAutofit/>
          </a:bodyPr>
          <a:lstStyle/>
          <a:p>
            <a:pPr marL="0" indent="0">
              <a:buNone/>
            </a:pPr>
            <a:r>
              <a:rPr lang="en-US" b="1" dirty="0"/>
              <a:t>Objectives:</a:t>
            </a:r>
          </a:p>
          <a:p>
            <a:r>
              <a:rPr lang="en-US" b="1" dirty="0"/>
              <a:t>Students will describe types of volcanoes and eruptions, where they occur, how they form, and how they change Earth’s surface.</a:t>
            </a:r>
          </a:p>
          <a:p>
            <a:r>
              <a:rPr lang="en-US" b="1" dirty="0" smtClean="0"/>
              <a:t>Students </a:t>
            </a:r>
            <a:r>
              <a:rPr lang="en-US" b="1" dirty="0"/>
              <a:t>will explain the theory of plate tectonics, describe how tectonic plates move, and identify geologic events that occur due to tectonic plate movement.</a:t>
            </a:r>
          </a:p>
          <a:p>
            <a:r>
              <a:rPr lang="en-US" b="1" dirty="0"/>
              <a:t>Students will describe how the movement of Earth’s tectonic plates causes mountain building</a:t>
            </a:r>
            <a:r>
              <a:rPr lang="en-US" b="1" dirty="0" smtClean="0"/>
              <a:t>.</a:t>
            </a:r>
          </a:p>
          <a:p>
            <a:pPr marL="0" indent="0">
              <a:buNone/>
            </a:pPr>
            <a:r>
              <a:rPr lang="en-US" b="1" dirty="0" smtClean="0">
                <a:solidFill>
                  <a:srgbClr val="FF0000"/>
                </a:solidFill>
              </a:rPr>
              <a:t>White </a:t>
            </a:r>
            <a:r>
              <a:rPr lang="en-US" b="1" dirty="0">
                <a:solidFill>
                  <a:srgbClr val="FF0000"/>
                </a:solidFill>
              </a:rPr>
              <a:t>Space Question</a:t>
            </a:r>
            <a:r>
              <a:rPr lang="en-US" b="1" dirty="0" smtClean="0">
                <a:solidFill>
                  <a:srgbClr val="FF0000"/>
                </a:solidFill>
              </a:rPr>
              <a:t>:</a:t>
            </a:r>
          </a:p>
          <a:p>
            <a:pPr marL="0" indent="0">
              <a:buNone/>
            </a:pPr>
            <a:r>
              <a:rPr lang="en-US" b="1" dirty="0" smtClean="0">
                <a:solidFill>
                  <a:srgbClr val="FF0000"/>
                </a:solidFill>
              </a:rPr>
              <a:t>Describe what happens at a divergent boundary. What forms?</a:t>
            </a:r>
            <a:endParaRPr lang="en-US" b="1" dirty="0" smtClean="0"/>
          </a:p>
          <a:p>
            <a:pPr marL="0" indent="0">
              <a:buNone/>
            </a:pPr>
            <a:r>
              <a:rPr lang="en-US" b="1" dirty="0"/>
              <a:t>Agenda:</a:t>
            </a:r>
          </a:p>
          <a:p>
            <a:r>
              <a:rPr lang="en-US" b="1" dirty="0"/>
              <a:t>Fuel Cell Vehicle Project with MSU Baja Race </a:t>
            </a:r>
            <a:r>
              <a:rPr lang="en-US" b="1" dirty="0" smtClean="0"/>
              <a:t>Team in Room 134 </a:t>
            </a:r>
            <a:endParaRPr lang="en-US" b="1" dirty="0"/>
          </a:p>
          <a:p>
            <a:pPr lvl="1"/>
            <a:r>
              <a:rPr lang="en-US" sz="2000" b="1" dirty="0"/>
              <a:t>Listen and participate with your Baja Team </a:t>
            </a:r>
            <a:r>
              <a:rPr lang="en-US" sz="2000" b="1" dirty="0" smtClean="0"/>
              <a:t>mentor</a:t>
            </a:r>
          </a:p>
          <a:p>
            <a:pPr lvl="1"/>
            <a:r>
              <a:rPr lang="en-US" sz="2000" b="1" dirty="0" smtClean="0"/>
              <a:t>Assemble vehicle, Test vehicle, Redesign vehicle, &amp; Update Design Notebook</a:t>
            </a:r>
            <a:endParaRPr lang="en-US" sz="2000" b="1" dirty="0"/>
          </a:p>
          <a:p>
            <a:pPr marL="0" indent="0">
              <a:buNone/>
            </a:pPr>
            <a:r>
              <a:rPr lang="en-US" b="1" dirty="0" smtClean="0">
                <a:solidFill>
                  <a:srgbClr val="FF0000"/>
                </a:solidFill>
              </a:rPr>
              <a:t>HW: Finish Activity 15 Earthquakes and Measuring Earthquake Waves guided reading &amp; Topographic Map Daily Spark; due Monday 04/16</a:t>
            </a:r>
            <a:endParaRPr lang="en-US" b="1" dirty="0">
              <a:solidFill>
                <a:srgbClr val="FF0000"/>
              </a:solidFill>
            </a:endParaRPr>
          </a:p>
        </p:txBody>
      </p:sp>
    </p:spTree>
    <p:extLst>
      <p:ext uri="{BB962C8B-B14F-4D97-AF65-F5344CB8AC3E}">
        <p14:creationId xmlns:p14="http://schemas.microsoft.com/office/powerpoint/2010/main" val="408082636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E8CF6-F5B6-4E60-ABB2-8E9011EFDBFA}"/>
              </a:ext>
            </a:extLst>
          </p:cNvPr>
          <p:cNvSpPr>
            <a:spLocks noGrp="1"/>
          </p:cNvSpPr>
          <p:nvPr>
            <p:ph type="title"/>
          </p:nvPr>
        </p:nvSpPr>
        <p:spPr>
          <a:xfrm>
            <a:off x="1014760" y="152536"/>
            <a:ext cx="10872439" cy="1107552"/>
          </a:xfrm>
        </p:spPr>
        <p:txBody>
          <a:bodyPr>
            <a:normAutofit/>
          </a:bodyPr>
          <a:lstStyle/>
          <a:p>
            <a:r>
              <a:rPr lang="en-US" sz="4000" dirty="0" smtClean="0"/>
              <a:t>Wednesday 04/11/2018</a:t>
            </a:r>
            <a:endParaRPr lang="en-US" sz="4000" dirty="0"/>
          </a:p>
        </p:txBody>
      </p:sp>
      <p:sp>
        <p:nvSpPr>
          <p:cNvPr id="3" name="Content Placeholder 2">
            <a:extLst>
              <a:ext uri="{FF2B5EF4-FFF2-40B4-BE49-F238E27FC236}">
                <a16:creationId xmlns:a16="http://schemas.microsoft.com/office/drawing/2014/main" id="{75C1CF6C-F40F-486B-930B-4CE3342548DA}"/>
              </a:ext>
            </a:extLst>
          </p:cNvPr>
          <p:cNvSpPr>
            <a:spLocks noGrp="1"/>
          </p:cNvSpPr>
          <p:nvPr>
            <p:ph idx="1"/>
          </p:nvPr>
        </p:nvSpPr>
        <p:spPr>
          <a:xfrm>
            <a:off x="892096" y="706312"/>
            <a:ext cx="10995103" cy="5653668"/>
          </a:xfrm>
        </p:spPr>
        <p:txBody>
          <a:bodyPr>
            <a:noAutofit/>
          </a:bodyPr>
          <a:lstStyle/>
          <a:p>
            <a:pPr marL="0" indent="0">
              <a:buNone/>
            </a:pPr>
            <a:r>
              <a:rPr lang="en-US" sz="2400" b="1" dirty="0"/>
              <a:t>Objectives:</a:t>
            </a:r>
          </a:p>
          <a:p>
            <a:r>
              <a:rPr lang="en-US" sz="2400" b="1" dirty="0"/>
              <a:t>Students will </a:t>
            </a:r>
            <a:r>
              <a:rPr lang="en-US" sz="2400" b="1" dirty="0" smtClean="0"/>
              <a:t>describe types of volcanoes and eruptions, where they occur, how they form, and how they change Earth’s surface.</a:t>
            </a:r>
            <a:endParaRPr lang="en-US" sz="2400" b="1" dirty="0"/>
          </a:p>
          <a:p>
            <a:r>
              <a:rPr lang="en-US" sz="2400" b="1" dirty="0"/>
              <a:t>Students will explain the theory of plate tectonics, describe how tectonic plates move, and identify geologic events that occur due to tectonic plate movement.</a:t>
            </a:r>
          </a:p>
          <a:p>
            <a:r>
              <a:rPr lang="en-US" sz="2400" b="1" dirty="0"/>
              <a:t>Students will describe how the movement of Earth’s tectonic plates causes mountain building</a:t>
            </a:r>
            <a:r>
              <a:rPr lang="en-US" sz="2400" b="1" dirty="0" smtClean="0"/>
              <a:t>.</a:t>
            </a:r>
          </a:p>
          <a:p>
            <a:pPr marL="0" indent="0">
              <a:buNone/>
            </a:pPr>
            <a:r>
              <a:rPr lang="en-US" sz="2400" b="1" dirty="0" smtClean="0"/>
              <a:t>Agenda</a:t>
            </a:r>
            <a:r>
              <a:rPr lang="en-US" sz="2400" b="1" dirty="0"/>
              <a:t>: </a:t>
            </a:r>
          </a:p>
          <a:p>
            <a:r>
              <a:rPr lang="en-US" sz="2400" b="1" dirty="0" smtClean="0"/>
              <a:t>M-STEP </a:t>
            </a:r>
            <a:r>
              <a:rPr lang="en-US" sz="2400" b="1" dirty="0"/>
              <a:t>Testing for Math – No Science &amp; ELA classes today</a:t>
            </a:r>
          </a:p>
          <a:p>
            <a:pPr marL="0" indent="0">
              <a:buNone/>
            </a:pPr>
            <a:r>
              <a:rPr lang="en-US" sz="2400" b="1" dirty="0" smtClean="0">
                <a:solidFill>
                  <a:srgbClr val="FF0000"/>
                </a:solidFill>
              </a:rPr>
              <a:t>HW: Finish Activity 15 Earthquakes and Measuring Earthquake Waves guided reading &amp; Topographic Map Daily Spark; due Monday 04/16</a:t>
            </a:r>
            <a:endParaRPr lang="en-US" sz="2400" b="1" dirty="0">
              <a:solidFill>
                <a:srgbClr val="FF0000"/>
              </a:solidFill>
            </a:endParaRPr>
          </a:p>
        </p:txBody>
      </p:sp>
    </p:spTree>
    <p:extLst>
      <p:ext uri="{BB962C8B-B14F-4D97-AF65-F5344CB8AC3E}">
        <p14:creationId xmlns:p14="http://schemas.microsoft.com/office/powerpoint/2010/main" val="60337706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E8CF6-F5B6-4E60-ABB2-8E9011EFDBFA}"/>
              </a:ext>
            </a:extLst>
          </p:cNvPr>
          <p:cNvSpPr>
            <a:spLocks noGrp="1"/>
          </p:cNvSpPr>
          <p:nvPr>
            <p:ph type="title"/>
          </p:nvPr>
        </p:nvSpPr>
        <p:spPr>
          <a:xfrm>
            <a:off x="1014760" y="152536"/>
            <a:ext cx="10872439" cy="1107552"/>
          </a:xfrm>
        </p:spPr>
        <p:txBody>
          <a:bodyPr>
            <a:normAutofit/>
          </a:bodyPr>
          <a:lstStyle/>
          <a:p>
            <a:r>
              <a:rPr lang="en-US" sz="4000" dirty="0" smtClean="0"/>
              <a:t>Tuesday 04/10/2018</a:t>
            </a:r>
            <a:endParaRPr lang="en-US" sz="4000" dirty="0"/>
          </a:p>
        </p:txBody>
      </p:sp>
      <p:sp>
        <p:nvSpPr>
          <p:cNvPr id="3" name="Content Placeholder 2">
            <a:extLst>
              <a:ext uri="{FF2B5EF4-FFF2-40B4-BE49-F238E27FC236}">
                <a16:creationId xmlns:a16="http://schemas.microsoft.com/office/drawing/2014/main" id="{75C1CF6C-F40F-486B-930B-4CE3342548DA}"/>
              </a:ext>
            </a:extLst>
          </p:cNvPr>
          <p:cNvSpPr>
            <a:spLocks noGrp="1"/>
          </p:cNvSpPr>
          <p:nvPr>
            <p:ph idx="1"/>
          </p:nvPr>
        </p:nvSpPr>
        <p:spPr>
          <a:xfrm>
            <a:off x="892096" y="802888"/>
            <a:ext cx="10995103" cy="5954751"/>
          </a:xfrm>
        </p:spPr>
        <p:txBody>
          <a:bodyPr>
            <a:noAutofit/>
          </a:bodyPr>
          <a:lstStyle/>
          <a:p>
            <a:pPr marL="0" indent="0">
              <a:buNone/>
            </a:pPr>
            <a:r>
              <a:rPr lang="en-US" b="1" dirty="0"/>
              <a:t>Objectives:</a:t>
            </a:r>
          </a:p>
          <a:p>
            <a:r>
              <a:rPr lang="en-US" b="1" dirty="0"/>
              <a:t>Students will describe types of volcanoes and eruptions, where they occur, how they form, and how they change Earth’s surface.</a:t>
            </a:r>
          </a:p>
          <a:p>
            <a:r>
              <a:rPr lang="en-US" b="1" dirty="0" smtClean="0"/>
              <a:t>Students </a:t>
            </a:r>
            <a:r>
              <a:rPr lang="en-US" b="1" dirty="0"/>
              <a:t>will explain the theory of plate tectonics, describe how tectonic plates move, and identify geologic events that occur due to tectonic plate movement.</a:t>
            </a:r>
          </a:p>
          <a:p>
            <a:r>
              <a:rPr lang="en-US" b="1" dirty="0"/>
              <a:t>Students will describe how the movement of Earth’s tectonic plates causes mountain building</a:t>
            </a:r>
            <a:r>
              <a:rPr lang="en-US" b="1" dirty="0" smtClean="0"/>
              <a:t>.</a:t>
            </a:r>
          </a:p>
          <a:p>
            <a:pPr marL="0" indent="0">
              <a:buNone/>
            </a:pPr>
            <a:r>
              <a:rPr lang="en-US" b="1" dirty="0" smtClean="0">
                <a:solidFill>
                  <a:srgbClr val="FF0000"/>
                </a:solidFill>
              </a:rPr>
              <a:t>White </a:t>
            </a:r>
            <a:r>
              <a:rPr lang="en-US" b="1" dirty="0">
                <a:solidFill>
                  <a:srgbClr val="FF0000"/>
                </a:solidFill>
              </a:rPr>
              <a:t>Space Question</a:t>
            </a:r>
            <a:r>
              <a:rPr lang="en-US" b="1" dirty="0" smtClean="0">
                <a:solidFill>
                  <a:srgbClr val="FF0000"/>
                </a:solidFill>
              </a:rPr>
              <a:t>:</a:t>
            </a:r>
          </a:p>
          <a:p>
            <a:pPr marL="0" indent="0">
              <a:buNone/>
            </a:pPr>
            <a:r>
              <a:rPr lang="en-US" b="1" dirty="0" smtClean="0">
                <a:solidFill>
                  <a:srgbClr val="FF0000"/>
                </a:solidFill>
              </a:rPr>
              <a:t>Describes what happens when two oceanic plates collide. What forms?</a:t>
            </a:r>
          </a:p>
          <a:p>
            <a:pPr marL="0" indent="0">
              <a:buNone/>
            </a:pPr>
            <a:r>
              <a:rPr lang="en-US" b="1" dirty="0" smtClean="0"/>
              <a:t>Agenda:</a:t>
            </a:r>
          </a:p>
          <a:p>
            <a:r>
              <a:rPr lang="en-US" b="1" dirty="0" smtClean="0"/>
              <a:t>Discuss and Review Activity 14 Volcanoes guided reading; </a:t>
            </a:r>
            <a:r>
              <a:rPr lang="en-US" b="1" dirty="0" smtClean="0">
                <a:solidFill>
                  <a:srgbClr val="FF0000"/>
                </a:solidFill>
              </a:rPr>
              <a:t>due today</a:t>
            </a:r>
          </a:p>
          <a:p>
            <a:r>
              <a:rPr lang="en-US" b="1" dirty="0" smtClean="0"/>
              <a:t>Take 5 question check for understanding quiz on Activity 14 Volcanoes</a:t>
            </a:r>
          </a:p>
          <a:p>
            <a:r>
              <a:rPr lang="en-US" b="1" dirty="0" smtClean="0"/>
              <a:t>Turn in Activity 14 quiz and student handout for grading</a:t>
            </a:r>
          </a:p>
          <a:p>
            <a:pPr marL="0" indent="0">
              <a:buNone/>
            </a:pPr>
            <a:r>
              <a:rPr lang="en-US" b="1" dirty="0" smtClean="0">
                <a:solidFill>
                  <a:srgbClr val="FF0000"/>
                </a:solidFill>
              </a:rPr>
              <a:t>HW: Finish Activity 15 Earthquakes and Measuring Earthquake Waves guided reading &amp; Topographic Map Daily Spark; due Monday 04/16</a:t>
            </a:r>
            <a:endParaRPr lang="en-US" b="1" dirty="0">
              <a:solidFill>
                <a:srgbClr val="FF0000"/>
              </a:solidFill>
            </a:endParaRPr>
          </a:p>
        </p:txBody>
      </p:sp>
    </p:spTree>
    <p:extLst>
      <p:ext uri="{BB962C8B-B14F-4D97-AF65-F5344CB8AC3E}">
        <p14:creationId xmlns:p14="http://schemas.microsoft.com/office/powerpoint/2010/main" val="272238985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E8CF6-F5B6-4E60-ABB2-8E9011EFDBFA}"/>
              </a:ext>
            </a:extLst>
          </p:cNvPr>
          <p:cNvSpPr>
            <a:spLocks noGrp="1"/>
          </p:cNvSpPr>
          <p:nvPr>
            <p:ph type="title"/>
          </p:nvPr>
        </p:nvSpPr>
        <p:spPr>
          <a:xfrm>
            <a:off x="1014760" y="152536"/>
            <a:ext cx="10872439" cy="1107552"/>
          </a:xfrm>
        </p:spPr>
        <p:txBody>
          <a:bodyPr>
            <a:normAutofit/>
          </a:bodyPr>
          <a:lstStyle/>
          <a:p>
            <a:r>
              <a:rPr lang="en-US" sz="4000" dirty="0" smtClean="0"/>
              <a:t>Monday 04/09/2018</a:t>
            </a:r>
            <a:endParaRPr lang="en-US" sz="4000" dirty="0"/>
          </a:p>
        </p:txBody>
      </p:sp>
      <p:sp>
        <p:nvSpPr>
          <p:cNvPr id="3" name="Content Placeholder 2">
            <a:extLst>
              <a:ext uri="{FF2B5EF4-FFF2-40B4-BE49-F238E27FC236}">
                <a16:creationId xmlns:a16="http://schemas.microsoft.com/office/drawing/2014/main" id="{75C1CF6C-F40F-486B-930B-4CE3342548DA}"/>
              </a:ext>
            </a:extLst>
          </p:cNvPr>
          <p:cNvSpPr>
            <a:spLocks noGrp="1"/>
          </p:cNvSpPr>
          <p:nvPr>
            <p:ph idx="1"/>
          </p:nvPr>
        </p:nvSpPr>
        <p:spPr>
          <a:xfrm>
            <a:off x="892096" y="802888"/>
            <a:ext cx="10995103" cy="5954751"/>
          </a:xfrm>
        </p:spPr>
        <p:txBody>
          <a:bodyPr>
            <a:noAutofit/>
          </a:bodyPr>
          <a:lstStyle/>
          <a:p>
            <a:pPr marL="0" indent="0">
              <a:buNone/>
            </a:pPr>
            <a:r>
              <a:rPr lang="en-US" sz="2100" b="1" dirty="0"/>
              <a:t>Objectives:</a:t>
            </a:r>
          </a:p>
          <a:p>
            <a:r>
              <a:rPr lang="en-US" b="1" dirty="0"/>
              <a:t>Students will describe types of volcanoes and eruptions, where they occur, how they form, and how they change Earth’s surface.</a:t>
            </a:r>
          </a:p>
          <a:p>
            <a:r>
              <a:rPr lang="en-US" sz="2100" b="1" dirty="0" smtClean="0"/>
              <a:t>Students </a:t>
            </a:r>
            <a:r>
              <a:rPr lang="en-US" sz="2100" b="1" dirty="0"/>
              <a:t>will explain the theory of plate tectonics, describe how tectonic plates move, and identify geologic events that occur due to tectonic plate movement.</a:t>
            </a:r>
          </a:p>
          <a:p>
            <a:r>
              <a:rPr lang="en-US" sz="2100" b="1" dirty="0"/>
              <a:t>Students will describe how the movement of Earth’s tectonic plates causes mountain building</a:t>
            </a:r>
            <a:r>
              <a:rPr lang="en-US" sz="2100" b="1" dirty="0" smtClean="0"/>
              <a:t>.</a:t>
            </a:r>
          </a:p>
          <a:p>
            <a:pPr marL="0" indent="0">
              <a:buNone/>
            </a:pPr>
            <a:r>
              <a:rPr lang="en-US" sz="2100" b="1" dirty="0" smtClean="0">
                <a:solidFill>
                  <a:srgbClr val="FF0000"/>
                </a:solidFill>
              </a:rPr>
              <a:t>White </a:t>
            </a:r>
            <a:r>
              <a:rPr lang="en-US" sz="2100" b="1" dirty="0">
                <a:solidFill>
                  <a:srgbClr val="FF0000"/>
                </a:solidFill>
              </a:rPr>
              <a:t>Space Question</a:t>
            </a:r>
            <a:r>
              <a:rPr lang="en-US" sz="2100" b="1" dirty="0" smtClean="0">
                <a:solidFill>
                  <a:srgbClr val="FF0000"/>
                </a:solidFill>
              </a:rPr>
              <a:t>:</a:t>
            </a:r>
          </a:p>
          <a:p>
            <a:pPr marL="0" indent="0">
              <a:buNone/>
            </a:pPr>
            <a:r>
              <a:rPr lang="en-US" sz="2100" b="1" dirty="0" smtClean="0">
                <a:solidFill>
                  <a:srgbClr val="FF0000"/>
                </a:solidFill>
              </a:rPr>
              <a:t>What are three criteria for determining if a substance is a mineral?</a:t>
            </a:r>
            <a:endParaRPr lang="en-US" sz="2100" b="1" baseline="30000" dirty="0" smtClean="0">
              <a:solidFill>
                <a:srgbClr val="FF0000"/>
              </a:solidFill>
            </a:endParaRPr>
          </a:p>
          <a:p>
            <a:pPr marL="0" indent="0">
              <a:buNone/>
            </a:pPr>
            <a:r>
              <a:rPr lang="en-US" sz="2100" b="1" dirty="0" smtClean="0"/>
              <a:t>Agenda:</a:t>
            </a:r>
          </a:p>
          <a:p>
            <a:r>
              <a:rPr lang="en-US" sz="2100" b="1" dirty="0" smtClean="0"/>
              <a:t>Finish Activity 14 Volcanoes guided reading; </a:t>
            </a:r>
            <a:r>
              <a:rPr lang="en-US" sz="2100" b="1" dirty="0" smtClean="0">
                <a:solidFill>
                  <a:srgbClr val="FF0000"/>
                </a:solidFill>
              </a:rPr>
              <a:t>due Tuesday</a:t>
            </a:r>
          </a:p>
          <a:p>
            <a:r>
              <a:rPr lang="en-US" sz="2100" b="1" dirty="0" smtClean="0"/>
              <a:t>Work on Activity 15 Earthquakes and Measuring Earthquake Waves guided reading; due Monday 04/16</a:t>
            </a:r>
          </a:p>
          <a:p>
            <a:pPr marL="0" indent="0">
              <a:buNone/>
            </a:pPr>
            <a:r>
              <a:rPr lang="en-US" sz="2100" b="1" dirty="0" smtClean="0">
                <a:solidFill>
                  <a:srgbClr val="FF0000"/>
                </a:solidFill>
              </a:rPr>
              <a:t>HW: Finish Activity 15 &amp; Study for Activity 14 check for understanding 5 question quiz</a:t>
            </a:r>
          </a:p>
        </p:txBody>
      </p:sp>
    </p:spTree>
    <p:extLst>
      <p:ext uri="{BB962C8B-B14F-4D97-AF65-F5344CB8AC3E}">
        <p14:creationId xmlns:p14="http://schemas.microsoft.com/office/powerpoint/2010/main" val="145931339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E8CF6-F5B6-4E60-ABB2-8E9011EFDBFA}"/>
              </a:ext>
            </a:extLst>
          </p:cNvPr>
          <p:cNvSpPr>
            <a:spLocks noGrp="1"/>
          </p:cNvSpPr>
          <p:nvPr>
            <p:ph type="title"/>
          </p:nvPr>
        </p:nvSpPr>
        <p:spPr>
          <a:xfrm>
            <a:off x="913774" y="260995"/>
            <a:ext cx="10364451" cy="922061"/>
          </a:xfrm>
        </p:spPr>
        <p:txBody>
          <a:bodyPr>
            <a:normAutofit/>
          </a:bodyPr>
          <a:lstStyle/>
          <a:p>
            <a:pPr algn="ctr"/>
            <a:r>
              <a:rPr lang="en-US" dirty="0" smtClean="0"/>
              <a:t>Friday 03/30 – Friday 04/06</a:t>
            </a:r>
            <a:endParaRPr lang="en-US" dirty="0"/>
          </a:p>
        </p:txBody>
      </p:sp>
      <p:sp>
        <p:nvSpPr>
          <p:cNvPr id="3" name="Content Placeholder 2">
            <a:extLst>
              <a:ext uri="{FF2B5EF4-FFF2-40B4-BE49-F238E27FC236}">
                <a16:creationId xmlns:a16="http://schemas.microsoft.com/office/drawing/2014/main" id="{75C1CF6C-F40F-486B-930B-4CE3342548DA}"/>
              </a:ext>
            </a:extLst>
          </p:cNvPr>
          <p:cNvSpPr>
            <a:spLocks noGrp="1"/>
          </p:cNvSpPr>
          <p:nvPr>
            <p:ph idx="1"/>
          </p:nvPr>
        </p:nvSpPr>
        <p:spPr>
          <a:xfrm>
            <a:off x="913774" y="1485167"/>
            <a:ext cx="10861914" cy="2919566"/>
          </a:xfrm>
        </p:spPr>
        <p:txBody>
          <a:bodyPr>
            <a:noAutofit/>
          </a:bodyPr>
          <a:lstStyle/>
          <a:p>
            <a:pPr marL="0" indent="0" algn="ctr">
              <a:buNone/>
            </a:pPr>
            <a:r>
              <a:rPr lang="en-US" sz="4000" b="1" dirty="0" smtClean="0"/>
              <a:t>WCS District – No School </a:t>
            </a:r>
          </a:p>
          <a:p>
            <a:pPr marL="0" indent="0" algn="ctr">
              <a:buNone/>
            </a:pPr>
            <a:r>
              <a:rPr lang="en-US" sz="4000" b="1" dirty="0" smtClean="0"/>
              <a:t>Spring Break</a:t>
            </a:r>
          </a:p>
          <a:p>
            <a:pPr marL="0" indent="0" algn="ctr">
              <a:buNone/>
            </a:pPr>
            <a:r>
              <a:rPr lang="en-US" sz="4000" b="1" dirty="0" smtClean="0"/>
              <a:t>Have a safe and happy break!</a:t>
            </a:r>
            <a:endParaRPr lang="en-US" sz="4000" b="1" dirty="0"/>
          </a:p>
          <a:p>
            <a:pPr algn="ctr"/>
            <a:endParaRPr lang="en-US" sz="4000" b="1" dirty="0"/>
          </a:p>
        </p:txBody>
      </p:sp>
    </p:spTree>
    <p:extLst>
      <p:ext uri="{BB962C8B-B14F-4D97-AF65-F5344CB8AC3E}">
        <p14:creationId xmlns:p14="http://schemas.microsoft.com/office/powerpoint/2010/main" val="292606599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E8CF6-F5B6-4E60-ABB2-8E9011EFDBFA}"/>
              </a:ext>
            </a:extLst>
          </p:cNvPr>
          <p:cNvSpPr>
            <a:spLocks noGrp="1"/>
          </p:cNvSpPr>
          <p:nvPr>
            <p:ph type="title"/>
          </p:nvPr>
        </p:nvSpPr>
        <p:spPr>
          <a:xfrm>
            <a:off x="1014760" y="152536"/>
            <a:ext cx="10872439" cy="1107552"/>
          </a:xfrm>
        </p:spPr>
        <p:txBody>
          <a:bodyPr>
            <a:normAutofit/>
          </a:bodyPr>
          <a:lstStyle/>
          <a:p>
            <a:r>
              <a:rPr lang="en-US" sz="4000" dirty="0" smtClean="0"/>
              <a:t>Thursday 03/29/2018 – Half Day PM ONLY</a:t>
            </a:r>
            <a:endParaRPr lang="en-US" sz="4000" dirty="0"/>
          </a:p>
        </p:txBody>
      </p:sp>
      <p:sp>
        <p:nvSpPr>
          <p:cNvPr id="3" name="Content Placeholder 2">
            <a:extLst>
              <a:ext uri="{FF2B5EF4-FFF2-40B4-BE49-F238E27FC236}">
                <a16:creationId xmlns:a16="http://schemas.microsoft.com/office/drawing/2014/main" id="{75C1CF6C-F40F-486B-930B-4CE3342548DA}"/>
              </a:ext>
            </a:extLst>
          </p:cNvPr>
          <p:cNvSpPr>
            <a:spLocks noGrp="1"/>
          </p:cNvSpPr>
          <p:nvPr>
            <p:ph idx="1"/>
          </p:nvPr>
        </p:nvSpPr>
        <p:spPr>
          <a:xfrm>
            <a:off x="892096" y="802888"/>
            <a:ext cx="10995103" cy="5954751"/>
          </a:xfrm>
        </p:spPr>
        <p:txBody>
          <a:bodyPr>
            <a:noAutofit/>
          </a:bodyPr>
          <a:lstStyle/>
          <a:p>
            <a:pPr marL="0" indent="0">
              <a:buNone/>
            </a:pPr>
            <a:r>
              <a:rPr lang="en-US" sz="2200" b="1" dirty="0"/>
              <a:t>Objectives:</a:t>
            </a:r>
          </a:p>
          <a:p>
            <a:r>
              <a:rPr lang="en-US" sz="2200" b="1" dirty="0"/>
              <a:t>Students will identify Earth’s compositional and physical layers and describe their properties.</a:t>
            </a:r>
          </a:p>
          <a:p>
            <a:r>
              <a:rPr lang="en-US" sz="2200" b="1" dirty="0"/>
              <a:t>Students will explain the theory of plate tectonics, describe how tectonic plates move, and identify geologic events that occur due to tectonic plate movement.</a:t>
            </a:r>
          </a:p>
          <a:p>
            <a:r>
              <a:rPr lang="en-US" sz="2200" b="1" dirty="0"/>
              <a:t>Students will describe how the movement of Earth’s tectonic plates causes mountain building</a:t>
            </a:r>
            <a:r>
              <a:rPr lang="en-US" sz="2200" b="1" dirty="0" smtClean="0"/>
              <a:t>.</a:t>
            </a:r>
          </a:p>
          <a:p>
            <a:pPr marL="0" indent="0">
              <a:buNone/>
            </a:pPr>
            <a:r>
              <a:rPr lang="en-US" sz="2200" b="1" dirty="0" smtClean="0">
                <a:solidFill>
                  <a:srgbClr val="FF0000"/>
                </a:solidFill>
              </a:rPr>
              <a:t>White </a:t>
            </a:r>
            <a:r>
              <a:rPr lang="en-US" sz="2200" b="1" dirty="0">
                <a:solidFill>
                  <a:srgbClr val="FF0000"/>
                </a:solidFill>
              </a:rPr>
              <a:t>Space Question</a:t>
            </a:r>
            <a:r>
              <a:rPr lang="en-US" sz="2200" b="1" dirty="0" smtClean="0">
                <a:solidFill>
                  <a:srgbClr val="FF0000"/>
                </a:solidFill>
              </a:rPr>
              <a:t>:</a:t>
            </a:r>
          </a:p>
          <a:p>
            <a:pPr marL="0" indent="0">
              <a:buNone/>
            </a:pPr>
            <a:r>
              <a:rPr lang="en-US" sz="2200" b="1" dirty="0" smtClean="0">
                <a:solidFill>
                  <a:srgbClr val="FF0000"/>
                </a:solidFill>
              </a:rPr>
              <a:t>What are the two main groups of minerals? What is the process that describes how geologic forces cause rock to change from one type to another?</a:t>
            </a:r>
            <a:endParaRPr lang="en-US" sz="2200" b="1" baseline="30000" dirty="0" smtClean="0">
              <a:solidFill>
                <a:srgbClr val="FF0000"/>
              </a:solidFill>
            </a:endParaRPr>
          </a:p>
          <a:p>
            <a:pPr marL="0" indent="0">
              <a:buNone/>
            </a:pPr>
            <a:r>
              <a:rPr lang="en-US" sz="2200" b="1" dirty="0" smtClean="0"/>
              <a:t>Agenda:</a:t>
            </a:r>
          </a:p>
          <a:p>
            <a:r>
              <a:rPr lang="en-US" sz="2200" b="1" dirty="0" smtClean="0"/>
              <a:t>Discuss and Review Activity 13 Mountain Building guided reading; </a:t>
            </a:r>
            <a:r>
              <a:rPr lang="en-US" sz="2200" b="1" dirty="0" smtClean="0">
                <a:solidFill>
                  <a:srgbClr val="FF0000"/>
                </a:solidFill>
              </a:rPr>
              <a:t>due today</a:t>
            </a:r>
          </a:p>
          <a:p>
            <a:r>
              <a:rPr lang="en-US" sz="2200" b="1" dirty="0" smtClean="0"/>
              <a:t>Take 5 question quiz on Activity 13 Mountain Building </a:t>
            </a:r>
          </a:p>
          <a:p>
            <a:pPr marL="0" indent="0">
              <a:buNone/>
            </a:pPr>
            <a:r>
              <a:rPr lang="en-US" sz="2200" b="1" dirty="0" smtClean="0">
                <a:solidFill>
                  <a:srgbClr val="FF0000"/>
                </a:solidFill>
              </a:rPr>
              <a:t>HW: </a:t>
            </a:r>
            <a:r>
              <a:rPr lang="en-US" sz="2200" b="1" dirty="0">
                <a:solidFill>
                  <a:srgbClr val="FF0000"/>
                </a:solidFill>
              </a:rPr>
              <a:t> </a:t>
            </a:r>
            <a:r>
              <a:rPr lang="en-US" sz="2200" b="1" dirty="0" smtClean="0">
                <a:solidFill>
                  <a:srgbClr val="FF0000"/>
                </a:solidFill>
              </a:rPr>
              <a:t>Complete Activity 14 Volcanoes guided reading </a:t>
            </a:r>
          </a:p>
        </p:txBody>
      </p:sp>
    </p:spTree>
    <p:extLst>
      <p:ext uri="{BB962C8B-B14F-4D97-AF65-F5344CB8AC3E}">
        <p14:creationId xmlns:p14="http://schemas.microsoft.com/office/powerpoint/2010/main" val="134848491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E8CF6-F5B6-4E60-ABB2-8E9011EFDBFA}"/>
              </a:ext>
            </a:extLst>
          </p:cNvPr>
          <p:cNvSpPr>
            <a:spLocks noGrp="1"/>
          </p:cNvSpPr>
          <p:nvPr>
            <p:ph type="title"/>
          </p:nvPr>
        </p:nvSpPr>
        <p:spPr>
          <a:xfrm>
            <a:off x="925551" y="1100389"/>
            <a:ext cx="10872439" cy="2088860"/>
          </a:xfrm>
        </p:spPr>
        <p:txBody>
          <a:bodyPr>
            <a:noAutofit/>
          </a:bodyPr>
          <a:lstStyle/>
          <a:p>
            <a:pPr algn="ctr"/>
            <a:r>
              <a:rPr lang="en-US" sz="4800" dirty="0" smtClean="0"/>
              <a:t>Wednesday 03/28/2018 </a:t>
            </a:r>
            <a:br>
              <a:rPr lang="en-US" sz="4800" dirty="0" smtClean="0"/>
            </a:br>
            <a:r>
              <a:rPr lang="en-US" sz="4800" dirty="0" smtClean="0"/>
              <a:t> Half Day AM classes Only</a:t>
            </a:r>
            <a:endParaRPr lang="en-US" sz="4800" dirty="0"/>
          </a:p>
        </p:txBody>
      </p:sp>
    </p:spTree>
    <p:extLst>
      <p:ext uri="{BB962C8B-B14F-4D97-AF65-F5344CB8AC3E}">
        <p14:creationId xmlns:p14="http://schemas.microsoft.com/office/powerpoint/2010/main" val="12852845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E8CF6-F5B6-4E60-ABB2-8E9011EFDBFA}"/>
              </a:ext>
            </a:extLst>
          </p:cNvPr>
          <p:cNvSpPr>
            <a:spLocks noGrp="1"/>
          </p:cNvSpPr>
          <p:nvPr>
            <p:ph type="title"/>
          </p:nvPr>
        </p:nvSpPr>
        <p:spPr>
          <a:xfrm>
            <a:off x="1003609" y="275199"/>
            <a:ext cx="10872439" cy="851074"/>
          </a:xfrm>
        </p:spPr>
        <p:txBody>
          <a:bodyPr>
            <a:normAutofit/>
          </a:bodyPr>
          <a:lstStyle/>
          <a:p>
            <a:r>
              <a:rPr lang="en-US" sz="4000" dirty="0" smtClean="0"/>
              <a:t>Tuesday 06/05/2018</a:t>
            </a:r>
            <a:endParaRPr lang="en-US" sz="4000" dirty="0"/>
          </a:p>
        </p:txBody>
      </p:sp>
      <p:sp>
        <p:nvSpPr>
          <p:cNvPr id="3" name="Content Placeholder 2">
            <a:extLst>
              <a:ext uri="{FF2B5EF4-FFF2-40B4-BE49-F238E27FC236}">
                <a16:creationId xmlns:a16="http://schemas.microsoft.com/office/drawing/2014/main" id="{75C1CF6C-F40F-486B-930B-4CE3342548DA}"/>
              </a:ext>
            </a:extLst>
          </p:cNvPr>
          <p:cNvSpPr>
            <a:spLocks noGrp="1"/>
          </p:cNvSpPr>
          <p:nvPr>
            <p:ph idx="1"/>
          </p:nvPr>
        </p:nvSpPr>
        <p:spPr>
          <a:xfrm>
            <a:off x="1014760" y="1126273"/>
            <a:ext cx="10861288" cy="5620215"/>
          </a:xfrm>
        </p:spPr>
        <p:txBody>
          <a:bodyPr>
            <a:noAutofit/>
          </a:bodyPr>
          <a:lstStyle/>
          <a:p>
            <a:pPr marL="0" indent="0">
              <a:buNone/>
            </a:pPr>
            <a:r>
              <a:rPr lang="en-US" sz="2250" b="1" dirty="0"/>
              <a:t>Objectives:</a:t>
            </a:r>
          </a:p>
          <a:p>
            <a:r>
              <a:rPr lang="en-US" sz="2250" b="1" dirty="0"/>
              <a:t>Students will </a:t>
            </a:r>
            <a:r>
              <a:rPr lang="en-US" sz="2250" b="1" dirty="0" smtClean="0"/>
              <a:t>identify the pros and cons of a primary energy source.</a:t>
            </a:r>
            <a:endParaRPr lang="en-US" sz="2250" b="1" dirty="0"/>
          </a:p>
          <a:p>
            <a:r>
              <a:rPr lang="en-US" sz="2250" b="1" dirty="0" smtClean="0"/>
              <a:t>Students </a:t>
            </a:r>
            <a:r>
              <a:rPr lang="en-US" sz="2250" b="1" dirty="0"/>
              <a:t>will explain the theory of plate tectonics, describe how tectonic plates move, and identify geologic events that occur due to tectonic plate movement.</a:t>
            </a:r>
          </a:p>
          <a:p>
            <a:r>
              <a:rPr lang="en-US" sz="2250" b="1" dirty="0"/>
              <a:t>Students will describe how the movement of Earth’s tectonic plates causes mountain building</a:t>
            </a:r>
            <a:r>
              <a:rPr lang="en-US" sz="2250" b="1" dirty="0" smtClean="0"/>
              <a:t>.</a:t>
            </a:r>
          </a:p>
          <a:p>
            <a:pPr marL="0" indent="0">
              <a:buNone/>
            </a:pPr>
            <a:r>
              <a:rPr lang="en-US" sz="2250" b="1" dirty="0" smtClean="0">
                <a:solidFill>
                  <a:srgbClr val="FF0000"/>
                </a:solidFill>
              </a:rPr>
              <a:t>White </a:t>
            </a:r>
            <a:r>
              <a:rPr lang="en-US" sz="2250" b="1" dirty="0">
                <a:solidFill>
                  <a:srgbClr val="FF0000"/>
                </a:solidFill>
              </a:rPr>
              <a:t>Space Question</a:t>
            </a:r>
            <a:r>
              <a:rPr lang="en-US" sz="2250" b="1" dirty="0" smtClean="0">
                <a:solidFill>
                  <a:srgbClr val="FF0000"/>
                </a:solidFill>
              </a:rPr>
              <a:t>:</a:t>
            </a:r>
          </a:p>
          <a:p>
            <a:pPr marL="0" indent="0">
              <a:buNone/>
            </a:pPr>
            <a:r>
              <a:rPr lang="en-US" sz="2250" b="1" dirty="0" smtClean="0">
                <a:solidFill>
                  <a:srgbClr val="FF0000"/>
                </a:solidFill>
              </a:rPr>
              <a:t>What is the problem for which you are designing a solution in the penguin project?</a:t>
            </a:r>
            <a:endParaRPr lang="en-US" sz="2250" b="1" dirty="0">
              <a:solidFill>
                <a:srgbClr val="FF0000"/>
              </a:solidFill>
            </a:endParaRPr>
          </a:p>
          <a:p>
            <a:pPr marL="0" indent="0">
              <a:buNone/>
            </a:pPr>
            <a:r>
              <a:rPr lang="en-US" sz="2250" b="1" dirty="0" smtClean="0"/>
              <a:t>Agenda:</a:t>
            </a:r>
          </a:p>
          <a:p>
            <a:r>
              <a:rPr lang="en-US" sz="2250" b="1" dirty="0" smtClean="0"/>
              <a:t>Continue Save the Penguins project: Introduction to Thermodynamics and Heat Transfer – Build prototype based on initial design using materials chosen </a:t>
            </a:r>
          </a:p>
          <a:p>
            <a:pPr marL="457200" lvl="1" indent="0">
              <a:buNone/>
            </a:pPr>
            <a:endParaRPr lang="en-US" sz="2250" b="1" dirty="0" smtClean="0"/>
          </a:p>
        </p:txBody>
      </p:sp>
    </p:spTree>
    <p:extLst>
      <p:ext uri="{BB962C8B-B14F-4D97-AF65-F5344CB8AC3E}">
        <p14:creationId xmlns:p14="http://schemas.microsoft.com/office/powerpoint/2010/main" val="345966564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E8CF6-F5B6-4E60-ABB2-8E9011EFDBFA}"/>
              </a:ext>
            </a:extLst>
          </p:cNvPr>
          <p:cNvSpPr>
            <a:spLocks noGrp="1"/>
          </p:cNvSpPr>
          <p:nvPr>
            <p:ph type="title"/>
          </p:nvPr>
        </p:nvSpPr>
        <p:spPr>
          <a:xfrm>
            <a:off x="1014760" y="152536"/>
            <a:ext cx="10872439" cy="1107552"/>
          </a:xfrm>
        </p:spPr>
        <p:txBody>
          <a:bodyPr>
            <a:normAutofit/>
          </a:bodyPr>
          <a:lstStyle/>
          <a:p>
            <a:r>
              <a:rPr lang="en-US" sz="4000" dirty="0" smtClean="0"/>
              <a:t>Tuesday 03/27/2018</a:t>
            </a:r>
            <a:endParaRPr lang="en-US" sz="4000" dirty="0"/>
          </a:p>
        </p:txBody>
      </p:sp>
      <p:sp>
        <p:nvSpPr>
          <p:cNvPr id="3" name="Content Placeholder 2">
            <a:extLst>
              <a:ext uri="{FF2B5EF4-FFF2-40B4-BE49-F238E27FC236}">
                <a16:creationId xmlns:a16="http://schemas.microsoft.com/office/drawing/2014/main" id="{75C1CF6C-F40F-486B-930B-4CE3342548DA}"/>
              </a:ext>
            </a:extLst>
          </p:cNvPr>
          <p:cNvSpPr>
            <a:spLocks noGrp="1"/>
          </p:cNvSpPr>
          <p:nvPr>
            <p:ph idx="1"/>
          </p:nvPr>
        </p:nvSpPr>
        <p:spPr>
          <a:xfrm>
            <a:off x="892096" y="802888"/>
            <a:ext cx="10995103" cy="5954751"/>
          </a:xfrm>
        </p:spPr>
        <p:txBody>
          <a:bodyPr>
            <a:noAutofit/>
          </a:bodyPr>
          <a:lstStyle/>
          <a:p>
            <a:pPr marL="0" indent="0">
              <a:buNone/>
            </a:pPr>
            <a:r>
              <a:rPr lang="en-US" sz="2200" b="1" dirty="0"/>
              <a:t>Objectives:</a:t>
            </a:r>
          </a:p>
          <a:p>
            <a:r>
              <a:rPr lang="en-US" sz="2200" b="1" dirty="0"/>
              <a:t>Students will identify Earth’s compositional and physical layers and describe their properties.</a:t>
            </a:r>
          </a:p>
          <a:p>
            <a:r>
              <a:rPr lang="en-US" sz="2200" b="1" dirty="0"/>
              <a:t>Students will explain the theory of plate tectonics, describe how tectonic plates move, and identify geologic events that occur due to tectonic plate movement.</a:t>
            </a:r>
          </a:p>
          <a:p>
            <a:r>
              <a:rPr lang="en-US" sz="2200" b="1" dirty="0"/>
              <a:t>Students will describe how the movement of Earth’s tectonic plates causes mountain building</a:t>
            </a:r>
            <a:r>
              <a:rPr lang="en-US" sz="2200" b="1" dirty="0" smtClean="0"/>
              <a:t>.</a:t>
            </a:r>
          </a:p>
          <a:p>
            <a:pPr marL="0" indent="0">
              <a:buNone/>
            </a:pPr>
            <a:r>
              <a:rPr lang="en-US" sz="2200" b="1" dirty="0" smtClean="0">
                <a:solidFill>
                  <a:srgbClr val="FF0000"/>
                </a:solidFill>
              </a:rPr>
              <a:t>White </a:t>
            </a:r>
            <a:r>
              <a:rPr lang="en-US" sz="2200" b="1" dirty="0">
                <a:solidFill>
                  <a:srgbClr val="FF0000"/>
                </a:solidFill>
              </a:rPr>
              <a:t>Space Question</a:t>
            </a:r>
            <a:r>
              <a:rPr lang="en-US" sz="2200" b="1" dirty="0" smtClean="0">
                <a:solidFill>
                  <a:srgbClr val="FF0000"/>
                </a:solidFill>
              </a:rPr>
              <a:t>:</a:t>
            </a:r>
          </a:p>
          <a:p>
            <a:pPr marL="0" indent="0">
              <a:buNone/>
            </a:pPr>
            <a:r>
              <a:rPr lang="en-US" sz="2200" b="1" dirty="0" smtClean="0">
                <a:solidFill>
                  <a:srgbClr val="FF0000"/>
                </a:solidFill>
              </a:rPr>
              <a:t>What is the main source of energy for the cycle of molten rock flow in the mantle that causes the movement of Earth’s tectonic plates?</a:t>
            </a:r>
            <a:endParaRPr lang="en-US" sz="2200" b="1" baseline="30000" dirty="0" smtClean="0">
              <a:solidFill>
                <a:srgbClr val="FF0000"/>
              </a:solidFill>
            </a:endParaRPr>
          </a:p>
          <a:p>
            <a:pPr marL="0" indent="0">
              <a:buNone/>
            </a:pPr>
            <a:r>
              <a:rPr lang="en-US" sz="2200" b="1" dirty="0" smtClean="0"/>
              <a:t>Agenda:</a:t>
            </a:r>
          </a:p>
          <a:p>
            <a:r>
              <a:rPr lang="en-US" sz="2200" b="1" dirty="0" smtClean="0"/>
              <a:t>Finish Plate </a:t>
            </a:r>
            <a:r>
              <a:rPr lang="en-US" sz="2200" b="1" dirty="0"/>
              <a:t>Tectonics Mapping activity; use assigned reading sections </a:t>
            </a:r>
          </a:p>
          <a:p>
            <a:r>
              <a:rPr lang="en-US" sz="2200" b="1" dirty="0" smtClean="0"/>
              <a:t>Work on Activity 13 Mountain Building guided reading; </a:t>
            </a:r>
            <a:r>
              <a:rPr lang="en-US" sz="2200" b="1" dirty="0" smtClean="0">
                <a:solidFill>
                  <a:srgbClr val="FF0000"/>
                </a:solidFill>
              </a:rPr>
              <a:t>due Thursday 03/29</a:t>
            </a:r>
          </a:p>
          <a:p>
            <a:r>
              <a:rPr lang="en-US" sz="2200" b="1" dirty="0" smtClean="0"/>
              <a:t>5 question quiz on Activity 13 Mountain Building after Spring Break</a:t>
            </a:r>
          </a:p>
        </p:txBody>
      </p:sp>
    </p:spTree>
    <p:extLst>
      <p:ext uri="{BB962C8B-B14F-4D97-AF65-F5344CB8AC3E}">
        <p14:creationId xmlns:p14="http://schemas.microsoft.com/office/powerpoint/2010/main" val="345978254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E8CF6-F5B6-4E60-ABB2-8E9011EFDBFA}"/>
              </a:ext>
            </a:extLst>
          </p:cNvPr>
          <p:cNvSpPr>
            <a:spLocks noGrp="1"/>
          </p:cNvSpPr>
          <p:nvPr>
            <p:ph type="title"/>
          </p:nvPr>
        </p:nvSpPr>
        <p:spPr>
          <a:xfrm>
            <a:off x="1014760" y="152536"/>
            <a:ext cx="10872439" cy="1107552"/>
          </a:xfrm>
        </p:spPr>
        <p:txBody>
          <a:bodyPr>
            <a:normAutofit/>
          </a:bodyPr>
          <a:lstStyle/>
          <a:p>
            <a:r>
              <a:rPr lang="en-US" sz="4000" dirty="0" smtClean="0"/>
              <a:t>Monday 03/26/2018</a:t>
            </a:r>
            <a:endParaRPr lang="en-US" sz="4000" dirty="0"/>
          </a:p>
        </p:txBody>
      </p:sp>
      <p:sp>
        <p:nvSpPr>
          <p:cNvPr id="3" name="Content Placeholder 2">
            <a:extLst>
              <a:ext uri="{FF2B5EF4-FFF2-40B4-BE49-F238E27FC236}">
                <a16:creationId xmlns:a16="http://schemas.microsoft.com/office/drawing/2014/main" id="{75C1CF6C-F40F-486B-930B-4CE3342548DA}"/>
              </a:ext>
            </a:extLst>
          </p:cNvPr>
          <p:cNvSpPr>
            <a:spLocks noGrp="1"/>
          </p:cNvSpPr>
          <p:nvPr>
            <p:ph idx="1"/>
          </p:nvPr>
        </p:nvSpPr>
        <p:spPr>
          <a:xfrm>
            <a:off x="892096" y="802888"/>
            <a:ext cx="10995103" cy="5954751"/>
          </a:xfrm>
        </p:spPr>
        <p:txBody>
          <a:bodyPr>
            <a:noAutofit/>
          </a:bodyPr>
          <a:lstStyle/>
          <a:p>
            <a:pPr marL="0" indent="0">
              <a:buNone/>
            </a:pPr>
            <a:r>
              <a:rPr lang="en-US" sz="2200" b="1" dirty="0"/>
              <a:t>Objectives:</a:t>
            </a:r>
          </a:p>
          <a:p>
            <a:r>
              <a:rPr lang="en-US" sz="2200" b="1" dirty="0"/>
              <a:t>Students will identify Earth’s compositional and physical layers and describe their properties.</a:t>
            </a:r>
          </a:p>
          <a:p>
            <a:r>
              <a:rPr lang="en-US" sz="2200" b="1" dirty="0"/>
              <a:t>Students will explain the theory of plate tectonics, describe how tectonic plates move, and identify geologic events that occur due to tectonic plate movement.</a:t>
            </a:r>
          </a:p>
          <a:p>
            <a:r>
              <a:rPr lang="en-US" sz="2200" b="1" dirty="0"/>
              <a:t>Students will describe how the movement of Earth’s tectonic plates causes mountain building</a:t>
            </a:r>
            <a:r>
              <a:rPr lang="en-US" sz="2200" b="1" dirty="0" smtClean="0"/>
              <a:t>.</a:t>
            </a:r>
          </a:p>
          <a:p>
            <a:pPr marL="0" indent="0">
              <a:buNone/>
            </a:pPr>
            <a:r>
              <a:rPr lang="en-US" sz="2200" b="1" dirty="0" smtClean="0">
                <a:solidFill>
                  <a:srgbClr val="FF0000"/>
                </a:solidFill>
              </a:rPr>
              <a:t>White </a:t>
            </a:r>
            <a:r>
              <a:rPr lang="en-US" sz="2200" b="1" dirty="0">
                <a:solidFill>
                  <a:srgbClr val="FF0000"/>
                </a:solidFill>
              </a:rPr>
              <a:t>Space Question</a:t>
            </a:r>
            <a:r>
              <a:rPr lang="en-US" sz="2200" b="1" dirty="0" smtClean="0">
                <a:solidFill>
                  <a:srgbClr val="FF0000"/>
                </a:solidFill>
              </a:rPr>
              <a:t>:</a:t>
            </a:r>
          </a:p>
          <a:p>
            <a:pPr marL="0" indent="0">
              <a:buNone/>
            </a:pPr>
            <a:r>
              <a:rPr lang="en-US" sz="2200" b="1" dirty="0" smtClean="0">
                <a:solidFill>
                  <a:srgbClr val="FF0000"/>
                </a:solidFill>
              </a:rPr>
              <a:t>Define tectonic plates.</a:t>
            </a:r>
            <a:endParaRPr lang="en-US" sz="2200" b="1" baseline="30000" dirty="0" smtClean="0">
              <a:solidFill>
                <a:srgbClr val="FF0000"/>
              </a:solidFill>
            </a:endParaRPr>
          </a:p>
          <a:p>
            <a:pPr marL="0" indent="0">
              <a:buNone/>
            </a:pPr>
            <a:r>
              <a:rPr lang="en-US" sz="2200" b="1" dirty="0" smtClean="0"/>
              <a:t>Agenda:</a:t>
            </a:r>
          </a:p>
          <a:p>
            <a:r>
              <a:rPr lang="en-US" sz="2200" b="1" dirty="0" smtClean="0"/>
              <a:t>Work on Plate Tectonics Mapping activity; use assigned reading sections </a:t>
            </a:r>
          </a:p>
          <a:p>
            <a:r>
              <a:rPr lang="en-US" sz="2200" b="1" dirty="0" smtClean="0"/>
              <a:t>Complete Activity 13 Mountain Building guided reading; </a:t>
            </a:r>
            <a:r>
              <a:rPr lang="en-US" sz="2200" b="1" dirty="0" smtClean="0">
                <a:solidFill>
                  <a:srgbClr val="FF0000"/>
                </a:solidFill>
              </a:rPr>
              <a:t>due Tuesday 03/27</a:t>
            </a:r>
          </a:p>
          <a:p>
            <a:r>
              <a:rPr lang="en-US" sz="2200" b="1" dirty="0" smtClean="0"/>
              <a:t>5 question quiz on Activity 13 Mountain Building </a:t>
            </a:r>
            <a:r>
              <a:rPr lang="en-US" sz="2200" b="1" dirty="0" smtClean="0">
                <a:solidFill>
                  <a:srgbClr val="FF0000"/>
                </a:solidFill>
              </a:rPr>
              <a:t>Tuesday 03/27</a:t>
            </a:r>
          </a:p>
        </p:txBody>
      </p:sp>
    </p:spTree>
    <p:extLst>
      <p:ext uri="{BB962C8B-B14F-4D97-AF65-F5344CB8AC3E}">
        <p14:creationId xmlns:p14="http://schemas.microsoft.com/office/powerpoint/2010/main" val="3451599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E8CF6-F5B6-4E60-ABB2-8E9011EFDBFA}"/>
              </a:ext>
            </a:extLst>
          </p:cNvPr>
          <p:cNvSpPr>
            <a:spLocks noGrp="1"/>
          </p:cNvSpPr>
          <p:nvPr>
            <p:ph type="title"/>
          </p:nvPr>
        </p:nvSpPr>
        <p:spPr>
          <a:xfrm>
            <a:off x="1003609" y="275199"/>
            <a:ext cx="10872439" cy="851074"/>
          </a:xfrm>
        </p:spPr>
        <p:txBody>
          <a:bodyPr>
            <a:normAutofit/>
          </a:bodyPr>
          <a:lstStyle/>
          <a:p>
            <a:r>
              <a:rPr lang="en-US" sz="4000" dirty="0" smtClean="0"/>
              <a:t>Monday 06/04/2018</a:t>
            </a:r>
            <a:endParaRPr lang="en-US" sz="4000" dirty="0"/>
          </a:p>
        </p:txBody>
      </p:sp>
      <p:sp>
        <p:nvSpPr>
          <p:cNvPr id="3" name="Content Placeholder 2">
            <a:extLst>
              <a:ext uri="{FF2B5EF4-FFF2-40B4-BE49-F238E27FC236}">
                <a16:creationId xmlns:a16="http://schemas.microsoft.com/office/drawing/2014/main" id="{75C1CF6C-F40F-486B-930B-4CE3342548DA}"/>
              </a:ext>
            </a:extLst>
          </p:cNvPr>
          <p:cNvSpPr>
            <a:spLocks noGrp="1"/>
          </p:cNvSpPr>
          <p:nvPr>
            <p:ph idx="1"/>
          </p:nvPr>
        </p:nvSpPr>
        <p:spPr>
          <a:xfrm>
            <a:off x="1014760" y="1126273"/>
            <a:ext cx="10861288" cy="5620215"/>
          </a:xfrm>
        </p:spPr>
        <p:txBody>
          <a:bodyPr>
            <a:noAutofit/>
          </a:bodyPr>
          <a:lstStyle/>
          <a:p>
            <a:pPr marL="0" indent="0">
              <a:buNone/>
            </a:pPr>
            <a:r>
              <a:rPr lang="en-US" sz="2250" b="1" dirty="0"/>
              <a:t>Objectives:</a:t>
            </a:r>
          </a:p>
          <a:p>
            <a:r>
              <a:rPr lang="en-US" sz="2250" b="1" dirty="0"/>
              <a:t>Students will </a:t>
            </a:r>
            <a:r>
              <a:rPr lang="en-US" sz="2250" b="1" dirty="0" smtClean="0"/>
              <a:t>identify the pros and cons of a primary energy source.</a:t>
            </a:r>
            <a:endParaRPr lang="en-US" sz="2250" b="1" dirty="0"/>
          </a:p>
          <a:p>
            <a:r>
              <a:rPr lang="en-US" sz="2250" b="1" dirty="0" smtClean="0"/>
              <a:t>Students </a:t>
            </a:r>
            <a:r>
              <a:rPr lang="en-US" sz="2250" b="1" dirty="0"/>
              <a:t>will explain the theory of plate tectonics, describe how tectonic plates move, and identify geologic events that occur due to tectonic plate movement.</a:t>
            </a:r>
          </a:p>
          <a:p>
            <a:r>
              <a:rPr lang="en-US" sz="2250" b="1" dirty="0"/>
              <a:t>Students will describe how the movement of Earth’s tectonic plates causes mountain building</a:t>
            </a:r>
            <a:r>
              <a:rPr lang="en-US" sz="2250" b="1" dirty="0" smtClean="0"/>
              <a:t>.</a:t>
            </a:r>
          </a:p>
          <a:p>
            <a:pPr marL="0" indent="0">
              <a:buNone/>
            </a:pPr>
            <a:r>
              <a:rPr lang="en-US" sz="2250" b="1" dirty="0" smtClean="0">
                <a:solidFill>
                  <a:srgbClr val="FF0000"/>
                </a:solidFill>
              </a:rPr>
              <a:t>White </a:t>
            </a:r>
            <a:r>
              <a:rPr lang="en-US" sz="2250" b="1" dirty="0">
                <a:solidFill>
                  <a:srgbClr val="FF0000"/>
                </a:solidFill>
              </a:rPr>
              <a:t>Space Question</a:t>
            </a:r>
            <a:r>
              <a:rPr lang="en-US" sz="2250" b="1" dirty="0" smtClean="0">
                <a:solidFill>
                  <a:srgbClr val="FF0000"/>
                </a:solidFill>
              </a:rPr>
              <a:t>:</a:t>
            </a:r>
          </a:p>
          <a:p>
            <a:pPr marL="0" indent="0">
              <a:buNone/>
            </a:pPr>
            <a:r>
              <a:rPr lang="en-US" sz="2250" b="1" dirty="0" smtClean="0">
                <a:solidFill>
                  <a:srgbClr val="FF0000"/>
                </a:solidFill>
              </a:rPr>
              <a:t>How do male penguins in the Antarctica keep warm while incubating their eggs? </a:t>
            </a:r>
            <a:endParaRPr lang="en-US" sz="2250" b="1" dirty="0">
              <a:solidFill>
                <a:srgbClr val="FF0000"/>
              </a:solidFill>
            </a:endParaRPr>
          </a:p>
          <a:p>
            <a:pPr marL="0" indent="0">
              <a:buNone/>
            </a:pPr>
            <a:r>
              <a:rPr lang="en-US" sz="2250" b="1" dirty="0" smtClean="0"/>
              <a:t>Agenda:</a:t>
            </a:r>
          </a:p>
          <a:p>
            <a:r>
              <a:rPr lang="en-US" sz="2250" b="1" dirty="0" smtClean="0"/>
              <a:t>Continue Save the Penguins project: Introduction to Thermodynamics and Heat Transfer – Brainstorm ideas &amp; design, make list of materials staying within budget, sketch design</a:t>
            </a:r>
          </a:p>
          <a:p>
            <a:pPr marL="457200" lvl="1" indent="0">
              <a:buNone/>
            </a:pPr>
            <a:endParaRPr lang="en-US" sz="2250" b="1" dirty="0" smtClean="0"/>
          </a:p>
        </p:txBody>
      </p:sp>
    </p:spTree>
    <p:extLst>
      <p:ext uri="{BB962C8B-B14F-4D97-AF65-F5344CB8AC3E}">
        <p14:creationId xmlns:p14="http://schemas.microsoft.com/office/powerpoint/2010/main" val="1953882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E8CF6-F5B6-4E60-ABB2-8E9011EFDBFA}"/>
              </a:ext>
            </a:extLst>
          </p:cNvPr>
          <p:cNvSpPr>
            <a:spLocks noGrp="1"/>
          </p:cNvSpPr>
          <p:nvPr>
            <p:ph type="title"/>
          </p:nvPr>
        </p:nvSpPr>
        <p:spPr>
          <a:xfrm>
            <a:off x="1003609" y="275199"/>
            <a:ext cx="10872439" cy="851074"/>
          </a:xfrm>
        </p:spPr>
        <p:txBody>
          <a:bodyPr>
            <a:normAutofit/>
          </a:bodyPr>
          <a:lstStyle/>
          <a:p>
            <a:r>
              <a:rPr lang="en-US" sz="4000" dirty="0" smtClean="0"/>
              <a:t>Friday 06/01/2018</a:t>
            </a:r>
            <a:endParaRPr lang="en-US" sz="4000" dirty="0"/>
          </a:p>
        </p:txBody>
      </p:sp>
      <p:sp>
        <p:nvSpPr>
          <p:cNvPr id="3" name="Content Placeholder 2">
            <a:extLst>
              <a:ext uri="{FF2B5EF4-FFF2-40B4-BE49-F238E27FC236}">
                <a16:creationId xmlns:a16="http://schemas.microsoft.com/office/drawing/2014/main" id="{75C1CF6C-F40F-486B-930B-4CE3342548DA}"/>
              </a:ext>
            </a:extLst>
          </p:cNvPr>
          <p:cNvSpPr>
            <a:spLocks noGrp="1"/>
          </p:cNvSpPr>
          <p:nvPr>
            <p:ph idx="1"/>
          </p:nvPr>
        </p:nvSpPr>
        <p:spPr>
          <a:xfrm>
            <a:off x="1014760" y="1126273"/>
            <a:ext cx="10861288" cy="5620215"/>
          </a:xfrm>
        </p:spPr>
        <p:txBody>
          <a:bodyPr>
            <a:noAutofit/>
          </a:bodyPr>
          <a:lstStyle/>
          <a:p>
            <a:pPr marL="0" indent="0">
              <a:buNone/>
            </a:pPr>
            <a:r>
              <a:rPr lang="en-US" sz="2300" b="1" dirty="0"/>
              <a:t>Objectives:</a:t>
            </a:r>
          </a:p>
          <a:p>
            <a:r>
              <a:rPr lang="en-US" sz="2300" b="1" dirty="0"/>
              <a:t>Students will </a:t>
            </a:r>
            <a:r>
              <a:rPr lang="en-US" sz="2300" b="1" dirty="0" smtClean="0"/>
              <a:t>identify the pros and cons of a primary energy source.</a:t>
            </a:r>
            <a:endParaRPr lang="en-US" sz="2300" b="1" dirty="0"/>
          </a:p>
          <a:p>
            <a:r>
              <a:rPr lang="en-US" sz="2300" b="1" dirty="0" smtClean="0"/>
              <a:t>Students </a:t>
            </a:r>
            <a:r>
              <a:rPr lang="en-US" sz="2300" b="1" dirty="0"/>
              <a:t>will explain the theory of plate tectonics, describe how tectonic plates move, and identify geologic events that occur due to tectonic plate movement.</a:t>
            </a:r>
          </a:p>
          <a:p>
            <a:r>
              <a:rPr lang="en-US" sz="2300" b="1" dirty="0"/>
              <a:t>Students will describe how the movement of Earth’s tectonic plates causes mountain building</a:t>
            </a:r>
            <a:r>
              <a:rPr lang="en-US" sz="2300" b="1" dirty="0" smtClean="0"/>
              <a:t>.</a:t>
            </a:r>
          </a:p>
          <a:p>
            <a:pPr marL="0" indent="0">
              <a:buNone/>
            </a:pPr>
            <a:r>
              <a:rPr lang="en-US" sz="2300" b="1" dirty="0" smtClean="0">
                <a:solidFill>
                  <a:srgbClr val="FF0000"/>
                </a:solidFill>
              </a:rPr>
              <a:t>White </a:t>
            </a:r>
            <a:r>
              <a:rPr lang="en-US" sz="2300" b="1" dirty="0">
                <a:solidFill>
                  <a:srgbClr val="FF0000"/>
                </a:solidFill>
              </a:rPr>
              <a:t>Space Question</a:t>
            </a:r>
            <a:r>
              <a:rPr lang="en-US" sz="2300" b="1" dirty="0" smtClean="0">
                <a:solidFill>
                  <a:srgbClr val="FF0000"/>
                </a:solidFill>
              </a:rPr>
              <a:t>:</a:t>
            </a:r>
          </a:p>
          <a:p>
            <a:pPr marL="0" indent="0">
              <a:buNone/>
            </a:pPr>
            <a:r>
              <a:rPr lang="en-US" sz="2300" b="1" dirty="0" smtClean="0">
                <a:solidFill>
                  <a:srgbClr val="FF0000"/>
                </a:solidFill>
              </a:rPr>
              <a:t>Compare a heat insulator to a heat conductor.</a:t>
            </a:r>
            <a:endParaRPr lang="en-US" sz="2300" b="1" dirty="0">
              <a:solidFill>
                <a:srgbClr val="FF0000"/>
              </a:solidFill>
            </a:endParaRPr>
          </a:p>
          <a:p>
            <a:pPr marL="0" indent="0">
              <a:buNone/>
            </a:pPr>
            <a:r>
              <a:rPr lang="en-US" sz="2300" b="1" dirty="0" smtClean="0"/>
              <a:t>Agenda:</a:t>
            </a:r>
          </a:p>
          <a:p>
            <a:r>
              <a:rPr lang="en-US" sz="2300" b="1" dirty="0" smtClean="0"/>
              <a:t>Continue Save the Penguins project: Introduction to Thermodynamics and Heat Transfer – Watch BBC Earth Series Ice World episode to learn more about penguins in their natural habitat</a:t>
            </a:r>
          </a:p>
          <a:p>
            <a:pPr marL="457200" lvl="1" indent="0">
              <a:buNone/>
            </a:pPr>
            <a:endParaRPr lang="en-US" sz="2300" b="1" dirty="0" smtClean="0"/>
          </a:p>
        </p:txBody>
      </p:sp>
    </p:spTree>
    <p:extLst>
      <p:ext uri="{BB962C8B-B14F-4D97-AF65-F5344CB8AC3E}">
        <p14:creationId xmlns:p14="http://schemas.microsoft.com/office/powerpoint/2010/main" val="12690040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E8CF6-F5B6-4E60-ABB2-8E9011EFDBFA}"/>
              </a:ext>
            </a:extLst>
          </p:cNvPr>
          <p:cNvSpPr>
            <a:spLocks noGrp="1"/>
          </p:cNvSpPr>
          <p:nvPr>
            <p:ph type="title"/>
          </p:nvPr>
        </p:nvSpPr>
        <p:spPr>
          <a:xfrm>
            <a:off x="1003609" y="275199"/>
            <a:ext cx="10872439" cy="851074"/>
          </a:xfrm>
        </p:spPr>
        <p:txBody>
          <a:bodyPr>
            <a:normAutofit/>
          </a:bodyPr>
          <a:lstStyle/>
          <a:p>
            <a:r>
              <a:rPr lang="en-US" sz="4000" dirty="0" smtClean="0"/>
              <a:t>Thursday 05/31/2018</a:t>
            </a:r>
            <a:endParaRPr lang="en-US" sz="4000" dirty="0"/>
          </a:p>
        </p:txBody>
      </p:sp>
      <p:sp>
        <p:nvSpPr>
          <p:cNvPr id="3" name="Content Placeholder 2">
            <a:extLst>
              <a:ext uri="{FF2B5EF4-FFF2-40B4-BE49-F238E27FC236}">
                <a16:creationId xmlns:a16="http://schemas.microsoft.com/office/drawing/2014/main" id="{75C1CF6C-F40F-486B-930B-4CE3342548DA}"/>
              </a:ext>
            </a:extLst>
          </p:cNvPr>
          <p:cNvSpPr>
            <a:spLocks noGrp="1"/>
          </p:cNvSpPr>
          <p:nvPr>
            <p:ph idx="1"/>
          </p:nvPr>
        </p:nvSpPr>
        <p:spPr>
          <a:xfrm>
            <a:off x="1014760" y="1126273"/>
            <a:ext cx="10861288" cy="5620215"/>
          </a:xfrm>
        </p:spPr>
        <p:txBody>
          <a:bodyPr>
            <a:noAutofit/>
          </a:bodyPr>
          <a:lstStyle/>
          <a:p>
            <a:pPr marL="0" indent="0">
              <a:buNone/>
            </a:pPr>
            <a:r>
              <a:rPr lang="en-US" sz="2400" b="1" dirty="0"/>
              <a:t>Objectives:</a:t>
            </a:r>
          </a:p>
          <a:p>
            <a:r>
              <a:rPr lang="en-US" sz="2400" b="1" dirty="0"/>
              <a:t>Students will </a:t>
            </a:r>
            <a:r>
              <a:rPr lang="en-US" sz="2400" b="1" dirty="0" smtClean="0"/>
              <a:t>identify the pros and cons of a primary energy source.</a:t>
            </a:r>
            <a:endParaRPr lang="en-US" sz="2400" b="1" dirty="0"/>
          </a:p>
          <a:p>
            <a:r>
              <a:rPr lang="en-US" sz="2400" b="1" dirty="0" smtClean="0"/>
              <a:t>Students </a:t>
            </a:r>
            <a:r>
              <a:rPr lang="en-US" sz="2400" b="1" dirty="0"/>
              <a:t>will explain the theory of plate tectonics, describe how tectonic plates move, and identify geologic events that occur due to tectonic plate movement.</a:t>
            </a:r>
          </a:p>
          <a:p>
            <a:r>
              <a:rPr lang="en-US" sz="2400" b="1" dirty="0"/>
              <a:t>Students will describe how the movement of Earth’s tectonic plates causes mountain building</a:t>
            </a:r>
            <a:r>
              <a:rPr lang="en-US" sz="2400" b="1" dirty="0" smtClean="0"/>
              <a:t>.</a:t>
            </a:r>
          </a:p>
          <a:p>
            <a:pPr marL="0" indent="0">
              <a:buNone/>
            </a:pPr>
            <a:r>
              <a:rPr lang="en-US" sz="2400" b="1" dirty="0" smtClean="0">
                <a:solidFill>
                  <a:srgbClr val="FF0000"/>
                </a:solidFill>
              </a:rPr>
              <a:t>White </a:t>
            </a:r>
            <a:r>
              <a:rPr lang="en-US" sz="2400" b="1" dirty="0">
                <a:solidFill>
                  <a:srgbClr val="FF0000"/>
                </a:solidFill>
              </a:rPr>
              <a:t>Space Question</a:t>
            </a:r>
            <a:r>
              <a:rPr lang="en-US" sz="2400" b="1" dirty="0" smtClean="0">
                <a:solidFill>
                  <a:srgbClr val="FF0000"/>
                </a:solidFill>
              </a:rPr>
              <a:t>:</a:t>
            </a:r>
          </a:p>
          <a:p>
            <a:pPr marL="0" indent="0">
              <a:buNone/>
            </a:pPr>
            <a:r>
              <a:rPr lang="en-US" sz="2400" b="1" dirty="0" smtClean="0">
                <a:solidFill>
                  <a:srgbClr val="FF0000"/>
                </a:solidFill>
              </a:rPr>
              <a:t>What is temperature?</a:t>
            </a:r>
            <a:endParaRPr lang="en-US" sz="2400" b="1" dirty="0">
              <a:solidFill>
                <a:srgbClr val="FF0000"/>
              </a:solidFill>
            </a:endParaRPr>
          </a:p>
          <a:p>
            <a:pPr marL="0" indent="0">
              <a:buNone/>
            </a:pPr>
            <a:r>
              <a:rPr lang="en-US" sz="2400" b="1" dirty="0" smtClean="0"/>
              <a:t>Agenda:</a:t>
            </a:r>
          </a:p>
          <a:p>
            <a:r>
              <a:rPr lang="en-US" sz="2400" b="1" dirty="0" smtClean="0"/>
              <a:t>Attend MSVPA 8</a:t>
            </a:r>
            <a:r>
              <a:rPr lang="en-US" sz="2400" b="1" baseline="30000" dirty="0" smtClean="0"/>
              <a:t>th</a:t>
            </a:r>
            <a:r>
              <a:rPr lang="en-US" sz="2400" b="1" dirty="0" smtClean="0"/>
              <a:t> grade production of “</a:t>
            </a:r>
            <a:r>
              <a:rPr lang="en-US" sz="2400" b="1" dirty="0" err="1" smtClean="0"/>
              <a:t>Newsies</a:t>
            </a:r>
            <a:r>
              <a:rPr lang="en-US" sz="2400" b="1" dirty="0" smtClean="0"/>
              <a:t>”</a:t>
            </a:r>
          </a:p>
          <a:p>
            <a:pPr marL="457200" lvl="1" indent="0">
              <a:buNone/>
            </a:pPr>
            <a:endParaRPr lang="en-US" sz="2400" b="1" dirty="0" smtClean="0"/>
          </a:p>
        </p:txBody>
      </p:sp>
    </p:spTree>
    <p:extLst>
      <p:ext uri="{BB962C8B-B14F-4D97-AF65-F5344CB8AC3E}">
        <p14:creationId xmlns:p14="http://schemas.microsoft.com/office/powerpoint/2010/main" val="15540812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E8CF6-F5B6-4E60-ABB2-8E9011EFDBFA}"/>
              </a:ext>
            </a:extLst>
          </p:cNvPr>
          <p:cNvSpPr>
            <a:spLocks noGrp="1"/>
          </p:cNvSpPr>
          <p:nvPr>
            <p:ph type="title"/>
          </p:nvPr>
        </p:nvSpPr>
        <p:spPr>
          <a:xfrm>
            <a:off x="1003609" y="275199"/>
            <a:ext cx="10872439" cy="851074"/>
          </a:xfrm>
        </p:spPr>
        <p:txBody>
          <a:bodyPr>
            <a:normAutofit/>
          </a:bodyPr>
          <a:lstStyle/>
          <a:p>
            <a:r>
              <a:rPr lang="en-US" sz="4000" dirty="0" smtClean="0"/>
              <a:t>Wednesday 05/30/2018</a:t>
            </a:r>
            <a:endParaRPr lang="en-US" sz="4000" dirty="0"/>
          </a:p>
        </p:txBody>
      </p:sp>
      <p:sp>
        <p:nvSpPr>
          <p:cNvPr id="3" name="Content Placeholder 2">
            <a:extLst>
              <a:ext uri="{FF2B5EF4-FFF2-40B4-BE49-F238E27FC236}">
                <a16:creationId xmlns:a16="http://schemas.microsoft.com/office/drawing/2014/main" id="{75C1CF6C-F40F-486B-930B-4CE3342548DA}"/>
              </a:ext>
            </a:extLst>
          </p:cNvPr>
          <p:cNvSpPr>
            <a:spLocks noGrp="1"/>
          </p:cNvSpPr>
          <p:nvPr>
            <p:ph idx="1"/>
          </p:nvPr>
        </p:nvSpPr>
        <p:spPr>
          <a:xfrm>
            <a:off x="1014760" y="1126273"/>
            <a:ext cx="10861288" cy="5620215"/>
          </a:xfrm>
        </p:spPr>
        <p:txBody>
          <a:bodyPr>
            <a:noAutofit/>
          </a:bodyPr>
          <a:lstStyle/>
          <a:p>
            <a:pPr marL="0" indent="0">
              <a:buNone/>
            </a:pPr>
            <a:r>
              <a:rPr lang="en-US" sz="2400" b="1" dirty="0"/>
              <a:t>Objectives:</a:t>
            </a:r>
          </a:p>
          <a:p>
            <a:r>
              <a:rPr lang="en-US" sz="2400" b="1" dirty="0"/>
              <a:t>Students will </a:t>
            </a:r>
            <a:r>
              <a:rPr lang="en-US" sz="2400" b="1" dirty="0" smtClean="0"/>
              <a:t>identify the pros and cons of a primary energy source.</a:t>
            </a:r>
            <a:endParaRPr lang="en-US" sz="2400" b="1" dirty="0"/>
          </a:p>
          <a:p>
            <a:r>
              <a:rPr lang="en-US" sz="2400" b="1" dirty="0" smtClean="0"/>
              <a:t>Students </a:t>
            </a:r>
            <a:r>
              <a:rPr lang="en-US" sz="2400" b="1" dirty="0"/>
              <a:t>will explain the theory of plate tectonics, describe how tectonic plates move, and identify geologic events that occur due to tectonic plate movement.</a:t>
            </a:r>
          </a:p>
          <a:p>
            <a:r>
              <a:rPr lang="en-US" sz="2400" b="1" dirty="0"/>
              <a:t>Students will describe how the movement of Earth’s tectonic plates causes mountain building</a:t>
            </a:r>
            <a:r>
              <a:rPr lang="en-US" sz="2400" b="1" dirty="0" smtClean="0"/>
              <a:t>.</a:t>
            </a:r>
          </a:p>
          <a:p>
            <a:pPr marL="0" indent="0">
              <a:buNone/>
            </a:pPr>
            <a:r>
              <a:rPr lang="en-US" sz="2400" b="1" dirty="0" smtClean="0">
                <a:solidFill>
                  <a:srgbClr val="FF0000"/>
                </a:solidFill>
              </a:rPr>
              <a:t>White </a:t>
            </a:r>
            <a:r>
              <a:rPr lang="en-US" sz="2400" b="1" dirty="0">
                <a:solidFill>
                  <a:srgbClr val="FF0000"/>
                </a:solidFill>
              </a:rPr>
              <a:t>Space Question</a:t>
            </a:r>
            <a:r>
              <a:rPr lang="en-US" sz="2400" b="1" dirty="0" smtClean="0">
                <a:solidFill>
                  <a:srgbClr val="FF0000"/>
                </a:solidFill>
              </a:rPr>
              <a:t>:</a:t>
            </a:r>
          </a:p>
          <a:p>
            <a:pPr marL="0" indent="0">
              <a:buNone/>
            </a:pPr>
            <a:r>
              <a:rPr lang="en-US" sz="2400" b="1" dirty="0" smtClean="0">
                <a:solidFill>
                  <a:srgbClr val="FF0000"/>
                </a:solidFill>
              </a:rPr>
              <a:t>What is temperature?</a:t>
            </a:r>
            <a:endParaRPr lang="en-US" sz="2400" b="1" dirty="0">
              <a:solidFill>
                <a:srgbClr val="FF0000"/>
              </a:solidFill>
            </a:endParaRPr>
          </a:p>
          <a:p>
            <a:pPr marL="0" indent="0">
              <a:buNone/>
            </a:pPr>
            <a:r>
              <a:rPr lang="en-US" sz="2400" b="1" dirty="0" smtClean="0"/>
              <a:t>Agenda:</a:t>
            </a:r>
          </a:p>
          <a:p>
            <a:r>
              <a:rPr lang="en-US" sz="2400" b="1" dirty="0" smtClean="0"/>
              <a:t>Continue Save the Penguins project: Introduction to Thermodynamics and Heat Transfer</a:t>
            </a:r>
          </a:p>
          <a:p>
            <a:pPr marL="457200" lvl="1" indent="0">
              <a:buNone/>
            </a:pPr>
            <a:endParaRPr lang="en-US" sz="2400" b="1" dirty="0" smtClean="0"/>
          </a:p>
        </p:txBody>
      </p:sp>
    </p:spTree>
    <p:extLst>
      <p:ext uri="{BB962C8B-B14F-4D97-AF65-F5344CB8AC3E}">
        <p14:creationId xmlns:p14="http://schemas.microsoft.com/office/powerpoint/2010/main" val="2761073084"/>
      </p:ext>
    </p:extLst>
  </p:cSld>
  <p:clrMapOvr>
    <a:masterClrMapping/>
  </p:clrMapOvr>
  <p:timing>
    <p:tnLst>
      <p:par>
        <p:cTn id="1" dur="indefinite" restart="never" nodeType="tmRoot"/>
      </p:par>
    </p:tn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TM10001106[[fn=Badge]]</Template>
  <TotalTime>39917</TotalTime>
  <Words>5984</Words>
  <Application>Microsoft Office PowerPoint</Application>
  <PresentationFormat>Widescreen</PresentationFormat>
  <Paragraphs>590</Paragraphs>
  <Slides>51</Slides>
  <Notes>49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51</vt:i4>
      </vt:variant>
    </vt:vector>
  </HeadingPairs>
  <TitlesOfParts>
    <vt:vector size="56" baseType="lpstr">
      <vt:lpstr>Arial</vt:lpstr>
      <vt:lpstr>Calibri</vt:lpstr>
      <vt:lpstr>Gill Sans MT</vt:lpstr>
      <vt:lpstr>Impact</vt:lpstr>
      <vt:lpstr>Badge</vt:lpstr>
      <vt:lpstr>Earth &amp; Space Science 8 Mrs. Duddles</vt:lpstr>
      <vt:lpstr>Friday 06/08/2018</vt:lpstr>
      <vt:lpstr>Thursday 06/07/2018</vt:lpstr>
      <vt:lpstr>Wednesday 06/06/2018</vt:lpstr>
      <vt:lpstr>Tuesday 06/05/2018</vt:lpstr>
      <vt:lpstr>Monday 06/04/2018</vt:lpstr>
      <vt:lpstr>Friday 06/01/2018</vt:lpstr>
      <vt:lpstr>Thursday 05/31/2018</vt:lpstr>
      <vt:lpstr>Wednesday 05/30/2018</vt:lpstr>
      <vt:lpstr>Tuesday 05/29/2018</vt:lpstr>
      <vt:lpstr>Monday 05/28/2018   WCS District Closed – Memorial Day observance</vt:lpstr>
      <vt:lpstr>Friday 05/25/2018 – half Day PM only</vt:lpstr>
      <vt:lpstr>Thursday 05/24/2018</vt:lpstr>
      <vt:lpstr>Wednesday 05/23/2018</vt:lpstr>
      <vt:lpstr>Tuesday 05/22/2018</vt:lpstr>
      <vt:lpstr>Monday 05/21/2018</vt:lpstr>
      <vt:lpstr>Friday 05/18/2018</vt:lpstr>
      <vt:lpstr>Thursday 05/17/2018</vt:lpstr>
      <vt:lpstr>Wednesday 05/16/2018</vt:lpstr>
      <vt:lpstr>Tuesday 05/15/2018</vt:lpstr>
      <vt:lpstr>Monday 05/14/2018</vt:lpstr>
      <vt:lpstr>Friday 05/11/2018</vt:lpstr>
      <vt:lpstr>Thursday 05/10/2018</vt:lpstr>
      <vt:lpstr>Wednesday 05/09/2018</vt:lpstr>
      <vt:lpstr>Tuesday 05/08/2018   WCS District Closed for Elections No school for Students Professional Development for Teachers</vt:lpstr>
      <vt:lpstr>Monday 05/07/2018</vt:lpstr>
      <vt:lpstr>Friday 05/04/2018   Half Day AM classes Only</vt:lpstr>
      <vt:lpstr>Thursday 05/03/2018</vt:lpstr>
      <vt:lpstr>Wednesday 05/02/2018</vt:lpstr>
      <vt:lpstr>Tuesday 05/01/2018</vt:lpstr>
      <vt:lpstr>Monday 04/30/2018</vt:lpstr>
      <vt:lpstr>Friday 04/27/2018</vt:lpstr>
      <vt:lpstr>Thursday 04/26/2018</vt:lpstr>
      <vt:lpstr>Wednesday 04/25/2018</vt:lpstr>
      <vt:lpstr>Tuesday 04/24/2018</vt:lpstr>
      <vt:lpstr>Monday 04/23/2018</vt:lpstr>
      <vt:lpstr>Friday 04/20/2018</vt:lpstr>
      <vt:lpstr>Thursday 04/19/2018</vt:lpstr>
      <vt:lpstr>Wednesday 04/18/2018</vt:lpstr>
      <vt:lpstr>Tuesday 04/17/2018</vt:lpstr>
      <vt:lpstr>Monday 04/16/2018</vt:lpstr>
      <vt:lpstr>Friday 04/13/2018</vt:lpstr>
      <vt:lpstr>Thursday 04/12/2018</vt:lpstr>
      <vt:lpstr>Wednesday 04/11/2018</vt:lpstr>
      <vt:lpstr>Tuesday 04/10/2018</vt:lpstr>
      <vt:lpstr>Monday 04/09/2018</vt:lpstr>
      <vt:lpstr>Friday 03/30 – Friday 04/06</vt:lpstr>
      <vt:lpstr>Thursday 03/29/2018 – Half Day PM ONLY</vt:lpstr>
      <vt:lpstr>Wednesday 03/28/2018   Half Day AM classes Only</vt:lpstr>
      <vt:lpstr>Tuesday 03/27/2018</vt:lpstr>
      <vt:lpstr>Monday 03/26/2018</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Earth &amp; Space Science 8</dc:title>
  <dc:creator>Tuyen Duddles</dc:creator>
  <cp:lastModifiedBy>Tuyen Duddles</cp:lastModifiedBy>
  <cp:revision>332</cp:revision>
  <cp:lastPrinted>2018-06-04T17:12:05Z</cp:lastPrinted>
  <dcterms:created xsi:type="dcterms:W3CDTF">2017-09-02T15:13:06Z</dcterms:created>
  <dcterms:modified xsi:type="dcterms:W3CDTF">2018-06-07T20:23:53Z</dcterms:modified>
</cp:coreProperties>
</file>