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6"/>
  </p:notesMasterIdLst>
  <p:sldIdLst>
    <p:sldId id="256" r:id="rId2"/>
    <p:sldId id="449" r:id="rId3"/>
    <p:sldId id="453" r:id="rId4"/>
    <p:sldId id="452" r:id="rId5"/>
    <p:sldId id="451" r:id="rId6"/>
    <p:sldId id="450" r:id="rId7"/>
    <p:sldId id="445" r:id="rId8"/>
    <p:sldId id="448" r:id="rId9"/>
    <p:sldId id="447" r:id="rId10"/>
    <p:sldId id="446" r:id="rId11"/>
    <p:sldId id="444" r:id="rId12"/>
    <p:sldId id="438" r:id="rId13"/>
    <p:sldId id="443" r:id="rId14"/>
    <p:sldId id="442" r:id="rId15"/>
    <p:sldId id="441" r:id="rId16"/>
    <p:sldId id="440" r:id="rId17"/>
    <p:sldId id="439" r:id="rId18"/>
    <p:sldId id="427" r:id="rId19"/>
    <p:sldId id="437" r:id="rId20"/>
    <p:sldId id="436" r:id="rId21"/>
    <p:sldId id="435" r:id="rId22"/>
    <p:sldId id="434" r:id="rId23"/>
    <p:sldId id="431" r:id="rId24"/>
    <p:sldId id="433" r:id="rId25"/>
    <p:sldId id="432" r:id="rId26"/>
    <p:sldId id="430" r:id="rId27"/>
    <p:sldId id="429" r:id="rId28"/>
    <p:sldId id="428" r:id="rId29"/>
    <p:sldId id="405" r:id="rId30"/>
    <p:sldId id="426" r:id="rId31"/>
    <p:sldId id="423" r:id="rId32"/>
    <p:sldId id="424" r:id="rId33"/>
    <p:sldId id="422" r:id="rId34"/>
    <p:sldId id="420" r:id="rId35"/>
    <p:sldId id="419" r:id="rId36"/>
    <p:sldId id="418" r:id="rId37"/>
    <p:sldId id="417" r:id="rId38"/>
    <p:sldId id="416" r:id="rId39"/>
    <p:sldId id="415" r:id="rId40"/>
    <p:sldId id="414" r:id="rId41"/>
    <p:sldId id="413" r:id="rId42"/>
    <p:sldId id="412" r:id="rId43"/>
    <p:sldId id="411" r:id="rId44"/>
    <p:sldId id="410" r:id="rId45"/>
    <p:sldId id="408" r:id="rId46"/>
    <p:sldId id="409" r:id="rId47"/>
    <p:sldId id="407" r:id="rId48"/>
    <p:sldId id="406" r:id="rId49"/>
    <p:sldId id="404" r:id="rId50"/>
    <p:sldId id="402" r:id="rId51"/>
    <p:sldId id="396" r:id="rId52"/>
    <p:sldId id="401" r:id="rId53"/>
    <p:sldId id="400" r:id="rId54"/>
    <p:sldId id="399"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D71528C-FCE2-4A1F-9B6B-24143B304000}" type="datetimeFigureOut">
              <a:rPr lang="en-US" smtClean="0"/>
              <a:t>6/7/2018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E07A474-42BD-4DA2-8DCA-98983755342A}" type="slidenum">
              <a:rPr lang="en-US" smtClean="0"/>
              <a:t>‹#›</a:t>
            </a:fld>
            <a:endParaRPr lang="en-US"/>
          </a:p>
        </p:txBody>
      </p:sp>
    </p:spTree>
    <p:extLst>
      <p:ext uri="{BB962C8B-B14F-4D97-AF65-F5344CB8AC3E}">
        <p14:creationId xmlns:p14="http://schemas.microsoft.com/office/powerpoint/2010/main" val="10896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 cell division,</a:t>
            </a:r>
            <a:r>
              <a:rPr lang="en-US" baseline="0" dirty="0" smtClean="0"/>
              <a:t> genetic material is duplicated.</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202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0" dirty="0" smtClean="0"/>
              <a:t> characteristic is a feature that has different forms (such as eye color); traits are the different forms of a characteristic.</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87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unless the children already know each language. Knowing a language is acquired,</a:t>
            </a:r>
            <a:r>
              <a:rPr lang="en-US" baseline="0" dirty="0" smtClean="0"/>
              <a:t> not inherited.</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159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2210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Dissolved oxygen, biological oxygen demand (BOD), pH, phosphate, nitrate, turbidity, fecal coliform bacteria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Dissolved Oxygen, Biochemical Oxygen Demand (BOD), Coliform Bacteria, Nitrate, pH, Phosphate, Temperature, Turbidity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025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Invertebrates</a:t>
            </a:r>
            <a:r>
              <a:rPr lang="en-US" baseline="0" dirty="0" smtClean="0"/>
              <a:t> (mostly insects) that dwell at the bottom of water bodies that are visible to the unaided eye. They are useful because the type and quantity of their population can indicate water quality or different levels of water pollution in a body of water.</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636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genetic diversity is created, which can help survival if conditions change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901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 produce large populations quickly, only one individual</a:t>
            </a:r>
            <a:r>
              <a:rPr lang="en-US" baseline="0" dirty="0" smtClean="0"/>
              <a:t> is needed to continue a species, ensures any favorable traits of parent is passed to the offspring</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5281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Digestive</a:t>
            </a:r>
            <a:r>
              <a:rPr lang="en-US" baseline="0" dirty="0" smtClean="0"/>
              <a:t> system: mouth, esophagus, trachea, stomach, small intestine, large intestine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Nervous system: brain, spinal cord, nerves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1195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Cell, tissue, organ, organ system,</a:t>
            </a:r>
            <a:r>
              <a:rPr lang="en-US" baseline="0" dirty="0" smtClean="0"/>
              <a:t> organism</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9195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 variation increases the survival of the species because offspring may have favorable</a:t>
            </a:r>
            <a:r>
              <a:rPr lang="en-US" baseline="0" dirty="0" smtClean="0"/>
              <a:t> traits to help them survive in a changing environment. </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89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Homozygous dominant</a:t>
            </a:r>
            <a:r>
              <a:rPr lang="en-US" baseline="0" dirty="0" smtClean="0"/>
              <a:t> or heterozygous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28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 variation increases the survival of the species because offspring may have favorable</a:t>
            </a:r>
            <a:r>
              <a:rPr lang="en-US" baseline="0" dirty="0" smtClean="0"/>
              <a:t> traits to help them survive in a changing environment. </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208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Offspring</a:t>
            </a:r>
            <a:r>
              <a:rPr lang="en-US" baseline="0" dirty="0" smtClean="0"/>
              <a:t> of asexual reproduction are genetically identical to the parent while offspring of sexual reproduction are genetically different to either parent.</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8025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Offspring</a:t>
            </a:r>
            <a:r>
              <a:rPr lang="en-US" baseline="0" dirty="0" smtClean="0"/>
              <a:t> of asexual reproduction are genetically identical to the parent while offspring of sexual reproduction are genetically different to either parent.</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607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724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mitosis results</a:t>
            </a:r>
            <a:r>
              <a:rPr lang="en-US" baseline="0" dirty="0" smtClean="0"/>
              <a:t> in two new organisms, there has been asexual reproduction.</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2860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02542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action</a:t>
            </a:r>
            <a:r>
              <a:rPr lang="en-US" baseline="0" dirty="0" smtClean="0"/>
              <a:t> led to more starfish, not fewer, because the pieces regenerated into new, complete organisms.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341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Chromosome number</a:t>
            </a:r>
            <a:r>
              <a:rPr lang="en-US" baseline="0" dirty="0" smtClean="0"/>
              <a:t> decreases by half as a result of meiosis I but not in meiosis II.</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328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Cells double their genetic material (DNA), and then divide</a:t>
            </a:r>
            <a:r>
              <a:rPr lang="en-US" baseline="0" dirty="0" smtClean="0"/>
              <a:t> into two cells each a diploid cell.</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9322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cell undergoes the process of meiosis:</a:t>
            </a:r>
            <a:r>
              <a:rPr lang="en-US" baseline="0" dirty="0" smtClean="0"/>
              <a:t> the cell duplicates its DNA, then divides in two and then divides again, making 4 haploid cells.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41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Homozygous recessive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525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88912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mixes up the genes, which helps make the offspring</a:t>
            </a:r>
            <a:r>
              <a:rPr lang="en-US" baseline="0" dirty="0" smtClean="0"/>
              <a:t> more diverse; gene variation.</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30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Chromosomes are not duplicated/copied before meiosis</a:t>
            </a:r>
            <a:r>
              <a:rPr lang="en-US" baseline="0" dirty="0" smtClean="0"/>
              <a:t> II</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40712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zygote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9606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Mitosis forms two diploid cells that are genetically identical to</a:t>
            </a:r>
            <a:r>
              <a:rPr lang="en-US" baseline="0" dirty="0" smtClean="0"/>
              <a:t> the parent cell. </a:t>
            </a:r>
            <a:r>
              <a:rPr lang="en-US" dirty="0" smtClean="0"/>
              <a:t>Meiosis produces</a:t>
            </a:r>
            <a:r>
              <a:rPr lang="en-US" baseline="0" dirty="0" smtClean="0"/>
              <a:t> four haploid cells that have half the genetic material.</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9138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DNA and proteins form chromatin, which condenses</a:t>
            </a:r>
            <a:r>
              <a:rPr lang="en-US" baseline="0" dirty="0" smtClean="0"/>
              <a:t> into visible chromosomes before cell division.</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501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Interphase, mitosis, cytokinesis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8724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Chromosomes</a:t>
            </a:r>
            <a:r>
              <a:rPr lang="en-US" baseline="0" dirty="0" smtClean="0"/>
              <a:t> condense, becoming visible under a microscope.</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66906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a:t>
            </a:r>
            <a:r>
              <a:rPr lang="en-US" baseline="0" dirty="0" smtClean="0"/>
              <a:t> growth and replacement cells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49392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reproduction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175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Dominant alleles are denoted with an uppercase letter; recessive alleles are denoted</a:t>
            </a:r>
            <a:r>
              <a:rPr lang="en-US" baseline="0" dirty="0" smtClean="0"/>
              <a:t> with a lowercase letter</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5634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Germanium – Ge, metalloid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98751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Aluminum</a:t>
            </a:r>
            <a:r>
              <a:rPr lang="en-US" baseline="0" dirty="0" smtClean="0"/>
              <a:t> – Al </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8036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Tin - Sn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0790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Tin - Sn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17460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Compounds are the result of elements</a:t>
            </a:r>
            <a:r>
              <a:rPr lang="en-US" baseline="0" dirty="0" smtClean="0"/>
              <a:t> reacting and bonding chemically. Elements are made up of only one kind of atom whereas compounds are made up two or more types of atoms held together by chemical bonds.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0187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Inside the mitochondria</a:t>
            </a:r>
            <a:r>
              <a:rPr lang="en-US" baseline="0" dirty="0" smtClean="0"/>
              <a:t> of cells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0241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Oxygen</a:t>
            </a:r>
            <a:r>
              <a:rPr lang="en-US" baseline="0" dirty="0" smtClean="0"/>
              <a:t> and glucose</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79646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Nucleus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61879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Nucleus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3126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molecules are made up of two or more atoms.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9261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Determine which members of the family are carriers for recessive</a:t>
            </a:r>
            <a:r>
              <a:rPr lang="en-US" baseline="0" dirty="0" smtClean="0"/>
              <a:t> traits.</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299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adaptation of cells,</a:t>
            </a:r>
            <a:r>
              <a:rPr lang="en-US" baseline="0" dirty="0" smtClean="0"/>
              <a:t> organs, or organ systems for s specific function.</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5810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1254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Mendel’s peas</a:t>
            </a:r>
            <a:r>
              <a:rPr lang="en-US" baseline="0" dirty="0" smtClean="0"/>
              <a:t> are green if they contained a dominance green allele &amp; a recessive yellow allele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Red and white snapdragons produce pink snapdragons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Human blood type: if a person has an A allele and a B allele, their blood type will be AB</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09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Inherited</a:t>
            </a:r>
            <a:r>
              <a:rPr lang="en-US" baseline="0" dirty="0" smtClean="0"/>
              <a:t> traits are determined by genes. Acquired traits are skills learned.</a:t>
            </a:r>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305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Used to predict the possible genotypes of offspring in a given cross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7A474-42BD-4DA2-8DCA-9898375534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0232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D9F0DDD-84B2-4110-B1FD-A3A542C21C51}" type="datetimeFigureOut">
              <a:rPr lang="en-US" smtClean="0"/>
              <a:t>6/7/2018</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834273C-FE02-4E9E-80C6-0B5280F2962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34273C-FE02-4E9E-80C6-0B5280F2962F}"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34273C-FE02-4E9E-80C6-0B5280F2962F}"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F0DDD-84B2-4110-B1FD-A3A542C21C51}" type="datetimeFigureOut">
              <a:rPr lang="en-US" smtClean="0"/>
              <a:t>6/7/2018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34273C-FE02-4E9E-80C6-0B5280F2962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D9F0DDD-84B2-4110-B1FD-A3A542C21C51}" type="datetimeFigureOut">
              <a:rPr lang="en-US" smtClean="0"/>
              <a:t>6/7/2018</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2834273C-FE02-4E9E-80C6-0B5280F2962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D9F0DDD-84B2-4110-B1FD-A3A542C21C51}" type="datetimeFigureOut">
              <a:rPr lang="en-US" smtClean="0"/>
              <a:t>6/7/2018</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2834273C-FE02-4E9E-80C6-0B5280F2962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D9F0DDD-84B2-4110-B1FD-A3A542C21C51}" type="datetimeFigureOut">
              <a:rPr lang="en-US" smtClean="0"/>
              <a:t>6/7/2018</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834273C-FE02-4E9E-80C6-0B5280F2962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Life Science 7 </a:t>
            </a:r>
            <a:br>
              <a:rPr lang="en-US" b="1" dirty="0" smtClean="0"/>
            </a:br>
            <a:r>
              <a:rPr lang="en-US" b="1" dirty="0" smtClean="0"/>
              <a:t>Mrs. Duddles</a:t>
            </a:r>
            <a:endParaRPr lang="en-US" b="1" dirty="0"/>
          </a:p>
        </p:txBody>
      </p:sp>
      <p:sp>
        <p:nvSpPr>
          <p:cNvPr id="3" name="Subtitle 2"/>
          <p:cNvSpPr>
            <a:spLocks noGrp="1"/>
          </p:cNvSpPr>
          <p:nvPr>
            <p:ph type="subTitle" idx="1"/>
          </p:nvPr>
        </p:nvSpPr>
        <p:spPr/>
        <p:txBody>
          <a:bodyPr>
            <a:normAutofit/>
          </a:bodyPr>
          <a:lstStyle/>
          <a:p>
            <a:r>
              <a:rPr lang="en-US" sz="3600" b="1" dirty="0" smtClean="0"/>
              <a:t>Q4 –Reproduction, Heredity and Evolution</a:t>
            </a:r>
            <a:endParaRPr lang="en-US" sz="3600" b="1" dirty="0"/>
          </a:p>
        </p:txBody>
      </p:sp>
    </p:spTree>
    <p:extLst>
      <p:ext uri="{BB962C8B-B14F-4D97-AF65-F5344CB8AC3E}">
        <p14:creationId xmlns:p14="http://schemas.microsoft.com/office/powerpoint/2010/main" val="237573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05/29</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00" b="1" dirty="0"/>
              <a:t>Objectives:</a:t>
            </a:r>
          </a:p>
          <a:p>
            <a:r>
              <a:rPr lang="en-US" sz="2000" b="1" dirty="0"/>
              <a:t>Students will analyze the inheritance of traits and explain how the patterns of heredity can be predicted by Punnett squares and pedigrees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Question</a:t>
            </a:r>
            <a:r>
              <a:rPr lang="en-US" sz="2000" b="1" dirty="0" smtClean="0">
                <a:solidFill>
                  <a:srgbClr val="FF0000"/>
                </a:solidFill>
              </a:rPr>
              <a:t>:</a:t>
            </a:r>
          </a:p>
          <a:p>
            <a:pPr marL="0" indent="0">
              <a:buNone/>
            </a:pPr>
            <a:r>
              <a:rPr lang="en-US" sz="2000" b="1" dirty="0" smtClean="0">
                <a:solidFill>
                  <a:srgbClr val="FF0000"/>
                </a:solidFill>
              </a:rPr>
              <a:t>What is a Punnett square used for?</a:t>
            </a:r>
          </a:p>
          <a:p>
            <a:pPr marL="0" indent="0">
              <a:buNone/>
            </a:pPr>
            <a:r>
              <a:rPr lang="en-US" sz="2000" b="1" dirty="0" smtClean="0"/>
              <a:t>Agenda:</a:t>
            </a:r>
          </a:p>
          <a:p>
            <a:r>
              <a:rPr lang="en-US" sz="2000" b="1" dirty="0" smtClean="0"/>
              <a:t>Discuss and review Activity </a:t>
            </a:r>
            <a:r>
              <a:rPr lang="en-US" sz="2000" b="1" dirty="0"/>
              <a:t>4 Heredity, Punnett Squares and </a:t>
            </a:r>
            <a:r>
              <a:rPr lang="en-US" sz="2000" b="1" dirty="0" smtClean="0"/>
              <a:t>Pedigrees; due today</a:t>
            </a:r>
          </a:p>
          <a:p>
            <a:r>
              <a:rPr lang="en-US" sz="2000" b="1" dirty="0" smtClean="0"/>
              <a:t>Finish Lab Activity 3A Reproduction and Diversity (if time)</a:t>
            </a:r>
          </a:p>
        </p:txBody>
      </p:sp>
    </p:spTree>
    <p:extLst>
      <p:ext uri="{BB962C8B-B14F-4D97-AF65-F5344CB8AC3E}">
        <p14:creationId xmlns:p14="http://schemas.microsoft.com/office/powerpoint/2010/main" val="3668664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6965245" cy="685799"/>
          </a:xfrm>
        </p:spPr>
        <p:txBody>
          <a:bodyPr>
            <a:normAutofit/>
          </a:bodyPr>
          <a:lstStyle/>
          <a:p>
            <a:r>
              <a:rPr lang="en-US" sz="3200" b="1" dirty="0" smtClean="0"/>
              <a:t>Monday 05/28</a:t>
            </a:r>
            <a:endParaRPr lang="en-US" sz="3200" b="1" dirty="0"/>
          </a:p>
        </p:txBody>
      </p:sp>
      <p:sp>
        <p:nvSpPr>
          <p:cNvPr id="3" name="Content Placeholder 2"/>
          <p:cNvSpPr>
            <a:spLocks noGrp="1"/>
          </p:cNvSpPr>
          <p:nvPr>
            <p:ph idx="1"/>
          </p:nvPr>
        </p:nvSpPr>
        <p:spPr>
          <a:xfrm>
            <a:off x="880533" y="1524000"/>
            <a:ext cx="7490178" cy="3124200"/>
          </a:xfrm>
        </p:spPr>
        <p:txBody>
          <a:bodyPr>
            <a:noAutofit/>
          </a:bodyPr>
          <a:lstStyle/>
          <a:p>
            <a:pPr marL="114300" indent="-114300" algn="ctr">
              <a:buNone/>
            </a:pPr>
            <a:r>
              <a:rPr lang="en-US" sz="3200" b="1" dirty="0" smtClean="0"/>
              <a:t>WCS District – Closed for Memorial Day observance</a:t>
            </a:r>
          </a:p>
        </p:txBody>
      </p:sp>
    </p:spTree>
    <p:extLst>
      <p:ext uri="{BB962C8B-B14F-4D97-AF65-F5344CB8AC3E}">
        <p14:creationId xmlns:p14="http://schemas.microsoft.com/office/powerpoint/2010/main" val="4217204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316" y="685800"/>
            <a:ext cx="6193366" cy="609600"/>
          </a:xfrm>
        </p:spPr>
        <p:txBody>
          <a:bodyPr>
            <a:noAutofit/>
          </a:bodyPr>
          <a:lstStyle/>
          <a:p>
            <a:r>
              <a:rPr lang="en-US" sz="3200" b="1" dirty="0" smtClean="0"/>
              <a:t>Friday 05/25 – Half Day PM only</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00" b="1" dirty="0"/>
              <a:t>Objectives:</a:t>
            </a:r>
          </a:p>
          <a:p>
            <a:r>
              <a:rPr lang="en-US" sz="2000" b="1" dirty="0"/>
              <a:t>Students will analyze the inheritance of traits and explain how the patterns of heredity can be predicted by Punnett squares and pedigrees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Question</a:t>
            </a:r>
            <a:r>
              <a:rPr lang="en-US" sz="2000" b="1" dirty="0" smtClean="0">
                <a:solidFill>
                  <a:srgbClr val="FF0000"/>
                </a:solidFill>
              </a:rPr>
              <a:t>:</a:t>
            </a:r>
          </a:p>
          <a:p>
            <a:pPr marL="0" indent="0">
              <a:buNone/>
            </a:pPr>
            <a:r>
              <a:rPr lang="en-US" sz="2000" b="1" dirty="0" smtClean="0">
                <a:solidFill>
                  <a:srgbClr val="FF0000"/>
                </a:solidFill>
              </a:rPr>
              <a:t>Explain the difference between a characteristic and a trait.</a:t>
            </a:r>
            <a:endParaRPr lang="en-US" sz="2000" b="1" dirty="0">
              <a:solidFill>
                <a:srgbClr val="FF0000"/>
              </a:solidFill>
            </a:endParaRPr>
          </a:p>
          <a:p>
            <a:pPr marL="0" indent="0">
              <a:buNone/>
            </a:pPr>
            <a:r>
              <a:rPr lang="en-US" sz="2000" b="1" dirty="0"/>
              <a:t>Agenda: </a:t>
            </a:r>
            <a:endParaRPr lang="en-US" sz="2000" b="1" dirty="0" smtClean="0"/>
          </a:p>
          <a:p>
            <a:r>
              <a:rPr lang="en-US" sz="2000" b="1" dirty="0" smtClean="0"/>
              <a:t>Finish Activity </a:t>
            </a:r>
            <a:r>
              <a:rPr lang="en-US" sz="2000" b="1" dirty="0"/>
              <a:t>4 Heredity, Punnett Squares and </a:t>
            </a:r>
            <a:r>
              <a:rPr lang="en-US" sz="2000" b="1" dirty="0" smtClean="0"/>
              <a:t>Pedigrees; due </a:t>
            </a:r>
            <a:r>
              <a:rPr lang="en-US" sz="2000" b="1" dirty="0" smtClean="0">
                <a:solidFill>
                  <a:srgbClr val="FF0000"/>
                </a:solidFill>
              </a:rPr>
              <a:t>Tuesday 05/29 </a:t>
            </a:r>
          </a:p>
          <a:p>
            <a:r>
              <a:rPr lang="en-US" sz="2000" b="1" dirty="0" smtClean="0"/>
              <a:t>Look at Stream Leaders data</a:t>
            </a:r>
          </a:p>
        </p:txBody>
      </p:sp>
    </p:spTree>
    <p:extLst>
      <p:ext uri="{BB962C8B-B14F-4D97-AF65-F5344CB8AC3E}">
        <p14:creationId xmlns:p14="http://schemas.microsoft.com/office/powerpoint/2010/main" val="443433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05/24</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50" b="1" dirty="0"/>
              <a:t>Objectives:</a:t>
            </a:r>
          </a:p>
          <a:p>
            <a:r>
              <a:rPr lang="en-US" sz="1850" b="1" dirty="0"/>
              <a:t>Students will analyze the inheritance of traits and explain how the patterns of heredity can be predicted by Punnett squares and pedigrees</a:t>
            </a:r>
          </a:p>
          <a:p>
            <a:r>
              <a:rPr lang="en-US" sz="1850" b="1" dirty="0" smtClean="0"/>
              <a:t>Students will describe the process of meiosis and its role in sexual reproduction</a:t>
            </a:r>
          </a:p>
          <a:p>
            <a:r>
              <a:rPr lang="en-US" sz="1850" b="1" dirty="0" smtClean="0"/>
              <a:t>Students </a:t>
            </a:r>
            <a:r>
              <a:rPr lang="en-US" sz="1850" b="1" dirty="0"/>
              <a:t>will </a:t>
            </a:r>
            <a:r>
              <a:rPr lang="en-US" sz="1850" b="1" dirty="0" smtClean="0"/>
              <a:t>describe asexual and sexual reproduction and list the advantages &amp; disadvantages of each.</a:t>
            </a:r>
            <a:endParaRPr lang="en-US" sz="1850" b="1" dirty="0"/>
          </a:p>
          <a:p>
            <a:pPr marL="0" indent="0">
              <a:buNone/>
            </a:pPr>
            <a:r>
              <a:rPr lang="en-US" sz="1850" b="1" dirty="0" smtClean="0">
                <a:solidFill>
                  <a:srgbClr val="FF0000"/>
                </a:solidFill>
              </a:rPr>
              <a:t>White </a:t>
            </a:r>
            <a:r>
              <a:rPr lang="en-US" sz="1850" b="1" dirty="0">
                <a:solidFill>
                  <a:srgbClr val="FF0000"/>
                </a:solidFill>
              </a:rPr>
              <a:t>Space Question</a:t>
            </a:r>
            <a:r>
              <a:rPr lang="en-US" sz="1850" b="1" dirty="0" smtClean="0">
                <a:solidFill>
                  <a:srgbClr val="FF0000"/>
                </a:solidFill>
              </a:rPr>
              <a:t>:</a:t>
            </a:r>
          </a:p>
          <a:p>
            <a:pPr marL="0" indent="0">
              <a:buNone/>
            </a:pPr>
            <a:r>
              <a:rPr lang="en-US" sz="1850" b="1" dirty="0" smtClean="0">
                <a:solidFill>
                  <a:srgbClr val="FF0000"/>
                </a:solidFill>
              </a:rPr>
              <a:t>If a father speaks several languages fluently, will his children be able to understand what he says in each language? Why or why not?</a:t>
            </a:r>
            <a:endParaRPr lang="en-US" sz="1850" b="1" dirty="0">
              <a:solidFill>
                <a:srgbClr val="FF0000"/>
              </a:solidFill>
            </a:endParaRPr>
          </a:p>
          <a:p>
            <a:pPr marL="0" indent="0">
              <a:buNone/>
            </a:pPr>
            <a:r>
              <a:rPr lang="en-US" sz="1850" b="1" dirty="0"/>
              <a:t>Agenda: </a:t>
            </a:r>
            <a:r>
              <a:rPr lang="en-US" sz="1850" b="1" dirty="0" smtClean="0"/>
              <a:t>Power Hour schedule for AM only</a:t>
            </a:r>
          </a:p>
          <a:p>
            <a:r>
              <a:rPr lang="en-US" sz="1850" b="1" dirty="0" smtClean="0"/>
              <a:t>Stream Leaders discussion and debrief </a:t>
            </a:r>
          </a:p>
          <a:p>
            <a:r>
              <a:rPr lang="en-US" sz="1850" b="1" dirty="0" smtClean="0"/>
              <a:t>Work </a:t>
            </a:r>
            <a:r>
              <a:rPr lang="en-US" sz="1850" b="1" dirty="0"/>
              <a:t>on Activity 4 Heredity, Punnett Squares and </a:t>
            </a:r>
            <a:r>
              <a:rPr lang="en-US" sz="1850" b="1" dirty="0" smtClean="0"/>
              <a:t>Pedigrees; due Tuesday 05/29 </a:t>
            </a:r>
          </a:p>
          <a:p>
            <a:r>
              <a:rPr lang="en-US" sz="1850" b="1" dirty="0" smtClean="0"/>
              <a:t>Finish Lab Activity 3A Reproduction and Diversity </a:t>
            </a:r>
          </a:p>
        </p:txBody>
      </p:sp>
    </p:spTree>
    <p:extLst>
      <p:ext uri="{BB962C8B-B14F-4D97-AF65-F5344CB8AC3E}">
        <p14:creationId xmlns:p14="http://schemas.microsoft.com/office/powerpoint/2010/main" val="588608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05/23</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100" b="1" dirty="0"/>
              <a:t>Objectives:</a:t>
            </a:r>
          </a:p>
          <a:p>
            <a:r>
              <a:rPr lang="en-US" sz="2100" b="1" dirty="0"/>
              <a:t>Students will analyze the inheritance of traits and explain how the patterns of heredity can be predicted by Punnett squares and pedigrees</a:t>
            </a:r>
          </a:p>
          <a:p>
            <a:r>
              <a:rPr lang="en-US" sz="2100" b="1" dirty="0" smtClean="0"/>
              <a:t>Students will describe the process of meiosis and its role in sexual reproduction</a:t>
            </a:r>
          </a:p>
          <a:p>
            <a:r>
              <a:rPr lang="en-US" sz="2100" b="1" dirty="0" smtClean="0"/>
              <a:t>Students </a:t>
            </a:r>
            <a:r>
              <a:rPr lang="en-US" sz="2100" b="1" dirty="0"/>
              <a:t>will </a:t>
            </a:r>
            <a:r>
              <a:rPr lang="en-US" sz="2100" b="1" dirty="0" smtClean="0"/>
              <a:t>describe asexual and sexual reproduction and list the advantages &amp; disadvantages of each.</a:t>
            </a:r>
            <a:endParaRPr lang="en-US" sz="2100" b="1" dirty="0"/>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What did you observe at the stream in Delia Park yesterday? How has the park changed since the Fall?</a:t>
            </a:r>
            <a:endParaRPr lang="en-US" sz="2100" b="1" dirty="0">
              <a:solidFill>
                <a:srgbClr val="FF0000"/>
              </a:solidFill>
            </a:endParaRPr>
          </a:p>
          <a:p>
            <a:pPr marL="0" indent="0">
              <a:buNone/>
            </a:pPr>
            <a:r>
              <a:rPr lang="en-US" sz="2100" b="1" dirty="0"/>
              <a:t>Agenda: </a:t>
            </a:r>
            <a:r>
              <a:rPr lang="en-US" sz="2100" b="1" dirty="0" smtClean="0"/>
              <a:t>PM session – Power Hour &amp; no Science today</a:t>
            </a:r>
          </a:p>
          <a:p>
            <a:r>
              <a:rPr lang="en-US" sz="2100" b="1" dirty="0" smtClean="0"/>
              <a:t>Work </a:t>
            </a:r>
            <a:r>
              <a:rPr lang="en-US" sz="2100" b="1" dirty="0"/>
              <a:t>on Activity 4 Heredity, Punnett Squares and </a:t>
            </a:r>
            <a:r>
              <a:rPr lang="en-US" sz="2100" b="1" dirty="0" smtClean="0"/>
              <a:t>Pedigrees; due Tuesday 05/29</a:t>
            </a:r>
          </a:p>
        </p:txBody>
      </p:sp>
    </p:spTree>
    <p:extLst>
      <p:ext uri="{BB962C8B-B14F-4D97-AF65-F5344CB8AC3E}">
        <p14:creationId xmlns:p14="http://schemas.microsoft.com/office/powerpoint/2010/main" val="3789713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05/22</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50" b="1" dirty="0"/>
              <a:t>Objectives:</a:t>
            </a:r>
          </a:p>
          <a:p>
            <a:r>
              <a:rPr lang="en-US" sz="1850" b="1" dirty="0"/>
              <a:t>Students will analyze the inheritance of traits and explain how the patterns of heredity can be predicted by Punnett squares and pedigrees</a:t>
            </a:r>
          </a:p>
          <a:p>
            <a:r>
              <a:rPr lang="en-US" sz="1850" b="1" dirty="0" smtClean="0"/>
              <a:t>Students will describe the process of meiosis and its role in sexual reproduction</a:t>
            </a:r>
          </a:p>
          <a:p>
            <a:r>
              <a:rPr lang="en-US" sz="1850" b="1" dirty="0" smtClean="0"/>
              <a:t>Students </a:t>
            </a:r>
            <a:r>
              <a:rPr lang="en-US" sz="1850" b="1" dirty="0"/>
              <a:t>will </a:t>
            </a:r>
            <a:r>
              <a:rPr lang="en-US" sz="1850" b="1" dirty="0" smtClean="0"/>
              <a:t>describe asexual and sexual reproduction and list the advantages &amp; disadvantages of each.</a:t>
            </a:r>
            <a:endParaRPr lang="en-US" sz="1850" b="1" dirty="0"/>
          </a:p>
          <a:p>
            <a:pPr marL="0" indent="0">
              <a:buNone/>
            </a:pPr>
            <a:r>
              <a:rPr lang="en-US" sz="1850" b="1" dirty="0" smtClean="0">
                <a:solidFill>
                  <a:srgbClr val="FF0000"/>
                </a:solidFill>
              </a:rPr>
              <a:t>White </a:t>
            </a:r>
            <a:r>
              <a:rPr lang="en-US" sz="1850" b="1" dirty="0">
                <a:solidFill>
                  <a:srgbClr val="FF0000"/>
                </a:solidFill>
              </a:rPr>
              <a:t>Space Question</a:t>
            </a:r>
            <a:r>
              <a:rPr lang="en-US" sz="1850" b="1" dirty="0" smtClean="0">
                <a:solidFill>
                  <a:srgbClr val="FF0000"/>
                </a:solidFill>
              </a:rPr>
              <a:t>:</a:t>
            </a:r>
          </a:p>
          <a:p>
            <a:pPr marL="0" indent="0">
              <a:buNone/>
            </a:pPr>
            <a:r>
              <a:rPr lang="en-US" sz="1850" b="1" dirty="0" smtClean="0">
                <a:solidFill>
                  <a:srgbClr val="FF0000"/>
                </a:solidFill>
              </a:rPr>
              <a:t>What type of chemical analysis of the water will we be testing?</a:t>
            </a:r>
            <a:endParaRPr lang="en-US" sz="1850" b="1" dirty="0">
              <a:solidFill>
                <a:srgbClr val="FF0000"/>
              </a:solidFill>
            </a:endParaRPr>
          </a:p>
          <a:p>
            <a:pPr marL="0" indent="0">
              <a:buNone/>
            </a:pPr>
            <a:r>
              <a:rPr lang="en-US" sz="1850" b="1" dirty="0"/>
              <a:t>Agenda: </a:t>
            </a:r>
            <a:endParaRPr lang="en-US" sz="1850" b="1" dirty="0" smtClean="0"/>
          </a:p>
          <a:p>
            <a:r>
              <a:rPr lang="en-US" sz="1850" b="1" dirty="0" smtClean="0"/>
              <a:t>Stream Leaders visit to Joseph Delia Park today</a:t>
            </a:r>
          </a:p>
          <a:p>
            <a:r>
              <a:rPr lang="en-US" sz="1850" b="1" dirty="0" smtClean="0"/>
              <a:t>Work </a:t>
            </a:r>
            <a:r>
              <a:rPr lang="en-US" sz="1850" b="1" dirty="0"/>
              <a:t>on Activity 4 Heredity, Punnett Squares and </a:t>
            </a:r>
            <a:r>
              <a:rPr lang="en-US" sz="1850" b="1" dirty="0" smtClean="0"/>
              <a:t>Pedigrees until we leave for Stream Leaders </a:t>
            </a:r>
          </a:p>
          <a:p>
            <a:r>
              <a:rPr lang="en-US" sz="1850" b="1" dirty="0" smtClean="0"/>
              <a:t>Remember Stream Leaders group assignments and stay with your group</a:t>
            </a:r>
          </a:p>
        </p:txBody>
      </p:sp>
    </p:spTree>
    <p:extLst>
      <p:ext uri="{BB962C8B-B14F-4D97-AF65-F5344CB8AC3E}">
        <p14:creationId xmlns:p14="http://schemas.microsoft.com/office/powerpoint/2010/main" val="3386552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05/21</a:t>
            </a:r>
            <a:endParaRPr lang="en-US" sz="3200" b="1" dirty="0"/>
          </a:p>
        </p:txBody>
      </p:sp>
      <p:sp>
        <p:nvSpPr>
          <p:cNvPr id="3" name="Content Placeholder 2"/>
          <p:cNvSpPr>
            <a:spLocks noGrp="1"/>
          </p:cNvSpPr>
          <p:nvPr>
            <p:ph idx="1"/>
          </p:nvPr>
        </p:nvSpPr>
        <p:spPr>
          <a:xfrm>
            <a:off x="762000" y="1295400"/>
            <a:ext cx="7620000" cy="4953000"/>
          </a:xfrm>
        </p:spPr>
        <p:txBody>
          <a:bodyPr>
            <a:noAutofit/>
          </a:bodyPr>
          <a:lstStyle/>
          <a:p>
            <a:pPr marL="85725" indent="-85725">
              <a:buNone/>
            </a:pPr>
            <a:r>
              <a:rPr lang="en-US" sz="1800" b="1" dirty="0"/>
              <a:t>Objectives:</a:t>
            </a:r>
          </a:p>
          <a:p>
            <a:r>
              <a:rPr lang="en-US" sz="1800" b="1" dirty="0"/>
              <a:t>Students will analyze the inheritance of traits and explain how the patterns of heredity can be predicted by Punnett squares and pedigrees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r>
              <a:rPr lang="en-US" sz="1800" b="1" dirty="0" smtClean="0">
                <a:solidFill>
                  <a:srgbClr val="FF0000"/>
                </a:solidFill>
              </a:rPr>
              <a:t>:</a:t>
            </a:r>
          </a:p>
          <a:p>
            <a:pPr marL="0" indent="0">
              <a:buNone/>
            </a:pPr>
            <a:r>
              <a:rPr lang="en-US" sz="1800" b="1" dirty="0" smtClean="0">
                <a:solidFill>
                  <a:srgbClr val="FF0000"/>
                </a:solidFill>
              </a:rPr>
              <a:t>What are macroinvertebrates and how are they useful in water quality monitoring?</a:t>
            </a:r>
            <a:endParaRPr lang="en-US" sz="1800" b="1" dirty="0">
              <a:solidFill>
                <a:srgbClr val="FF0000"/>
              </a:solidFill>
            </a:endParaRPr>
          </a:p>
          <a:p>
            <a:pPr marL="0" indent="0">
              <a:buNone/>
            </a:pPr>
            <a:r>
              <a:rPr lang="en-US" sz="1800" b="1" dirty="0"/>
              <a:t>Agenda: </a:t>
            </a:r>
            <a:endParaRPr lang="en-US" sz="1800" b="1" dirty="0" smtClean="0"/>
          </a:p>
          <a:p>
            <a:r>
              <a:rPr lang="en-US" sz="1800" b="1" dirty="0" smtClean="0"/>
              <a:t>Turn in Stream Leaders permission form (this is LATE!)</a:t>
            </a:r>
          </a:p>
          <a:p>
            <a:r>
              <a:rPr lang="en-US" sz="1800" b="1" dirty="0" smtClean="0"/>
              <a:t>Finish Human Body Systems Project Presentations</a:t>
            </a:r>
          </a:p>
          <a:p>
            <a:r>
              <a:rPr lang="en-US" sz="1800" b="1" dirty="0" smtClean="0"/>
              <a:t>Review Stream Leaders activities for tomorrow</a:t>
            </a:r>
          </a:p>
          <a:p>
            <a:r>
              <a:rPr lang="en-US" sz="1800" b="1" dirty="0" smtClean="0"/>
              <a:t>Assign Stream Leaders group</a:t>
            </a:r>
          </a:p>
          <a:p>
            <a:pPr marL="0" indent="0">
              <a:buNone/>
            </a:pPr>
            <a:r>
              <a:rPr lang="en-US" sz="1800" b="1" dirty="0" smtClean="0"/>
              <a:t>HW: Work </a:t>
            </a:r>
            <a:r>
              <a:rPr lang="en-US" sz="1800" b="1" dirty="0"/>
              <a:t>on Activity 4 Heredity, Punnett Squares and Pedigrees </a:t>
            </a:r>
          </a:p>
        </p:txBody>
      </p:sp>
    </p:spTree>
    <p:extLst>
      <p:ext uri="{BB962C8B-B14F-4D97-AF65-F5344CB8AC3E}">
        <p14:creationId xmlns:p14="http://schemas.microsoft.com/office/powerpoint/2010/main" val="42633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05/18</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50" b="1" dirty="0"/>
              <a:t>Objectives:</a:t>
            </a:r>
          </a:p>
          <a:p>
            <a:r>
              <a:rPr lang="en-US" sz="1950" b="1" dirty="0"/>
              <a:t>Students will analyze the inheritance of traits and explain how the patterns of heredity can be predicted by Punnett squares and pedigrees</a:t>
            </a:r>
          </a:p>
          <a:p>
            <a:r>
              <a:rPr lang="en-US" sz="1950" b="1" dirty="0" smtClean="0"/>
              <a:t>Students will describe the process of meiosis and its role in sexual reproduction</a:t>
            </a:r>
          </a:p>
          <a:p>
            <a:r>
              <a:rPr lang="en-US" sz="1950" b="1" dirty="0" smtClean="0"/>
              <a:t>Students </a:t>
            </a:r>
            <a:r>
              <a:rPr lang="en-US" sz="1950" b="1" dirty="0"/>
              <a:t>will </a:t>
            </a:r>
            <a:r>
              <a:rPr lang="en-US" sz="1950" b="1" dirty="0" smtClean="0"/>
              <a:t>describe asexual and sexual reproduction and list the advantages &amp; disadvantages of each.</a:t>
            </a:r>
            <a:endParaRPr lang="en-US" sz="1950" b="1" dirty="0"/>
          </a:p>
          <a:p>
            <a:pPr marL="0" indent="0">
              <a:buNone/>
            </a:pPr>
            <a:r>
              <a:rPr lang="en-US" sz="1950" b="1" dirty="0" smtClean="0">
                <a:solidFill>
                  <a:srgbClr val="FF0000"/>
                </a:solidFill>
              </a:rPr>
              <a:t>White </a:t>
            </a:r>
            <a:r>
              <a:rPr lang="en-US" sz="1950" b="1" dirty="0">
                <a:solidFill>
                  <a:srgbClr val="FF0000"/>
                </a:solidFill>
              </a:rPr>
              <a:t>Space Question</a:t>
            </a:r>
            <a:r>
              <a:rPr lang="en-US" sz="1950" b="1" dirty="0" smtClean="0">
                <a:solidFill>
                  <a:srgbClr val="FF0000"/>
                </a:solidFill>
              </a:rPr>
              <a:t>:</a:t>
            </a:r>
          </a:p>
          <a:p>
            <a:pPr marL="0" indent="0">
              <a:buNone/>
            </a:pPr>
            <a:r>
              <a:rPr lang="en-US" sz="1950" b="1" dirty="0" smtClean="0">
                <a:solidFill>
                  <a:srgbClr val="FF0000"/>
                </a:solidFill>
              </a:rPr>
              <a:t>What are the advantages to an organism of reproducing sexually?</a:t>
            </a:r>
            <a:endParaRPr lang="en-US" sz="1950" b="1" dirty="0">
              <a:solidFill>
                <a:srgbClr val="FF0000"/>
              </a:solidFill>
            </a:endParaRPr>
          </a:p>
          <a:p>
            <a:pPr marL="0" indent="0">
              <a:buNone/>
            </a:pPr>
            <a:r>
              <a:rPr lang="en-US" sz="1950" b="1" dirty="0"/>
              <a:t>Agenda: </a:t>
            </a:r>
            <a:endParaRPr lang="en-US" sz="1950" b="1" dirty="0" smtClean="0"/>
          </a:p>
          <a:p>
            <a:r>
              <a:rPr lang="en-US" sz="1950" b="1" dirty="0" smtClean="0"/>
              <a:t>Turn in Stream Leaders permission form due Tuesday (this is LATE!)</a:t>
            </a:r>
          </a:p>
          <a:p>
            <a:r>
              <a:rPr lang="en-US" sz="1950" b="1" dirty="0" smtClean="0"/>
              <a:t>Finish Human Body Systems Project Presentations</a:t>
            </a:r>
          </a:p>
          <a:p>
            <a:r>
              <a:rPr lang="en-US" sz="1950" b="1" dirty="0" smtClean="0"/>
              <a:t>Work on Activity 4 Heredity, Punnett Squares and Pedigrees </a:t>
            </a:r>
            <a:endParaRPr lang="en-US" sz="1950" b="1" dirty="0"/>
          </a:p>
        </p:txBody>
      </p:sp>
    </p:spTree>
    <p:extLst>
      <p:ext uri="{BB962C8B-B14F-4D97-AF65-F5344CB8AC3E}">
        <p14:creationId xmlns:p14="http://schemas.microsoft.com/office/powerpoint/2010/main" val="2092800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05/17</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50" b="1" dirty="0"/>
              <a:t>Objectives:</a:t>
            </a:r>
          </a:p>
          <a:p>
            <a:r>
              <a:rPr lang="en-US" sz="2050" b="1" dirty="0" smtClean="0"/>
              <a:t>Students will relate the process of mitosis to its functions in single-celled and multicellular organisms</a:t>
            </a:r>
          </a:p>
          <a:p>
            <a:r>
              <a:rPr lang="en-US" sz="2050" b="1" dirty="0" smtClean="0"/>
              <a:t>Students will describe the process of meiosis and its role in sexual reproduction</a:t>
            </a:r>
          </a:p>
          <a:p>
            <a:r>
              <a:rPr lang="en-US" sz="2050" b="1" dirty="0" smtClean="0"/>
              <a:t>Students </a:t>
            </a:r>
            <a:r>
              <a:rPr lang="en-US" sz="2050" b="1" dirty="0"/>
              <a:t>will </a:t>
            </a:r>
            <a:r>
              <a:rPr lang="en-US" sz="2050" b="1" dirty="0" smtClean="0"/>
              <a:t>describe asexual and sexual reproduction and list the advantages &amp; disadvantages of each.</a:t>
            </a:r>
            <a:endParaRPr lang="en-US" sz="2050" b="1" dirty="0"/>
          </a:p>
          <a:p>
            <a:pPr marL="0" indent="0">
              <a:buNone/>
            </a:pPr>
            <a:r>
              <a:rPr lang="en-US" sz="2050" b="1" dirty="0" smtClean="0">
                <a:solidFill>
                  <a:srgbClr val="FF0000"/>
                </a:solidFill>
              </a:rPr>
              <a:t>White </a:t>
            </a:r>
            <a:r>
              <a:rPr lang="en-US" sz="2050" b="1" dirty="0">
                <a:solidFill>
                  <a:srgbClr val="FF0000"/>
                </a:solidFill>
              </a:rPr>
              <a:t>Space Question</a:t>
            </a:r>
            <a:r>
              <a:rPr lang="en-US" sz="2050" b="1" dirty="0" smtClean="0">
                <a:solidFill>
                  <a:srgbClr val="FF0000"/>
                </a:solidFill>
              </a:rPr>
              <a:t>:</a:t>
            </a:r>
          </a:p>
          <a:p>
            <a:pPr marL="0" indent="0">
              <a:buNone/>
            </a:pPr>
            <a:r>
              <a:rPr lang="en-US" sz="2050" b="1" dirty="0" smtClean="0">
                <a:solidFill>
                  <a:srgbClr val="FF0000"/>
                </a:solidFill>
              </a:rPr>
              <a:t>What are the advantages of asexual reproduction?</a:t>
            </a:r>
            <a:endParaRPr lang="en-US" sz="2050" b="1" dirty="0">
              <a:solidFill>
                <a:srgbClr val="FF0000"/>
              </a:solidFill>
            </a:endParaRPr>
          </a:p>
          <a:p>
            <a:pPr marL="0" indent="0">
              <a:buNone/>
            </a:pPr>
            <a:r>
              <a:rPr lang="en-US" sz="2050" b="1" dirty="0"/>
              <a:t>Agenda: </a:t>
            </a:r>
            <a:endParaRPr lang="en-US" sz="2050" b="1" dirty="0" smtClean="0"/>
          </a:p>
          <a:p>
            <a:r>
              <a:rPr lang="en-US" sz="2050" b="1" dirty="0" smtClean="0"/>
              <a:t>Turn in Stream Leaders permission form (this is LATE!)</a:t>
            </a:r>
          </a:p>
          <a:p>
            <a:r>
              <a:rPr lang="en-US" sz="2050" b="1" dirty="0" smtClean="0"/>
              <a:t>Oakland Audubon </a:t>
            </a:r>
            <a:r>
              <a:rPr lang="en-US" sz="2050" b="1" dirty="0"/>
              <a:t>Society </a:t>
            </a:r>
            <a:r>
              <a:rPr lang="en-US" sz="2050" b="1" dirty="0" smtClean="0"/>
              <a:t>presentation and birding event </a:t>
            </a:r>
            <a:r>
              <a:rPr lang="en-US" sz="2050" b="1" dirty="0"/>
              <a:t>on </a:t>
            </a:r>
            <a:r>
              <a:rPr lang="en-US" sz="2050" b="1" dirty="0" smtClean="0"/>
              <a:t>“Migration </a:t>
            </a:r>
            <a:r>
              <a:rPr lang="en-US" sz="2050" b="1" dirty="0"/>
              <a:t>and Habitat of Warren Neighborhood </a:t>
            </a:r>
            <a:r>
              <a:rPr lang="en-US" sz="2050" b="1" dirty="0" smtClean="0"/>
              <a:t>Birds” </a:t>
            </a:r>
            <a:endParaRPr lang="en-US" sz="2050" b="1" dirty="0"/>
          </a:p>
        </p:txBody>
      </p:sp>
    </p:spTree>
    <p:extLst>
      <p:ext uri="{BB962C8B-B14F-4D97-AF65-F5344CB8AC3E}">
        <p14:creationId xmlns:p14="http://schemas.microsoft.com/office/powerpoint/2010/main" val="1646471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05/16</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50" b="1" dirty="0"/>
              <a:t>Objectives:</a:t>
            </a:r>
          </a:p>
          <a:p>
            <a:r>
              <a:rPr lang="en-US" sz="2050" b="1" dirty="0" smtClean="0"/>
              <a:t>Students will relate the process of mitosis to its functions in single-celled and multicellular organisms</a:t>
            </a:r>
          </a:p>
          <a:p>
            <a:r>
              <a:rPr lang="en-US" sz="2050" b="1" dirty="0" smtClean="0"/>
              <a:t>Students will describe the process of meiosis and its role in sexual reproduction</a:t>
            </a:r>
          </a:p>
          <a:p>
            <a:r>
              <a:rPr lang="en-US" sz="2050" b="1" dirty="0" smtClean="0"/>
              <a:t>Students </a:t>
            </a:r>
            <a:r>
              <a:rPr lang="en-US" sz="2050" b="1" dirty="0"/>
              <a:t>will </a:t>
            </a:r>
            <a:r>
              <a:rPr lang="en-US" sz="2050" b="1" dirty="0" smtClean="0"/>
              <a:t>describe asexual and sexual reproduction and list the advantages &amp; disadvantages of each.</a:t>
            </a:r>
            <a:endParaRPr lang="en-US" sz="2050" b="1" dirty="0"/>
          </a:p>
          <a:p>
            <a:pPr marL="0" indent="0">
              <a:buNone/>
            </a:pPr>
            <a:r>
              <a:rPr lang="en-US" sz="2050" b="1" dirty="0" smtClean="0">
                <a:solidFill>
                  <a:srgbClr val="FF0000"/>
                </a:solidFill>
              </a:rPr>
              <a:t>White </a:t>
            </a:r>
            <a:r>
              <a:rPr lang="en-US" sz="2050" b="1" dirty="0">
                <a:solidFill>
                  <a:srgbClr val="FF0000"/>
                </a:solidFill>
              </a:rPr>
              <a:t>Space Question</a:t>
            </a:r>
            <a:r>
              <a:rPr lang="en-US" sz="2050" b="1" dirty="0" smtClean="0">
                <a:solidFill>
                  <a:srgbClr val="FF0000"/>
                </a:solidFill>
              </a:rPr>
              <a:t>:</a:t>
            </a:r>
          </a:p>
          <a:p>
            <a:pPr marL="0" indent="0">
              <a:buNone/>
            </a:pPr>
            <a:r>
              <a:rPr lang="en-US" sz="2050" b="1" dirty="0" smtClean="0">
                <a:solidFill>
                  <a:srgbClr val="FF0000"/>
                </a:solidFill>
              </a:rPr>
              <a:t>Name the major organs of the digestive system or the nervous system.</a:t>
            </a:r>
            <a:endParaRPr lang="en-US" sz="2050" b="1" dirty="0">
              <a:solidFill>
                <a:srgbClr val="FF0000"/>
              </a:solidFill>
            </a:endParaRPr>
          </a:p>
          <a:p>
            <a:pPr marL="0" indent="0">
              <a:buNone/>
            </a:pPr>
            <a:r>
              <a:rPr lang="en-US" sz="2050" b="1" dirty="0"/>
              <a:t>Agenda: </a:t>
            </a:r>
            <a:r>
              <a:rPr lang="en-US" sz="2050" b="1" dirty="0" smtClean="0"/>
              <a:t>Power Hour schedule</a:t>
            </a:r>
          </a:p>
          <a:p>
            <a:r>
              <a:rPr lang="en-US" sz="2050" b="1" dirty="0" smtClean="0"/>
              <a:t>Turn in Stream Leaders permission form due yesterday</a:t>
            </a:r>
          </a:p>
          <a:p>
            <a:r>
              <a:rPr lang="en-US" sz="2050" b="1" dirty="0" smtClean="0"/>
              <a:t>Finish Human Body Systems Project Presentations</a:t>
            </a:r>
            <a:endParaRPr lang="en-US" sz="2050" b="1" dirty="0"/>
          </a:p>
        </p:txBody>
      </p:sp>
    </p:spTree>
    <p:extLst>
      <p:ext uri="{BB962C8B-B14F-4D97-AF65-F5344CB8AC3E}">
        <p14:creationId xmlns:p14="http://schemas.microsoft.com/office/powerpoint/2010/main" val="3363419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06/08</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200" b="1" dirty="0"/>
              <a:t>Objectives:</a:t>
            </a:r>
          </a:p>
          <a:p>
            <a:r>
              <a:rPr lang="en-US" sz="2200" b="1" dirty="0" smtClean="0"/>
              <a:t>Students will analyze the inheritance of traits and explain how the patterns of heredity can be predicted by Punnett squares and pedigrees</a:t>
            </a:r>
          </a:p>
          <a:p>
            <a:r>
              <a:rPr lang="en-US" sz="2200" b="1" dirty="0" smtClean="0"/>
              <a:t>Students will describe the process of meiosis and its role in sexual reproduction</a:t>
            </a:r>
          </a:p>
          <a:p>
            <a:r>
              <a:rPr lang="en-US" sz="2200" b="1" dirty="0" smtClean="0"/>
              <a:t>Students </a:t>
            </a:r>
            <a:r>
              <a:rPr lang="en-US" sz="2200" b="1" dirty="0"/>
              <a:t>will </a:t>
            </a:r>
            <a:r>
              <a:rPr lang="en-US" sz="2200" b="1" dirty="0" smtClean="0"/>
              <a:t>describe asexual and sexual reproduction and list the advantages &amp; disadvantages of each.</a:t>
            </a:r>
            <a:endParaRPr lang="en-US" sz="2200" b="1" dirty="0"/>
          </a:p>
          <a:p>
            <a:pPr marL="0" indent="0">
              <a:buNone/>
            </a:pPr>
            <a:r>
              <a:rPr lang="en-US" sz="2200" b="1" dirty="0" smtClean="0">
                <a:solidFill>
                  <a:srgbClr val="FF0000"/>
                </a:solidFill>
              </a:rPr>
              <a:t>White </a:t>
            </a:r>
            <a:r>
              <a:rPr lang="en-US" sz="2200" b="1" dirty="0">
                <a:solidFill>
                  <a:srgbClr val="FF0000"/>
                </a:solidFill>
              </a:rPr>
              <a:t>Space </a:t>
            </a:r>
            <a:r>
              <a:rPr lang="en-US" sz="2200" b="1" dirty="0" smtClean="0">
                <a:solidFill>
                  <a:srgbClr val="FF0000"/>
                </a:solidFill>
              </a:rPr>
              <a:t>Question:</a:t>
            </a:r>
          </a:p>
          <a:p>
            <a:pPr marL="0" indent="0">
              <a:buNone/>
            </a:pPr>
            <a:r>
              <a:rPr lang="en-US" sz="2200" b="1" dirty="0" smtClean="0">
                <a:solidFill>
                  <a:srgbClr val="FF0000"/>
                </a:solidFill>
              </a:rPr>
              <a:t>What happens to the genetic material prior to cell division?</a:t>
            </a:r>
          </a:p>
          <a:p>
            <a:pPr marL="0" indent="0">
              <a:buNone/>
            </a:pPr>
            <a:r>
              <a:rPr lang="en-US" sz="2200" b="1" dirty="0" smtClean="0"/>
              <a:t>Agenda:</a:t>
            </a:r>
          </a:p>
          <a:p>
            <a:r>
              <a:rPr lang="en-US" sz="2200" b="1" dirty="0" smtClean="0"/>
              <a:t>Work on Heredity and Genetics Review; </a:t>
            </a:r>
            <a:r>
              <a:rPr lang="en-US" sz="2200" b="1" dirty="0" smtClean="0">
                <a:solidFill>
                  <a:srgbClr val="FF0000"/>
                </a:solidFill>
              </a:rPr>
              <a:t>due at end of hour</a:t>
            </a:r>
            <a:endParaRPr lang="en-US" sz="2200" b="1" dirty="0" smtClean="0">
              <a:solidFill>
                <a:srgbClr val="FF0000"/>
              </a:solidFill>
            </a:endParaRPr>
          </a:p>
        </p:txBody>
      </p:sp>
    </p:spTree>
    <p:extLst>
      <p:ext uri="{BB962C8B-B14F-4D97-AF65-F5344CB8AC3E}">
        <p14:creationId xmlns:p14="http://schemas.microsoft.com/office/powerpoint/2010/main" val="1773858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05/15</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50" b="1" dirty="0"/>
              <a:t>Objectives:</a:t>
            </a:r>
          </a:p>
          <a:p>
            <a:r>
              <a:rPr lang="en-US" sz="2050" b="1" dirty="0" smtClean="0"/>
              <a:t>Students will relate the process of mitosis to its functions in single-celled and multicellular organisms</a:t>
            </a:r>
          </a:p>
          <a:p>
            <a:r>
              <a:rPr lang="en-US" sz="2050" b="1" dirty="0" smtClean="0"/>
              <a:t>Students will describe the process of meiosis and its role in sexual reproduction</a:t>
            </a:r>
          </a:p>
          <a:p>
            <a:r>
              <a:rPr lang="en-US" sz="2050" b="1" dirty="0" smtClean="0"/>
              <a:t>Students </a:t>
            </a:r>
            <a:r>
              <a:rPr lang="en-US" sz="2050" b="1" dirty="0"/>
              <a:t>will </a:t>
            </a:r>
            <a:r>
              <a:rPr lang="en-US" sz="2050" b="1" dirty="0" smtClean="0"/>
              <a:t>describe asexual and sexual reproduction and list the advantages &amp; disadvantages of each.</a:t>
            </a:r>
            <a:endParaRPr lang="en-US" sz="2050" b="1" dirty="0"/>
          </a:p>
          <a:p>
            <a:pPr marL="0" indent="0">
              <a:buNone/>
            </a:pPr>
            <a:r>
              <a:rPr lang="en-US" sz="2050" b="1" dirty="0" smtClean="0">
                <a:solidFill>
                  <a:srgbClr val="FF0000"/>
                </a:solidFill>
              </a:rPr>
              <a:t>White </a:t>
            </a:r>
            <a:r>
              <a:rPr lang="en-US" sz="2050" b="1" dirty="0">
                <a:solidFill>
                  <a:srgbClr val="FF0000"/>
                </a:solidFill>
              </a:rPr>
              <a:t>Space Question</a:t>
            </a:r>
            <a:r>
              <a:rPr lang="en-US" sz="2050" b="1" dirty="0" smtClean="0">
                <a:solidFill>
                  <a:srgbClr val="FF0000"/>
                </a:solidFill>
              </a:rPr>
              <a:t>:</a:t>
            </a:r>
          </a:p>
          <a:p>
            <a:pPr marL="0" indent="0">
              <a:buNone/>
            </a:pPr>
            <a:r>
              <a:rPr lang="en-US" sz="2050" b="1" dirty="0" smtClean="0">
                <a:solidFill>
                  <a:srgbClr val="FF0000"/>
                </a:solidFill>
              </a:rPr>
              <a:t>Rank the following terms in order of complexity to show how living things are organized: tissue, cell, organ, organism, organ system</a:t>
            </a:r>
            <a:endParaRPr lang="en-US" sz="2050" b="1" dirty="0">
              <a:solidFill>
                <a:srgbClr val="FF0000"/>
              </a:solidFill>
            </a:endParaRPr>
          </a:p>
          <a:p>
            <a:pPr marL="0" indent="0">
              <a:buNone/>
            </a:pPr>
            <a:r>
              <a:rPr lang="en-US" sz="2050" b="1" dirty="0"/>
              <a:t>Agenda: </a:t>
            </a:r>
            <a:endParaRPr lang="en-US" sz="2050" b="1" dirty="0" smtClean="0"/>
          </a:p>
          <a:p>
            <a:r>
              <a:rPr lang="en-US" sz="2050" b="1" dirty="0" smtClean="0"/>
              <a:t>Turn in Stream Leaders permission form due today</a:t>
            </a:r>
          </a:p>
          <a:p>
            <a:r>
              <a:rPr lang="en-US" sz="2050" b="1" dirty="0" smtClean="0"/>
              <a:t>Continue Human Body Systems Project Presentations; you must be ready to present today</a:t>
            </a:r>
            <a:endParaRPr lang="en-US" sz="2050" b="1" dirty="0"/>
          </a:p>
        </p:txBody>
      </p:sp>
    </p:spTree>
    <p:extLst>
      <p:ext uri="{BB962C8B-B14F-4D97-AF65-F5344CB8AC3E}">
        <p14:creationId xmlns:p14="http://schemas.microsoft.com/office/powerpoint/2010/main" val="3484330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05/14</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100" b="1" dirty="0"/>
              <a:t>Objectives:</a:t>
            </a:r>
          </a:p>
          <a:p>
            <a:r>
              <a:rPr lang="en-US" sz="2100" b="1" dirty="0" smtClean="0"/>
              <a:t>Students will relate the process of mitosis to its functions in single-celled and multicellular organisms</a:t>
            </a:r>
          </a:p>
          <a:p>
            <a:r>
              <a:rPr lang="en-US" sz="2100" b="1" dirty="0" smtClean="0"/>
              <a:t>Students will describe the process of meiosis and its role in sexual reproduction</a:t>
            </a:r>
          </a:p>
          <a:p>
            <a:r>
              <a:rPr lang="en-US" sz="2100" b="1" dirty="0" smtClean="0"/>
              <a:t>Students </a:t>
            </a:r>
            <a:r>
              <a:rPr lang="en-US" sz="2100" b="1" dirty="0"/>
              <a:t>will </a:t>
            </a:r>
            <a:r>
              <a:rPr lang="en-US" sz="2100" b="1" dirty="0" smtClean="0"/>
              <a:t>describe asexual and sexual reproduction and list the advantages &amp; disadvantages of each.</a:t>
            </a:r>
            <a:endParaRPr lang="en-US" sz="2100" b="1" dirty="0"/>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Gene variation is a major advantage of sexual reproduction. Why?</a:t>
            </a:r>
            <a:endParaRPr lang="en-US" sz="2100" b="1" dirty="0">
              <a:solidFill>
                <a:srgbClr val="FF0000"/>
              </a:solidFill>
            </a:endParaRPr>
          </a:p>
          <a:p>
            <a:pPr marL="0" indent="0">
              <a:buNone/>
            </a:pPr>
            <a:r>
              <a:rPr lang="en-US" sz="2100" b="1" dirty="0"/>
              <a:t>Agenda: </a:t>
            </a:r>
            <a:endParaRPr lang="en-US" sz="2100" b="1" dirty="0" smtClean="0"/>
          </a:p>
          <a:p>
            <a:r>
              <a:rPr lang="en-US" sz="2100" b="1" dirty="0" smtClean="0"/>
              <a:t>Turn in Stream Leaders permission form due Tuesday 05/15</a:t>
            </a:r>
          </a:p>
          <a:p>
            <a:r>
              <a:rPr lang="en-US" sz="2100" b="1" dirty="0" smtClean="0"/>
              <a:t>Start Human Body Systems Project Presentations today thru  May 16; you must be ready to present today</a:t>
            </a:r>
            <a:endParaRPr lang="en-US" sz="2100" b="1" dirty="0"/>
          </a:p>
        </p:txBody>
      </p:sp>
    </p:spTree>
    <p:extLst>
      <p:ext uri="{BB962C8B-B14F-4D97-AF65-F5344CB8AC3E}">
        <p14:creationId xmlns:p14="http://schemas.microsoft.com/office/powerpoint/2010/main" val="1087020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05/11</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00" b="1" dirty="0"/>
              <a:t>Objectives:</a:t>
            </a:r>
          </a:p>
          <a:p>
            <a:r>
              <a:rPr lang="en-US" sz="2000" b="1" dirty="0" smtClean="0"/>
              <a:t>Students will relate the process of mitosis to its functions in single-celled and multicellular organisms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Question</a:t>
            </a:r>
            <a:r>
              <a:rPr lang="en-US" sz="2000" b="1" dirty="0" smtClean="0">
                <a:solidFill>
                  <a:srgbClr val="FF0000"/>
                </a:solidFill>
              </a:rPr>
              <a:t>:</a:t>
            </a:r>
          </a:p>
          <a:p>
            <a:pPr marL="0" indent="0">
              <a:buNone/>
            </a:pPr>
            <a:r>
              <a:rPr lang="en-US" sz="2000" b="1" dirty="0" smtClean="0">
                <a:solidFill>
                  <a:srgbClr val="FF0000"/>
                </a:solidFill>
              </a:rPr>
              <a:t>Gene variation is a major advantage of sexual reproduction. Why?</a:t>
            </a:r>
            <a:endParaRPr lang="en-US" sz="2000" b="1" dirty="0">
              <a:solidFill>
                <a:srgbClr val="FF0000"/>
              </a:solidFill>
            </a:endParaRPr>
          </a:p>
          <a:p>
            <a:pPr marL="0" indent="0">
              <a:buNone/>
            </a:pPr>
            <a:r>
              <a:rPr lang="en-US" sz="2000" b="1" dirty="0"/>
              <a:t>Agenda: </a:t>
            </a:r>
            <a:r>
              <a:rPr lang="en-US" sz="2000" b="1" dirty="0" smtClean="0"/>
              <a:t>Power Hour Schedule</a:t>
            </a:r>
          </a:p>
          <a:p>
            <a:r>
              <a:rPr lang="en-US" sz="2000" b="1" dirty="0" smtClean="0"/>
              <a:t>Work on Lab Activity 3A: Reproduction and Diversity</a:t>
            </a:r>
          </a:p>
          <a:p>
            <a:r>
              <a:rPr lang="en-US" sz="2000" b="1" dirty="0" smtClean="0"/>
              <a:t>Turn in Stream Leaders permission form due Tuesday 05/15</a:t>
            </a:r>
          </a:p>
          <a:p>
            <a:pPr marL="0" indent="0">
              <a:buNone/>
            </a:pPr>
            <a:r>
              <a:rPr lang="en-US" sz="2000" b="1" dirty="0" smtClean="0">
                <a:solidFill>
                  <a:srgbClr val="FF0000"/>
                </a:solidFill>
              </a:rPr>
              <a:t>HW: Human Body Systems Project Presentations May 14, 15 &amp; 16; you must be ready to present on Monday May 14.</a:t>
            </a:r>
            <a:endParaRPr lang="en-US" sz="2000" b="1" dirty="0">
              <a:solidFill>
                <a:srgbClr val="FF0000"/>
              </a:solidFill>
            </a:endParaRPr>
          </a:p>
        </p:txBody>
      </p:sp>
    </p:spTree>
    <p:extLst>
      <p:ext uri="{BB962C8B-B14F-4D97-AF65-F5344CB8AC3E}">
        <p14:creationId xmlns:p14="http://schemas.microsoft.com/office/powerpoint/2010/main" val="2058637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05/10 - PM</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700" b="1" dirty="0"/>
              <a:t>Objectives:</a:t>
            </a:r>
          </a:p>
          <a:p>
            <a:r>
              <a:rPr lang="en-US" sz="1700" b="1" dirty="0" smtClean="0"/>
              <a:t>Students will relate the process of mitosis to its functions in single-celled and multicellular organisms</a:t>
            </a:r>
          </a:p>
          <a:p>
            <a:r>
              <a:rPr lang="en-US" sz="1700" b="1" dirty="0" smtClean="0"/>
              <a:t>Students will describe the process of meiosis and its role in sexual reproduction</a:t>
            </a:r>
          </a:p>
          <a:p>
            <a:r>
              <a:rPr lang="en-US" sz="1700" b="1" dirty="0" smtClean="0"/>
              <a:t>Students </a:t>
            </a:r>
            <a:r>
              <a:rPr lang="en-US" sz="1700" b="1" dirty="0"/>
              <a:t>will </a:t>
            </a:r>
            <a:r>
              <a:rPr lang="en-US" sz="1700" b="1" dirty="0" smtClean="0"/>
              <a:t>describe asexual and sexual reproduction and list the advantages &amp; disadvantages of each.</a:t>
            </a:r>
            <a:endParaRPr lang="en-US" sz="1700" b="1" dirty="0"/>
          </a:p>
          <a:p>
            <a:pPr marL="0" indent="0">
              <a:buNone/>
            </a:pPr>
            <a:r>
              <a:rPr lang="en-US" sz="1700" b="1" dirty="0" smtClean="0">
                <a:solidFill>
                  <a:srgbClr val="FF0000"/>
                </a:solidFill>
              </a:rPr>
              <a:t>White </a:t>
            </a:r>
            <a:r>
              <a:rPr lang="en-US" sz="1700" b="1" dirty="0">
                <a:solidFill>
                  <a:srgbClr val="FF0000"/>
                </a:solidFill>
              </a:rPr>
              <a:t>Space Question:</a:t>
            </a:r>
          </a:p>
          <a:p>
            <a:pPr marL="0" indent="0">
              <a:buNone/>
            </a:pPr>
            <a:r>
              <a:rPr lang="en-US" sz="1700" b="1" dirty="0" smtClean="0">
                <a:solidFill>
                  <a:srgbClr val="FF0000"/>
                </a:solidFill>
              </a:rPr>
              <a:t>How are the offspring of asexual reproduction different from the offspring of sexual reproduction?</a:t>
            </a:r>
            <a:endParaRPr lang="en-US" sz="1700" b="1" dirty="0">
              <a:solidFill>
                <a:srgbClr val="FF0000"/>
              </a:solidFill>
            </a:endParaRPr>
          </a:p>
          <a:p>
            <a:pPr marL="0" indent="0">
              <a:buNone/>
            </a:pPr>
            <a:r>
              <a:rPr lang="en-US" sz="1700" b="1" dirty="0"/>
              <a:t>Agenda: </a:t>
            </a:r>
            <a:endParaRPr lang="en-US" sz="1700" b="1" dirty="0" smtClean="0"/>
          </a:p>
          <a:p>
            <a:r>
              <a:rPr lang="en-US" sz="1700" b="1" dirty="0" smtClean="0"/>
              <a:t>Turn in Activity 3 Sexual and Asexual Reproduction if you did not do so Wednesday</a:t>
            </a:r>
          </a:p>
          <a:p>
            <a:r>
              <a:rPr lang="en-US" sz="1700" b="1" dirty="0" smtClean="0"/>
              <a:t>Turn in Stream Leaders permission form due Tuesday 05/15</a:t>
            </a:r>
          </a:p>
          <a:p>
            <a:r>
              <a:rPr lang="en-US" sz="1700" b="1" dirty="0" smtClean="0"/>
              <a:t>Attend MSVPA Mulan performance</a:t>
            </a:r>
          </a:p>
          <a:p>
            <a:pPr marL="0" indent="0">
              <a:buNone/>
            </a:pPr>
            <a:r>
              <a:rPr lang="en-US" sz="1700" b="1" dirty="0" smtClean="0">
                <a:solidFill>
                  <a:srgbClr val="FF0000"/>
                </a:solidFill>
              </a:rPr>
              <a:t>HW: Human Body Systems Project Presentations May 14, 15 &amp; 16; you must be ready to present on Monday May 14.</a:t>
            </a:r>
            <a:endParaRPr lang="en-US" sz="1700" b="1" dirty="0">
              <a:solidFill>
                <a:srgbClr val="FF0000"/>
              </a:solidFill>
            </a:endParaRPr>
          </a:p>
        </p:txBody>
      </p:sp>
    </p:spTree>
    <p:extLst>
      <p:ext uri="{BB962C8B-B14F-4D97-AF65-F5344CB8AC3E}">
        <p14:creationId xmlns:p14="http://schemas.microsoft.com/office/powerpoint/2010/main" val="2915882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05/10 - AM</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700" b="1" dirty="0"/>
              <a:t>Objectives:</a:t>
            </a:r>
          </a:p>
          <a:p>
            <a:r>
              <a:rPr lang="en-US" sz="1700" b="1" dirty="0" smtClean="0"/>
              <a:t>Students will relate the process of mitosis to its functions in single-celled and multicellular organisms</a:t>
            </a:r>
          </a:p>
          <a:p>
            <a:r>
              <a:rPr lang="en-US" sz="1700" b="1" dirty="0" smtClean="0"/>
              <a:t>Students will describe the process of meiosis and its role in sexual reproduction</a:t>
            </a:r>
          </a:p>
          <a:p>
            <a:r>
              <a:rPr lang="en-US" sz="1700" b="1" dirty="0" smtClean="0"/>
              <a:t>Students </a:t>
            </a:r>
            <a:r>
              <a:rPr lang="en-US" sz="1700" b="1" dirty="0"/>
              <a:t>will </a:t>
            </a:r>
            <a:r>
              <a:rPr lang="en-US" sz="1700" b="1" dirty="0" smtClean="0"/>
              <a:t>describe asexual and sexual reproduction and list the advantages &amp; disadvantages of each.</a:t>
            </a:r>
            <a:endParaRPr lang="en-US" sz="1700" b="1" dirty="0"/>
          </a:p>
          <a:p>
            <a:pPr marL="0" indent="0">
              <a:buNone/>
            </a:pPr>
            <a:r>
              <a:rPr lang="en-US" sz="1700" b="1" dirty="0" smtClean="0">
                <a:solidFill>
                  <a:srgbClr val="FF0000"/>
                </a:solidFill>
              </a:rPr>
              <a:t>White </a:t>
            </a:r>
            <a:r>
              <a:rPr lang="en-US" sz="1700" b="1" dirty="0">
                <a:solidFill>
                  <a:srgbClr val="FF0000"/>
                </a:solidFill>
              </a:rPr>
              <a:t>Space Question:</a:t>
            </a:r>
          </a:p>
          <a:p>
            <a:pPr marL="0" indent="0">
              <a:buNone/>
            </a:pPr>
            <a:r>
              <a:rPr lang="en-US" sz="1700" b="1" dirty="0" smtClean="0">
                <a:solidFill>
                  <a:srgbClr val="FF0000"/>
                </a:solidFill>
              </a:rPr>
              <a:t>How are the offspring of asexual reproduction different from the offspring of sexual reproduction?</a:t>
            </a:r>
            <a:endParaRPr lang="en-US" sz="1700" b="1" dirty="0">
              <a:solidFill>
                <a:srgbClr val="FF0000"/>
              </a:solidFill>
            </a:endParaRPr>
          </a:p>
          <a:p>
            <a:pPr marL="0" indent="0">
              <a:buNone/>
            </a:pPr>
            <a:r>
              <a:rPr lang="en-US" sz="1700" b="1" dirty="0"/>
              <a:t>Agenda</a:t>
            </a:r>
            <a:r>
              <a:rPr lang="en-US" sz="1700" b="1"/>
              <a:t>: </a:t>
            </a:r>
            <a:endParaRPr lang="en-US" sz="1700" b="1" dirty="0" smtClean="0"/>
          </a:p>
          <a:p>
            <a:r>
              <a:rPr lang="en-US" sz="1700" b="1" dirty="0" smtClean="0"/>
              <a:t>Turn in Activity 3 Sexual and Asexual Reproduction if you did not do so Wednesday</a:t>
            </a:r>
          </a:p>
          <a:p>
            <a:r>
              <a:rPr lang="en-US" sz="1700" b="1" dirty="0" smtClean="0"/>
              <a:t>Start Lab Activity 3A: Reproduction and Diversity</a:t>
            </a:r>
          </a:p>
          <a:p>
            <a:r>
              <a:rPr lang="en-US" sz="1700" b="1" dirty="0" smtClean="0"/>
              <a:t>Turn in Stream Leaders permission form due Tuesday 05/15</a:t>
            </a:r>
          </a:p>
          <a:p>
            <a:pPr marL="0" indent="0">
              <a:buNone/>
            </a:pPr>
            <a:r>
              <a:rPr lang="en-US" sz="1700" b="1" dirty="0" smtClean="0">
                <a:solidFill>
                  <a:srgbClr val="FF0000"/>
                </a:solidFill>
              </a:rPr>
              <a:t>HW: Human Body Systems Project Presentations May 14, 15 &amp; 16; you must be ready to present on Monday May 14.</a:t>
            </a:r>
            <a:endParaRPr lang="en-US" sz="1700" b="1" dirty="0">
              <a:solidFill>
                <a:srgbClr val="FF0000"/>
              </a:solidFill>
            </a:endParaRPr>
          </a:p>
        </p:txBody>
      </p:sp>
    </p:spTree>
    <p:extLst>
      <p:ext uri="{BB962C8B-B14F-4D97-AF65-F5344CB8AC3E}">
        <p14:creationId xmlns:p14="http://schemas.microsoft.com/office/powerpoint/2010/main" val="2234352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05/10</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4000" b="1" dirty="0" smtClean="0"/>
              <a:t>Genotype – an organism’s genes</a:t>
            </a:r>
          </a:p>
          <a:p>
            <a:pPr marL="85725" indent="-85725">
              <a:buNone/>
            </a:pPr>
            <a:endParaRPr lang="en-US" sz="2800" b="1" dirty="0" smtClean="0"/>
          </a:p>
          <a:p>
            <a:pPr marL="85725" indent="-85725">
              <a:buNone/>
            </a:pPr>
            <a:r>
              <a:rPr lang="en-US" sz="4000" b="1" dirty="0" smtClean="0"/>
              <a:t>Phenotype – an organism’s observable characteristics or traits</a:t>
            </a:r>
          </a:p>
          <a:p>
            <a:pPr marL="85725" indent="-85725">
              <a:buNone/>
            </a:pPr>
            <a:endParaRPr lang="en-US" sz="2800" b="1" dirty="0" smtClean="0"/>
          </a:p>
          <a:p>
            <a:pPr marL="85725" indent="-85725">
              <a:buNone/>
            </a:pPr>
            <a:r>
              <a:rPr lang="en-US" sz="4000" b="1" dirty="0" smtClean="0"/>
              <a:t>Allele – any of several forms of a gene</a:t>
            </a:r>
            <a:endParaRPr lang="en-US" sz="4000" b="1" dirty="0"/>
          </a:p>
        </p:txBody>
      </p:sp>
    </p:spTree>
    <p:extLst>
      <p:ext uri="{BB962C8B-B14F-4D97-AF65-F5344CB8AC3E}">
        <p14:creationId xmlns:p14="http://schemas.microsoft.com/office/powerpoint/2010/main" val="27008819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05/09</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How can mitosis accomplish reproduction?</a:t>
            </a:r>
            <a:endParaRPr lang="en-US" sz="1900" b="1" dirty="0">
              <a:solidFill>
                <a:srgbClr val="FF0000"/>
              </a:solidFill>
            </a:endParaRPr>
          </a:p>
          <a:p>
            <a:pPr marL="0" indent="0">
              <a:buNone/>
            </a:pPr>
            <a:r>
              <a:rPr lang="en-US" sz="1900" b="1" dirty="0"/>
              <a:t>Agenda: </a:t>
            </a:r>
            <a:endParaRPr lang="en-US" sz="1900" b="1" dirty="0" smtClean="0"/>
          </a:p>
          <a:p>
            <a:r>
              <a:rPr lang="en-US" sz="1900" b="1" dirty="0" smtClean="0"/>
              <a:t>Discuss and review Activity 3 Sexual and Asexual Reproduction guided reading</a:t>
            </a:r>
          </a:p>
          <a:p>
            <a:r>
              <a:rPr lang="en-US" sz="1900" b="1" dirty="0" smtClean="0"/>
              <a:t>Turn in Human Body Systems Project Poster due Monday 05/07</a:t>
            </a:r>
          </a:p>
          <a:p>
            <a:r>
              <a:rPr lang="en-US" sz="1900" b="1" dirty="0" smtClean="0"/>
              <a:t>Turn in Stream Leaders permission form due Tuesday 05/15</a:t>
            </a:r>
          </a:p>
          <a:p>
            <a:pPr marL="0" indent="0">
              <a:buNone/>
            </a:pPr>
            <a:r>
              <a:rPr lang="en-US" sz="1900" b="1" dirty="0" smtClean="0">
                <a:solidFill>
                  <a:srgbClr val="FF0000"/>
                </a:solidFill>
              </a:rPr>
              <a:t>HW: Human Body Systems Project Presentations May 14, 15 &amp; 16</a:t>
            </a:r>
            <a:endParaRPr lang="en-US" sz="1900" b="1" dirty="0">
              <a:solidFill>
                <a:srgbClr val="FF0000"/>
              </a:solidFill>
            </a:endParaRPr>
          </a:p>
        </p:txBody>
      </p:sp>
    </p:spTree>
    <p:extLst>
      <p:ext uri="{BB962C8B-B14F-4D97-AF65-F5344CB8AC3E}">
        <p14:creationId xmlns:p14="http://schemas.microsoft.com/office/powerpoint/2010/main" val="243712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6965245" cy="685799"/>
          </a:xfrm>
        </p:spPr>
        <p:txBody>
          <a:bodyPr>
            <a:normAutofit/>
          </a:bodyPr>
          <a:lstStyle/>
          <a:p>
            <a:r>
              <a:rPr lang="en-US" sz="3200" b="1" dirty="0" smtClean="0"/>
              <a:t>Tuesday 05/08</a:t>
            </a:r>
            <a:endParaRPr lang="en-US" sz="3200" b="1" dirty="0"/>
          </a:p>
        </p:txBody>
      </p:sp>
      <p:sp>
        <p:nvSpPr>
          <p:cNvPr id="3" name="Content Placeholder 2"/>
          <p:cNvSpPr>
            <a:spLocks noGrp="1"/>
          </p:cNvSpPr>
          <p:nvPr>
            <p:ph idx="1"/>
          </p:nvPr>
        </p:nvSpPr>
        <p:spPr>
          <a:xfrm>
            <a:off x="815622" y="1371600"/>
            <a:ext cx="7490178" cy="3124200"/>
          </a:xfrm>
        </p:spPr>
        <p:txBody>
          <a:bodyPr>
            <a:noAutofit/>
          </a:bodyPr>
          <a:lstStyle/>
          <a:p>
            <a:pPr marL="114300" indent="-114300" algn="ctr">
              <a:buNone/>
            </a:pPr>
            <a:r>
              <a:rPr lang="en-US" sz="3200" b="1" dirty="0" smtClean="0"/>
              <a:t>WCS District – Closed for Local Elections</a:t>
            </a:r>
          </a:p>
          <a:p>
            <a:pPr marL="114300" indent="-114300" algn="ctr">
              <a:buNone/>
            </a:pPr>
            <a:r>
              <a:rPr lang="en-US" sz="3200" b="1" dirty="0" smtClean="0"/>
              <a:t>No School for Students</a:t>
            </a:r>
          </a:p>
          <a:p>
            <a:pPr marL="114300" indent="-114300" algn="ctr">
              <a:buNone/>
            </a:pPr>
            <a:r>
              <a:rPr lang="en-US" sz="3200" b="1" dirty="0" smtClean="0"/>
              <a:t>Professional Development for Teachers</a:t>
            </a:r>
          </a:p>
        </p:txBody>
      </p:sp>
    </p:spTree>
    <p:extLst>
      <p:ext uri="{BB962C8B-B14F-4D97-AF65-F5344CB8AC3E}">
        <p14:creationId xmlns:p14="http://schemas.microsoft.com/office/powerpoint/2010/main" val="1651040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05/07</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b="1" dirty="0"/>
              <a:t>Objectives:</a:t>
            </a:r>
          </a:p>
          <a:p>
            <a:r>
              <a:rPr lang="en-US" b="1" dirty="0" smtClean="0"/>
              <a:t>Students will relate the process of mitosis to its functions in single-celled and multicellular organisms</a:t>
            </a:r>
          </a:p>
          <a:p>
            <a:r>
              <a:rPr lang="en-US" b="1" dirty="0" smtClean="0"/>
              <a:t>Students will describe the process of meiosis and its role in sexual reproduction</a:t>
            </a:r>
          </a:p>
          <a:p>
            <a:r>
              <a:rPr lang="en-US" b="1" dirty="0" smtClean="0"/>
              <a:t>Students </a:t>
            </a:r>
            <a:r>
              <a:rPr lang="en-US" b="1" dirty="0"/>
              <a:t>will </a:t>
            </a:r>
            <a:r>
              <a:rPr lang="en-US" b="1" dirty="0" smtClean="0"/>
              <a:t>describe asexual and sexual reproduction and list the advantages &amp; disadvantages of each.</a:t>
            </a:r>
            <a:endParaRPr lang="en-US" b="1" dirty="0"/>
          </a:p>
          <a:p>
            <a:pPr marL="0" indent="0">
              <a:buNone/>
            </a:pPr>
            <a:r>
              <a:rPr lang="en-US" b="1" dirty="0" smtClean="0"/>
              <a:t>Agenda</a:t>
            </a:r>
            <a:r>
              <a:rPr lang="en-US" b="1" dirty="0"/>
              <a:t>: </a:t>
            </a:r>
            <a:endParaRPr lang="en-US" b="1" dirty="0" smtClean="0"/>
          </a:p>
          <a:p>
            <a:r>
              <a:rPr lang="en-US" b="1" dirty="0" smtClean="0"/>
              <a:t>M-STEP </a:t>
            </a:r>
            <a:r>
              <a:rPr lang="en-US" b="1" dirty="0"/>
              <a:t>Testing for </a:t>
            </a:r>
            <a:r>
              <a:rPr lang="en-US" b="1" dirty="0" smtClean="0"/>
              <a:t>Math </a:t>
            </a:r>
            <a:r>
              <a:rPr lang="en-US" b="1" dirty="0"/>
              <a:t>– No Science </a:t>
            </a:r>
            <a:r>
              <a:rPr lang="en-US" b="1" dirty="0" smtClean="0"/>
              <a:t>and ELA classes </a:t>
            </a:r>
            <a:r>
              <a:rPr lang="en-US" b="1" dirty="0"/>
              <a:t>today</a:t>
            </a:r>
          </a:p>
          <a:p>
            <a:pPr marL="0" indent="0">
              <a:buNone/>
            </a:pPr>
            <a:r>
              <a:rPr lang="en-US" b="1" dirty="0" smtClean="0">
                <a:solidFill>
                  <a:srgbClr val="FF0000"/>
                </a:solidFill>
              </a:rPr>
              <a:t>HW: Human Body Systems Project: Project Poster due today Monday, May 7; Presentations May 14, 15 &amp; 16</a:t>
            </a:r>
            <a:endParaRPr lang="en-US" b="1" dirty="0">
              <a:solidFill>
                <a:srgbClr val="FF0000"/>
              </a:solidFill>
            </a:endParaRPr>
          </a:p>
        </p:txBody>
      </p:sp>
    </p:spTree>
    <p:extLst>
      <p:ext uri="{BB962C8B-B14F-4D97-AF65-F5344CB8AC3E}">
        <p14:creationId xmlns:p14="http://schemas.microsoft.com/office/powerpoint/2010/main" val="2076746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609600"/>
            <a:ext cx="7162800" cy="838200"/>
          </a:xfrm>
        </p:spPr>
        <p:txBody>
          <a:bodyPr>
            <a:noAutofit/>
          </a:bodyPr>
          <a:lstStyle/>
          <a:p>
            <a:r>
              <a:rPr lang="en-US" sz="2800" b="1" dirty="0" smtClean="0"/>
              <a:t>Friday 05/04 – Half Day AM Classes Only</a:t>
            </a:r>
            <a:endParaRPr lang="en-US" sz="2800" b="1" dirty="0"/>
          </a:p>
        </p:txBody>
      </p:sp>
      <p:sp>
        <p:nvSpPr>
          <p:cNvPr id="3" name="Content Placeholder 2"/>
          <p:cNvSpPr>
            <a:spLocks noGrp="1"/>
          </p:cNvSpPr>
          <p:nvPr>
            <p:ph idx="1"/>
          </p:nvPr>
        </p:nvSpPr>
        <p:spPr>
          <a:xfrm>
            <a:off x="762000" y="1371600"/>
            <a:ext cx="7619999" cy="48768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People have tried to stop the spread of starfish by chopping them up and throwing them back into the sea. What do you think was the result?</a:t>
            </a:r>
            <a:endParaRPr lang="en-US" sz="1900" b="1" dirty="0">
              <a:solidFill>
                <a:srgbClr val="FF0000"/>
              </a:solidFill>
            </a:endParaRPr>
          </a:p>
          <a:p>
            <a:pPr marL="0" indent="0">
              <a:buNone/>
            </a:pPr>
            <a:r>
              <a:rPr lang="en-US" sz="1900" b="1" dirty="0"/>
              <a:t>Agenda: </a:t>
            </a:r>
            <a:r>
              <a:rPr lang="en-US" sz="1900" b="1" dirty="0" smtClean="0"/>
              <a:t>Power Hour make – up day (weather permitting)</a:t>
            </a:r>
          </a:p>
          <a:p>
            <a:r>
              <a:rPr lang="en-US" sz="1900" b="1" dirty="0" smtClean="0"/>
              <a:t>Finish Activity 3 Sexual and Asexual Reproduction OR</a:t>
            </a:r>
          </a:p>
          <a:p>
            <a:r>
              <a:rPr lang="en-US" sz="1900" b="1" dirty="0" smtClean="0"/>
              <a:t>Watch BBC Planet Earth series: Fresh Water ecosystem episode </a:t>
            </a:r>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193142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06/07</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000" b="1" dirty="0"/>
              <a:t>Objectives:</a:t>
            </a:r>
          </a:p>
          <a:p>
            <a:r>
              <a:rPr lang="en-US" sz="2000" b="1" dirty="0" smtClean="0"/>
              <a:t>Students will analyze the inheritance of traits and explain how the patterns of heredity can be predicted by Punnett squares and pedigrees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a:t>
            </a:r>
            <a:r>
              <a:rPr lang="en-US" sz="2000" b="1" dirty="0" smtClean="0">
                <a:solidFill>
                  <a:srgbClr val="FF0000"/>
                </a:solidFill>
              </a:rPr>
              <a:t>Question:</a:t>
            </a:r>
          </a:p>
          <a:p>
            <a:pPr marL="0" indent="0">
              <a:buNone/>
            </a:pPr>
            <a:r>
              <a:rPr lang="en-US" sz="2000" b="1" dirty="0" smtClean="0">
                <a:solidFill>
                  <a:srgbClr val="FF0000"/>
                </a:solidFill>
              </a:rPr>
              <a:t>For a dominant trait to show in the phenotype, what does the genotype have to be for that trait?</a:t>
            </a:r>
          </a:p>
          <a:p>
            <a:pPr marL="0" indent="0">
              <a:buNone/>
            </a:pPr>
            <a:r>
              <a:rPr lang="en-US" sz="2000" b="1" dirty="0" smtClean="0"/>
              <a:t>Agenda:</a:t>
            </a:r>
          </a:p>
          <a:p>
            <a:r>
              <a:rPr lang="en-US" sz="2000" b="1" dirty="0" smtClean="0"/>
              <a:t>Discuss and Review Activity 5 DNA Structure and Function; due today</a:t>
            </a:r>
          </a:p>
        </p:txBody>
      </p:sp>
    </p:spTree>
    <p:extLst>
      <p:ext uri="{BB962C8B-B14F-4D97-AF65-F5344CB8AC3E}">
        <p14:creationId xmlns:p14="http://schemas.microsoft.com/office/powerpoint/2010/main" val="671966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05/03</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00" b="1" dirty="0"/>
              <a:t>Objectives:</a:t>
            </a:r>
          </a:p>
          <a:p>
            <a:r>
              <a:rPr lang="en-US" sz="2000" b="1" dirty="0" smtClean="0"/>
              <a:t>Students will relate the process of mitosis to its functions in single-celled and multicellular organisms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Question:</a:t>
            </a:r>
          </a:p>
          <a:p>
            <a:pPr marL="0" indent="0">
              <a:buNone/>
            </a:pPr>
            <a:r>
              <a:rPr lang="en-US" sz="2000" b="1" dirty="0" smtClean="0">
                <a:solidFill>
                  <a:srgbClr val="FF0000"/>
                </a:solidFill>
              </a:rPr>
              <a:t>How does meiosis I differ from meiosis II?</a:t>
            </a:r>
            <a:endParaRPr lang="en-US" sz="2000" b="1" dirty="0">
              <a:solidFill>
                <a:srgbClr val="FF0000"/>
              </a:solidFill>
            </a:endParaRPr>
          </a:p>
          <a:p>
            <a:pPr marL="0" indent="0">
              <a:buNone/>
            </a:pPr>
            <a:r>
              <a:rPr lang="en-US" sz="2000" b="1" dirty="0"/>
              <a:t>Agenda</a:t>
            </a:r>
            <a:r>
              <a:rPr lang="en-US" sz="2000" b="1" dirty="0" smtClean="0"/>
              <a:t>: Power Hour Schedule – postpone for AM due to weather</a:t>
            </a:r>
          </a:p>
          <a:p>
            <a:r>
              <a:rPr lang="en-US" sz="2000" b="1" dirty="0" smtClean="0"/>
              <a:t>Finish Activity 3 Sexual and Asexual Reproduction guided reading:</a:t>
            </a:r>
          </a:p>
          <a:p>
            <a:pPr lvl="1"/>
            <a:r>
              <a:rPr lang="en-US" sz="2000" b="1" dirty="0" smtClean="0"/>
              <a:t>Complete Procedures steps 1 – 4; due Monday 05/07</a:t>
            </a:r>
          </a:p>
          <a:p>
            <a:pPr marL="0" indent="0">
              <a:buNone/>
            </a:pPr>
            <a:r>
              <a:rPr lang="en-US" sz="2000" b="1" dirty="0" smtClean="0">
                <a:solidFill>
                  <a:srgbClr val="FF0000"/>
                </a:solidFill>
              </a:rPr>
              <a:t>HW: Human Body Systems Project: Project Poster due Monday, May 7; Presentations May 14, 15 &amp; 16</a:t>
            </a:r>
            <a:endParaRPr lang="en-US" sz="2000" b="1" dirty="0">
              <a:solidFill>
                <a:srgbClr val="FF0000"/>
              </a:solidFill>
            </a:endParaRPr>
          </a:p>
        </p:txBody>
      </p:sp>
    </p:spTree>
    <p:extLst>
      <p:ext uri="{BB962C8B-B14F-4D97-AF65-F5344CB8AC3E}">
        <p14:creationId xmlns:p14="http://schemas.microsoft.com/office/powerpoint/2010/main" val="2169176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05/02</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How do cells divide during mitosis?</a:t>
            </a:r>
            <a:endParaRPr lang="en-US" sz="1900" b="1" dirty="0">
              <a:solidFill>
                <a:srgbClr val="FF0000"/>
              </a:solidFill>
            </a:endParaRPr>
          </a:p>
          <a:p>
            <a:pPr marL="0" indent="0">
              <a:buNone/>
            </a:pPr>
            <a:r>
              <a:rPr lang="en-US" sz="1900" b="1" dirty="0"/>
              <a:t>Agenda: </a:t>
            </a:r>
            <a:endParaRPr lang="en-US" sz="1900" b="1" dirty="0" smtClean="0"/>
          </a:p>
          <a:p>
            <a:r>
              <a:rPr lang="en-US" sz="1900" b="1" dirty="0" smtClean="0"/>
              <a:t>Finish Lab Activity </a:t>
            </a:r>
            <a:r>
              <a:rPr lang="en-US" sz="1900" b="1" dirty="0"/>
              <a:t>2A</a:t>
            </a:r>
            <a:r>
              <a:rPr lang="en-US" sz="1900" b="1" dirty="0" smtClean="0"/>
              <a:t>: </a:t>
            </a:r>
            <a:r>
              <a:rPr lang="en-US" sz="1900" b="1" dirty="0"/>
              <a:t>Crossover and </a:t>
            </a:r>
            <a:r>
              <a:rPr lang="en-US" sz="1900" b="1" dirty="0" smtClean="0"/>
              <a:t>Meiosis</a:t>
            </a:r>
          </a:p>
          <a:p>
            <a:r>
              <a:rPr lang="en-US" sz="1900" b="1" dirty="0" smtClean="0"/>
              <a:t>Discuss and review </a:t>
            </a:r>
            <a:r>
              <a:rPr lang="en-US" sz="1900" b="1" dirty="0"/>
              <a:t>Lab Activity </a:t>
            </a:r>
            <a:r>
              <a:rPr lang="en-US" sz="1900" b="1" dirty="0" smtClean="0"/>
              <a:t>2A</a:t>
            </a:r>
          </a:p>
          <a:p>
            <a:r>
              <a:rPr lang="en-US" sz="1900" b="1" dirty="0" smtClean="0"/>
              <a:t>Turn in student handout for grading</a:t>
            </a:r>
            <a:endParaRPr lang="en-US" sz="1900" b="1" dirty="0"/>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602271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05/01</a:t>
            </a:r>
            <a:endParaRPr lang="en-US" sz="3200" b="1" dirty="0"/>
          </a:p>
        </p:txBody>
      </p:sp>
      <p:sp>
        <p:nvSpPr>
          <p:cNvPr id="3" name="Content Placeholder 2"/>
          <p:cNvSpPr>
            <a:spLocks noGrp="1"/>
          </p:cNvSpPr>
          <p:nvPr>
            <p:ph idx="1"/>
          </p:nvPr>
        </p:nvSpPr>
        <p:spPr>
          <a:xfrm>
            <a:off x="762000" y="1295400"/>
            <a:ext cx="7620000" cy="5029200"/>
          </a:xfrm>
        </p:spPr>
        <p:txBody>
          <a:bodyPr>
            <a:noAutofit/>
          </a:bodyPr>
          <a:lstStyle/>
          <a:p>
            <a:pPr marL="85725" indent="-85725">
              <a:buNone/>
            </a:pPr>
            <a:r>
              <a:rPr lang="en-US" sz="1700" b="1" dirty="0"/>
              <a:t>Objectives:</a:t>
            </a:r>
          </a:p>
          <a:p>
            <a:r>
              <a:rPr lang="en-US" sz="1700" b="1" dirty="0" smtClean="0"/>
              <a:t>Students will relate the process of mitosis to its functions in single-celled and multicellular organisms</a:t>
            </a:r>
          </a:p>
          <a:p>
            <a:r>
              <a:rPr lang="en-US" sz="1700" b="1" dirty="0" smtClean="0"/>
              <a:t>Students will describe the process of meiosis and its role in sexual reproduction</a:t>
            </a:r>
          </a:p>
          <a:p>
            <a:r>
              <a:rPr lang="en-US" sz="1700" b="1" dirty="0" smtClean="0"/>
              <a:t>Students </a:t>
            </a:r>
            <a:r>
              <a:rPr lang="en-US" sz="1700" b="1" dirty="0"/>
              <a:t>will </a:t>
            </a:r>
            <a:r>
              <a:rPr lang="en-US" sz="1700" b="1" dirty="0" smtClean="0"/>
              <a:t>describe asexual and sexual reproduction and list the advantages &amp; disadvantages of each.</a:t>
            </a:r>
            <a:endParaRPr lang="en-US" sz="1700" b="1" dirty="0"/>
          </a:p>
          <a:p>
            <a:pPr marL="0" indent="0">
              <a:buNone/>
            </a:pPr>
            <a:r>
              <a:rPr lang="en-US" sz="1700" b="1" dirty="0" smtClean="0">
                <a:solidFill>
                  <a:srgbClr val="FF0000"/>
                </a:solidFill>
              </a:rPr>
              <a:t>White </a:t>
            </a:r>
            <a:r>
              <a:rPr lang="en-US" sz="1700" b="1" dirty="0">
                <a:solidFill>
                  <a:srgbClr val="FF0000"/>
                </a:solidFill>
              </a:rPr>
              <a:t>Space Question:</a:t>
            </a:r>
          </a:p>
          <a:p>
            <a:pPr marL="0" indent="0">
              <a:buNone/>
            </a:pPr>
            <a:r>
              <a:rPr lang="en-US" sz="1700" b="1" dirty="0" smtClean="0">
                <a:solidFill>
                  <a:srgbClr val="FF0000"/>
                </a:solidFill>
              </a:rPr>
              <a:t>What happens to a cell that will be part of sexual reproduction?</a:t>
            </a:r>
            <a:endParaRPr lang="en-US" sz="1700" b="1" dirty="0">
              <a:solidFill>
                <a:srgbClr val="FF0000"/>
              </a:solidFill>
            </a:endParaRPr>
          </a:p>
          <a:p>
            <a:pPr marL="0" indent="0">
              <a:buNone/>
            </a:pPr>
            <a:r>
              <a:rPr lang="en-US" sz="1700" b="1" dirty="0"/>
              <a:t>Agenda: </a:t>
            </a:r>
            <a:endParaRPr lang="en-US" sz="1700" b="1" dirty="0" smtClean="0"/>
          </a:p>
          <a:p>
            <a:r>
              <a:rPr lang="en-US" sz="1700" b="1" dirty="0" smtClean="0"/>
              <a:t>Study the diagram of the phases of meiosis on pages 104 – 105 in </a:t>
            </a:r>
            <a:r>
              <a:rPr lang="en-US" sz="1700" b="1" i="1" dirty="0" smtClean="0"/>
              <a:t>Cells &amp; Heredity </a:t>
            </a:r>
            <a:r>
              <a:rPr lang="en-US" sz="1700" b="1" dirty="0" smtClean="0"/>
              <a:t>book</a:t>
            </a:r>
          </a:p>
          <a:p>
            <a:r>
              <a:rPr lang="en-US" sz="1700" b="1" dirty="0" smtClean="0"/>
              <a:t>Work on Lab Activity 2A: Crossover and Meiosis</a:t>
            </a:r>
          </a:p>
          <a:p>
            <a:pPr lvl="1"/>
            <a:r>
              <a:rPr lang="en-US" sz="1700" b="1" dirty="0" smtClean="0"/>
              <a:t>Read and follow directions in the lab handout</a:t>
            </a:r>
          </a:p>
          <a:p>
            <a:pPr lvl="1"/>
            <a:r>
              <a:rPr lang="en-US" sz="1700" b="1" dirty="0" smtClean="0"/>
              <a:t>Save modeling clay; clean up</a:t>
            </a:r>
          </a:p>
          <a:p>
            <a:pPr marL="0" indent="0">
              <a:buNone/>
            </a:pPr>
            <a:r>
              <a:rPr lang="en-US" sz="1700" b="1" dirty="0" smtClean="0">
                <a:solidFill>
                  <a:srgbClr val="FF0000"/>
                </a:solidFill>
              </a:rPr>
              <a:t>HW: Human Body Systems Project: Project Poster due Monday, May 7; Presentations May 14, 15 &amp; 16</a:t>
            </a:r>
            <a:endParaRPr lang="en-US" sz="1700" b="1" dirty="0">
              <a:solidFill>
                <a:srgbClr val="FF0000"/>
              </a:solidFill>
            </a:endParaRPr>
          </a:p>
        </p:txBody>
      </p:sp>
    </p:spTree>
    <p:extLst>
      <p:ext uri="{BB962C8B-B14F-4D97-AF65-F5344CB8AC3E}">
        <p14:creationId xmlns:p14="http://schemas.microsoft.com/office/powerpoint/2010/main" val="935261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04/30</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b="1" dirty="0"/>
              <a:t>Objectives:</a:t>
            </a:r>
          </a:p>
          <a:p>
            <a:r>
              <a:rPr lang="en-US" b="1" dirty="0" smtClean="0"/>
              <a:t>Students will relate the process of mitosis to its functions in single-celled and multicellular organisms</a:t>
            </a:r>
          </a:p>
          <a:p>
            <a:r>
              <a:rPr lang="en-US" b="1" dirty="0" smtClean="0"/>
              <a:t>Students will describe the process of meiosis and its role in sexual reproduction</a:t>
            </a:r>
          </a:p>
          <a:p>
            <a:r>
              <a:rPr lang="en-US" b="1" dirty="0" smtClean="0"/>
              <a:t>Students </a:t>
            </a:r>
            <a:r>
              <a:rPr lang="en-US" b="1" dirty="0"/>
              <a:t>will </a:t>
            </a:r>
            <a:r>
              <a:rPr lang="en-US" b="1" dirty="0" smtClean="0"/>
              <a:t>describe asexual and sexual reproduction and list the advantages &amp; disadvantages of each.</a:t>
            </a:r>
            <a:endParaRPr lang="en-US" b="1" dirty="0"/>
          </a:p>
          <a:p>
            <a:pPr marL="0" indent="0">
              <a:buNone/>
            </a:pPr>
            <a:r>
              <a:rPr lang="en-US" b="1" dirty="0" smtClean="0"/>
              <a:t>Agenda</a:t>
            </a:r>
            <a:r>
              <a:rPr lang="en-US" b="1" dirty="0"/>
              <a:t>: </a:t>
            </a:r>
            <a:endParaRPr lang="en-US" b="1" dirty="0" smtClean="0"/>
          </a:p>
          <a:p>
            <a:r>
              <a:rPr lang="en-US" b="1" dirty="0" smtClean="0"/>
              <a:t>M-STEP </a:t>
            </a:r>
            <a:r>
              <a:rPr lang="en-US" b="1" dirty="0"/>
              <a:t>Testing for ELA – No Science </a:t>
            </a:r>
            <a:r>
              <a:rPr lang="en-US" b="1" dirty="0" smtClean="0"/>
              <a:t>and Math class </a:t>
            </a:r>
            <a:r>
              <a:rPr lang="en-US" b="1" dirty="0"/>
              <a:t>today</a:t>
            </a:r>
          </a:p>
          <a:p>
            <a:pPr marL="0" indent="0">
              <a:buNone/>
            </a:pPr>
            <a:r>
              <a:rPr lang="en-US" b="1" dirty="0" smtClean="0">
                <a:solidFill>
                  <a:srgbClr val="FF0000"/>
                </a:solidFill>
              </a:rPr>
              <a:t>HW: Human Body Systems Project: Project Poster due Monday, May 7; Presentations May 14, 15 &amp; 16</a:t>
            </a:r>
            <a:endParaRPr lang="en-US" b="1" dirty="0">
              <a:solidFill>
                <a:srgbClr val="FF0000"/>
              </a:solidFill>
            </a:endParaRPr>
          </a:p>
        </p:txBody>
      </p:sp>
    </p:spTree>
    <p:extLst>
      <p:ext uri="{BB962C8B-B14F-4D97-AF65-F5344CB8AC3E}">
        <p14:creationId xmlns:p14="http://schemas.microsoft.com/office/powerpoint/2010/main" val="3581912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04/27</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Why would getting genetic information from each parent be beneficial for the offspring?</a:t>
            </a:r>
            <a:endParaRPr lang="en-US" sz="1900" b="1" dirty="0">
              <a:solidFill>
                <a:srgbClr val="FF0000"/>
              </a:solidFill>
            </a:endParaRPr>
          </a:p>
          <a:p>
            <a:pPr marL="0" indent="0">
              <a:buNone/>
            </a:pPr>
            <a:r>
              <a:rPr lang="en-US" sz="1900" b="1" dirty="0"/>
              <a:t>Agenda: </a:t>
            </a:r>
            <a:endParaRPr lang="en-US" sz="1900" b="1" dirty="0" smtClean="0"/>
          </a:p>
          <a:p>
            <a:r>
              <a:rPr lang="en-US" sz="1900" b="1" dirty="0" smtClean="0"/>
              <a:t>Start Activity 3 Sexual and Asexual Reproduction guided reading:</a:t>
            </a:r>
          </a:p>
          <a:p>
            <a:pPr lvl="1"/>
            <a:r>
              <a:rPr lang="en-US" sz="1900" b="1" dirty="0" smtClean="0"/>
              <a:t>Complete Procedures steps 1 and 2</a:t>
            </a:r>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40731334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04/26</a:t>
            </a:r>
            <a:endParaRPr lang="en-US" sz="3200" b="1" dirty="0"/>
          </a:p>
        </p:txBody>
      </p:sp>
      <p:sp>
        <p:nvSpPr>
          <p:cNvPr id="3" name="Content Placeholder 2"/>
          <p:cNvSpPr>
            <a:spLocks noGrp="1"/>
          </p:cNvSpPr>
          <p:nvPr>
            <p:ph idx="1"/>
          </p:nvPr>
        </p:nvSpPr>
        <p:spPr>
          <a:xfrm>
            <a:off x="762000" y="1295400"/>
            <a:ext cx="7543801"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How is meiosis I different from meiosis II?</a:t>
            </a:r>
            <a:endParaRPr lang="en-US" sz="1900" b="1" dirty="0">
              <a:solidFill>
                <a:srgbClr val="FF0000"/>
              </a:solidFill>
            </a:endParaRPr>
          </a:p>
          <a:p>
            <a:pPr marL="0" indent="0">
              <a:buNone/>
            </a:pPr>
            <a:r>
              <a:rPr lang="en-US" sz="1900" b="1" dirty="0"/>
              <a:t>Agenda: </a:t>
            </a:r>
            <a:r>
              <a:rPr lang="en-US" sz="1900" b="1" dirty="0" smtClean="0">
                <a:solidFill>
                  <a:srgbClr val="FF0000"/>
                </a:solidFill>
              </a:rPr>
              <a:t>Power Hour schedule for School Site Work Day 3</a:t>
            </a:r>
            <a:endParaRPr lang="en-US" sz="1900" b="1" dirty="0">
              <a:solidFill>
                <a:srgbClr val="FF0000"/>
              </a:solidFill>
            </a:endParaRPr>
          </a:p>
          <a:p>
            <a:r>
              <a:rPr lang="en-US" sz="1900" b="1" dirty="0" smtClean="0"/>
              <a:t>Present DNA/chromosome </a:t>
            </a:r>
            <a:r>
              <a:rPr lang="en-US" sz="1900" b="1" dirty="0"/>
              <a:t>c</a:t>
            </a:r>
            <a:r>
              <a:rPr lang="en-US" sz="1900" b="1" dirty="0" smtClean="0"/>
              <a:t>ell model to class</a:t>
            </a:r>
          </a:p>
          <a:p>
            <a:r>
              <a:rPr lang="en-US" sz="1900" b="1" dirty="0" smtClean="0"/>
              <a:t>Discuss &amp; Review Lab </a:t>
            </a:r>
            <a:r>
              <a:rPr lang="en-US" sz="1900" b="1" dirty="0"/>
              <a:t>Activity </a:t>
            </a:r>
            <a:r>
              <a:rPr lang="en-US" sz="1900" b="1" dirty="0" smtClean="0"/>
              <a:t>1A:  DNA, Chromosomes, and Cell Division</a:t>
            </a:r>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1003427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04/25</a:t>
            </a:r>
            <a:endParaRPr lang="en-US" sz="3200" b="1" dirty="0"/>
          </a:p>
        </p:txBody>
      </p:sp>
      <p:sp>
        <p:nvSpPr>
          <p:cNvPr id="3" name="Content Placeholder 2"/>
          <p:cNvSpPr>
            <a:spLocks noGrp="1"/>
          </p:cNvSpPr>
          <p:nvPr>
            <p:ph idx="1"/>
          </p:nvPr>
        </p:nvSpPr>
        <p:spPr>
          <a:xfrm>
            <a:off x="762000" y="1295400"/>
            <a:ext cx="7620000" cy="4953000"/>
          </a:xfrm>
        </p:spPr>
        <p:txBody>
          <a:bodyPr>
            <a:noAutofit/>
          </a:bodyPr>
          <a:lstStyle/>
          <a:p>
            <a:pPr marL="85725" indent="-85725">
              <a:buNone/>
            </a:pPr>
            <a:r>
              <a:rPr lang="en-US" sz="1700" b="1" dirty="0"/>
              <a:t>Objectives:</a:t>
            </a:r>
          </a:p>
          <a:p>
            <a:r>
              <a:rPr lang="en-US" sz="1700" b="1" dirty="0" smtClean="0"/>
              <a:t>Students will relate the process of mitosis to its functions in single-celled and multicellular organisms</a:t>
            </a:r>
          </a:p>
          <a:p>
            <a:r>
              <a:rPr lang="en-US" sz="1700" b="1" dirty="0" smtClean="0"/>
              <a:t>Students will describe the process of meiosis and its role in sexual reproduction</a:t>
            </a:r>
          </a:p>
          <a:p>
            <a:r>
              <a:rPr lang="en-US" sz="1700" b="1" dirty="0" smtClean="0"/>
              <a:t>Students </a:t>
            </a:r>
            <a:r>
              <a:rPr lang="en-US" sz="1700" b="1" dirty="0"/>
              <a:t>will </a:t>
            </a:r>
            <a:r>
              <a:rPr lang="en-US" sz="1700" b="1" dirty="0" smtClean="0"/>
              <a:t>describe asexual and sexual reproduction and list the advantages &amp; disadvantages of each.</a:t>
            </a:r>
            <a:endParaRPr lang="en-US" sz="1700" b="1" dirty="0"/>
          </a:p>
          <a:p>
            <a:pPr marL="0" indent="0">
              <a:buNone/>
            </a:pPr>
            <a:r>
              <a:rPr lang="en-US" sz="1700" b="1" dirty="0" smtClean="0">
                <a:solidFill>
                  <a:srgbClr val="FF0000"/>
                </a:solidFill>
              </a:rPr>
              <a:t>White </a:t>
            </a:r>
            <a:r>
              <a:rPr lang="en-US" sz="1700" b="1" dirty="0">
                <a:solidFill>
                  <a:srgbClr val="FF0000"/>
                </a:solidFill>
              </a:rPr>
              <a:t>Space Question:</a:t>
            </a:r>
          </a:p>
          <a:p>
            <a:pPr marL="0" indent="0">
              <a:buNone/>
            </a:pPr>
            <a:r>
              <a:rPr lang="en-US" sz="1700" b="1" dirty="0" smtClean="0">
                <a:solidFill>
                  <a:srgbClr val="FF0000"/>
                </a:solidFill>
              </a:rPr>
              <a:t>What is the result when a sperm cell fuses with an egg cell?</a:t>
            </a:r>
            <a:endParaRPr lang="en-US" sz="1700" b="1" dirty="0">
              <a:solidFill>
                <a:srgbClr val="FF0000"/>
              </a:solidFill>
            </a:endParaRPr>
          </a:p>
          <a:p>
            <a:pPr marL="0" indent="0">
              <a:buNone/>
            </a:pPr>
            <a:r>
              <a:rPr lang="en-US" sz="1700" b="1" dirty="0"/>
              <a:t>Agenda: </a:t>
            </a:r>
          </a:p>
          <a:p>
            <a:r>
              <a:rPr lang="en-US" sz="1700" b="1" dirty="0" smtClean="0"/>
              <a:t>Finish Lab </a:t>
            </a:r>
            <a:r>
              <a:rPr lang="en-US" sz="1700" b="1" dirty="0"/>
              <a:t>Activity </a:t>
            </a:r>
            <a:r>
              <a:rPr lang="en-US" sz="1700" b="1" dirty="0" smtClean="0"/>
              <a:t>1A:  DNA, Chromosomes, and Cell Division</a:t>
            </a:r>
          </a:p>
          <a:p>
            <a:pPr lvl="1"/>
            <a:r>
              <a:rPr lang="en-US" sz="1700" b="1" dirty="0" smtClean="0"/>
              <a:t>Finish making and then share your cell DNA/chromosome model with another lab group</a:t>
            </a:r>
          </a:p>
          <a:p>
            <a:pPr lvl="1"/>
            <a:r>
              <a:rPr lang="en-US" sz="1700" b="1" dirty="0" smtClean="0"/>
              <a:t>Answer all questions in student handout</a:t>
            </a:r>
          </a:p>
          <a:p>
            <a:r>
              <a:rPr lang="en-US" sz="1700" b="1" dirty="0" smtClean="0"/>
              <a:t>Take Activity </a:t>
            </a:r>
            <a:r>
              <a:rPr lang="en-US" sz="1700" b="1" dirty="0"/>
              <a:t>2: 5 Question Check-for-Understanding </a:t>
            </a:r>
            <a:r>
              <a:rPr lang="en-US" sz="1700" b="1" dirty="0" smtClean="0"/>
              <a:t>Quiz (10 </a:t>
            </a:r>
            <a:r>
              <a:rPr lang="en-US" sz="1700" b="1" dirty="0" err="1" smtClean="0"/>
              <a:t>mins</a:t>
            </a:r>
            <a:r>
              <a:rPr lang="en-US" sz="1700" b="1" dirty="0" smtClean="0"/>
              <a:t>) </a:t>
            </a:r>
          </a:p>
          <a:p>
            <a:pPr marL="0" indent="0">
              <a:buNone/>
            </a:pPr>
            <a:r>
              <a:rPr lang="en-US" sz="1700" b="1" dirty="0" smtClean="0">
                <a:solidFill>
                  <a:srgbClr val="FF0000"/>
                </a:solidFill>
              </a:rPr>
              <a:t>HW: Human Body Systems Project: Project Poster due Monday, May 7; Presentations May 14, 15 &amp; 16</a:t>
            </a:r>
            <a:endParaRPr lang="en-US" sz="1700" b="1" dirty="0">
              <a:solidFill>
                <a:srgbClr val="FF0000"/>
              </a:solidFill>
            </a:endParaRPr>
          </a:p>
        </p:txBody>
      </p:sp>
    </p:spTree>
    <p:extLst>
      <p:ext uri="{BB962C8B-B14F-4D97-AF65-F5344CB8AC3E}">
        <p14:creationId xmlns:p14="http://schemas.microsoft.com/office/powerpoint/2010/main" val="40414122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04/24</a:t>
            </a:r>
            <a:endParaRPr lang="en-US" sz="3200" b="1" dirty="0"/>
          </a:p>
        </p:txBody>
      </p:sp>
      <p:sp>
        <p:nvSpPr>
          <p:cNvPr id="3" name="Content Placeholder 2"/>
          <p:cNvSpPr>
            <a:spLocks noGrp="1"/>
          </p:cNvSpPr>
          <p:nvPr>
            <p:ph idx="1"/>
          </p:nvPr>
        </p:nvSpPr>
        <p:spPr>
          <a:xfrm>
            <a:off x="742951" y="1200149"/>
            <a:ext cx="7658099" cy="5029200"/>
          </a:xfrm>
        </p:spPr>
        <p:txBody>
          <a:bodyPr>
            <a:noAutofit/>
          </a:bodyPr>
          <a:lstStyle/>
          <a:p>
            <a:pPr marL="85725" indent="-85725">
              <a:buNone/>
            </a:pPr>
            <a:r>
              <a:rPr lang="en-US" sz="1800" b="1" dirty="0"/>
              <a:t>Objectives:</a:t>
            </a:r>
          </a:p>
          <a:p>
            <a:r>
              <a:rPr lang="en-US" sz="1800" b="1" dirty="0" smtClean="0"/>
              <a:t>Students will relate the process of mitosis to its functions in single-celled and multicellular organisms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p>
          <a:p>
            <a:pPr marL="0" indent="0">
              <a:buNone/>
            </a:pPr>
            <a:r>
              <a:rPr lang="en-US" sz="1800" b="1" dirty="0" smtClean="0">
                <a:solidFill>
                  <a:srgbClr val="FF0000"/>
                </a:solidFill>
              </a:rPr>
              <a:t>Describe the cells that are produced following mitosis and meiosis.</a:t>
            </a:r>
            <a:endParaRPr lang="en-US" sz="1800" b="1" dirty="0">
              <a:solidFill>
                <a:srgbClr val="FF0000"/>
              </a:solidFill>
            </a:endParaRPr>
          </a:p>
          <a:p>
            <a:pPr marL="0" indent="0">
              <a:buNone/>
            </a:pPr>
            <a:r>
              <a:rPr lang="en-US" sz="1800" b="1" dirty="0"/>
              <a:t>Agenda: </a:t>
            </a:r>
          </a:p>
          <a:p>
            <a:r>
              <a:rPr lang="en-US" sz="1800" b="1" dirty="0" smtClean="0"/>
              <a:t>Work on Lab </a:t>
            </a:r>
            <a:r>
              <a:rPr lang="en-US" sz="1800" b="1" dirty="0"/>
              <a:t>Activity </a:t>
            </a:r>
            <a:r>
              <a:rPr lang="en-US" sz="1800" b="1" dirty="0" smtClean="0"/>
              <a:t>1A:  DNA, Chromosomes, and Cell Division</a:t>
            </a:r>
          </a:p>
          <a:p>
            <a:pPr lvl="1"/>
            <a:r>
              <a:rPr lang="en-US" sz="1800" b="1" dirty="0" smtClean="0"/>
              <a:t>Read and follow directions in student handout</a:t>
            </a:r>
          </a:p>
          <a:p>
            <a:pPr lvl="1"/>
            <a:r>
              <a:rPr lang="en-US" sz="1800" b="1" dirty="0" smtClean="0"/>
              <a:t>Clean up when done with lab </a:t>
            </a:r>
          </a:p>
          <a:p>
            <a:r>
              <a:rPr lang="en-US" sz="1800" b="1" dirty="0"/>
              <a:t>Activity 2: 5 Question Check-for-Understanding Quiz </a:t>
            </a:r>
            <a:r>
              <a:rPr lang="en-US" sz="1800" b="1" dirty="0">
                <a:solidFill>
                  <a:srgbClr val="FF0000"/>
                </a:solidFill>
              </a:rPr>
              <a:t>Wednesday </a:t>
            </a:r>
            <a:r>
              <a:rPr lang="en-US" sz="1800" b="1" dirty="0" smtClean="0">
                <a:solidFill>
                  <a:srgbClr val="FF0000"/>
                </a:solidFill>
              </a:rPr>
              <a:t>04/25</a:t>
            </a:r>
            <a:endParaRPr lang="en-US" sz="1800" b="1" dirty="0" smtClean="0"/>
          </a:p>
          <a:p>
            <a:pPr marL="0" indent="0">
              <a:buNone/>
            </a:pPr>
            <a:r>
              <a:rPr lang="en-US" sz="1800" b="1" dirty="0" smtClean="0">
                <a:solidFill>
                  <a:srgbClr val="FF0000"/>
                </a:solidFill>
              </a:rPr>
              <a:t>HW: Human Body Systems Project: Project Poster due Monday, May 7; Presentations May 14, 15 &amp; 16</a:t>
            </a:r>
            <a:endParaRPr lang="en-US" sz="1800" b="1" dirty="0">
              <a:solidFill>
                <a:srgbClr val="FF0000"/>
              </a:solidFill>
            </a:endParaRPr>
          </a:p>
        </p:txBody>
      </p:sp>
    </p:spTree>
    <p:extLst>
      <p:ext uri="{BB962C8B-B14F-4D97-AF65-F5344CB8AC3E}">
        <p14:creationId xmlns:p14="http://schemas.microsoft.com/office/powerpoint/2010/main" val="3937145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04/23</a:t>
            </a:r>
            <a:endParaRPr lang="en-US" sz="3200" b="1" dirty="0"/>
          </a:p>
        </p:txBody>
      </p:sp>
      <p:sp>
        <p:nvSpPr>
          <p:cNvPr id="3" name="Content Placeholder 2"/>
          <p:cNvSpPr>
            <a:spLocks noGrp="1"/>
          </p:cNvSpPr>
          <p:nvPr>
            <p:ph idx="1"/>
          </p:nvPr>
        </p:nvSpPr>
        <p:spPr>
          <a:xfrm>
            <a:off x="762001" y="1295400"/>
            <a:ext cx="7543800" cy="4953000"/>
          </a:xfrm>
        </p:spPr>
        <p:txBody>
          <a:bodyPr>
            <a:noAutofit/>
          </a:bodyPr>
          <a:lstStyle/>
          <a:p>
            <a:pPr marL="85725" indent="-85725">
              <a:buNone/>
            </a:pPr>
            <a:r>
              <a:rPr lang="en-US" sz="1800" b="1" dirty="0"/>
              <a:t>Objectives:</a:t>
            </a:r>
          </a:p>
          <a:p>
            <a:r>
              <a:rPr lang="en-US" sz="1800" b="1" dirty="0" smtClean="0"/>
              <a:t>Students will relate the process of mitosis to its functions in single-celled and multicellular organisms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p>
          <a:p>
            <a:pPr marL="0" indent="0">
              <a:buNone/>
            </a:pPr>
            <a:r>
              <a:rPr lang="en-US" sz="1800" b="1" dirty="0" smtClean="0">
                <a:solidFill>
                  <a:srgbClr val="FF0000"/>
                </a:solidFill>
              </a:rPr>
              <a:t>How is genetic material organized in a cell?</a:t>
            </a:r>
            <a:endParaRPr lang="en-US" sz="1800" b="1" dirty="0">
              <a:solidFill>
                <a:srgbClr val="FF0000"/>
              </a:solidFill>
            </a:endParaRPr>
          </a:p>
          <a:p>
            <a:pPr marL="0" indent="0">
              <a:buNone/>
            </a:pPr>
            <a:r>
              <a:rPr lang="en-US" sz="1800" b="1" dirty="0"/>
              <a:t>Agenda: </a:t>
            </a:r>
          </a:p>
          <a:p>
            <a:r>
              <a:rPr lang="en-US" sz="1800" b="1" dirty="0" smtClean="0"/>
              <a:t>Discuss and review Activity 2 Meiosis</a:t>
            </a:r>
          </a:p>
          <a:p>
            <a:r>
              <a:rPr lang="en-US" sz="1800" b="1" dirty="0" smtClean="0"/>
              <a:t>Write Conclusion for Activity 2 Meiosis; turn in Conclusion and student handout for grading</a:t>
            </a:r>
          </a:p>
          <a:p>
            <a:r>
              <a:rPr lang="en-US" sz="1800" b="1" dirty="0" smtClean="0"/>
              <a:t>Activity 2: 5 Question Check-for-Understanding Quiz </a:t>
            </a:r>
            <a:r>
              <a:rPr lang="en-US" sz="1800" b="1" dirty="0" smtClean="0">
                <a:solidFill>
                  <a:srgbClr val="FF0000"/>
                </a:solidFill>
              </a:rPr>
              <a:t>Wednesday 04/25</a:t>
            </a:r>
          </a:p>
          <a:p>
            <a:pPr marL="0" indent="0">
              <a:buNone/>
            </a:pPr>
            <a:r>
              <a:rPr lang="en-US" sz="1800" b="1" dirty="0" smtClean="0">
                <a:solidFill>
                  <a:srgbClr val="FF0000"/>
                </a:solidFill>
              </a:rPr>
              <a:t>HW: Human Body Systems Project: Project Poster due Monday, May 7; Presentations May 14, 15 &amp; 16</a:t>
            </a:r>
            <a:endParaRPr lang="en-US" sz="1800" b="1" dirty="0">
              <a:solidFill>
                <a:srgbClr val="FF0000"/>
              </a:solidFill>
            </a:endParaRPr>
          </a:p>
        </p:txBody>
      </p:sp>
    </p:spTree>
    <p:extLst>
      <p:ext uri="{BB962C8B-B14F-4D97-AF65-F5344CB8AC3E}">
        <p14:creationId xmlns:p14="http://schemas.microsoft.com/office/powerpoint/2010/main" val="20753857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04/20</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00" b="1" dirty="0"/>
              <a:t>Objectives:</a:t>
            </a:r>
          </a:p>
          <a:p>
            <a:r>
              <a:rPr lang="en-US" sz="1800" b="1" dirty="0" smtClean="0"/>
              <a:t>Students will relate the process of mitosis to its functions in single-celled and multicellular organisms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p>
          <a:p>
            <a:pPr marL="0" indent="0">
              <a:buNone/>
            </a:pPr>
            <a:r>
              <a:rPr lang="en-US" sz="1800" b="1" dirty="0" smtClean="0">
                <a:solidFill>
                  <a:srgbClr val="FF0000"/>
                </a:solidFill>
              </a:rPr>
              <a:t>Name the stages that cells undergo in the cell cycle.</a:t>
            </a:r>
            <a:endParaRPr lang="en-US" sz="1800" b="1" dirty="0">
              <a:solidFill>
                <a:srgbClr val="FF0000"/>
              </a:solidFill>
            </a:endParaRPr>
          </a:p>
          <a:p>
            <a:pPr marL="0" indent="0">
              <a:buNone/>
            </a:pPr>
            <a:r>
              <a:rPr lang="en-US" sz="1800" b="1" dirty="0"/>
              <a:t>Agenda: </a:t>
            </a:r>
          </a:p>
          <a:p>
            <a:r>
              <a:rPr lang="en-US" sz="1800" b="1" dirty="0" smtClean="0"/>
              <a:t>Finish Reproduction and Heredity Unit Activity 2 Meiosis (35 </a:t>
            </a:r>
            <a:r>
              <a:rPr lang="en-US" sz="1800" b="1" dirty="0" err="1" smtClean="0"/>
              <a:t>mins</a:t>
            </a:r>
            <a:r>
              <a:rPr lang="en-US" sz="1800" b="1" dirty="0" smtClean="0"/>
              <a:t>)</a:t>
            </a:r>
          </a:p>
          <a:p>
            <a:r>
              <a:rPr lang="en-US" sz="1800" b="1" dirty="0" smtClean="0"/>
              <a:t>Discuss and review School Site Investigation Final Product grading rubric</a:t>
            </a:r>
          </a:p>
          <a:p>
            <a:r>
              <a:rPr lang="en-US" sz="1800" b="1" dirty="0" smtClean="0"/>
              <a:t>Discuss and review Activity 2 Meiosis (if time)</a:t>
            </a:r>
          </a:p>
          <a:p>
            <a:pPr marL="0" indent="0">
              <a:buNone/>
            </a:pPr>
            <a:r>
              <a:rPr lang="en-US" sz="1800" b="1" dirty="0" smtClean="0">
                <a:solidFill>
                  <a:srgbClr val="FF0000"/>
                </a:solidFill>
              </a:rPr>
              <a:t>HW: Human Body Systems Project: Project Poster due Monday, May 7; Presentations May 14, 15 &amp; 16</a:t>
            </a:r>
            <a:endParaRPr lang="en-US" sz="1800" b="1" dirty="0">
              <a:solidFill>
                <a:srgbClr val="FF0000"/>
              </a:solidFill>
            </a:endParaRPr>
          </a:p>
        </p:txBody>
      </p:sp>
    </p:spTree>
    <p:extLst>
      <p:ext uri="{BB962C8B-B14F-4D97-AF65-F5344CB8AC3E}">
        <p14:creationId xmlns:p14="http://schemas.microsoft.com/office/powerpoint/2010/main" val="394208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06/06</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1900" b="1" dirty="0"/>
              <a:t>Objectives:</a:t>
            </a:r>
          </a:p>
          <a:p>
            <a:r>
              <a:rPr lang="en-US" sz="1900" b="1" dirty="0" smtClean="0"/>
              <a:t>Students will analyze the inheritance of traits and explain how the patterns of heredity can be predicted by Punnett squares and pedigrees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a:t>
            </a:r>
            <a:r>
              <a:rPr lang="en-US" sz="1900" b="1" dirty="0" smtClean="0">
                <a:solidFill>
                  <a:srgbClr val="FF0000"/>
                </a:solidFill>
              </a:rPr>
              <a:t>Question:</a:t>
            </a:r>
          </a:p>
          <a:p>
            <a:pPr marL="0" indent="0">
              <a:buNone/>
            </a:pPr>
            <a:r>
              <a:rPr lang="en-US" sz="1900" b="1" dirty="0" smtClean="0">
                <a:solidFill>
                  <a:srgbClr val="FF0000"/>
                </a:solidFill>
              </a:rPr>
              <a:t>For a recessive trait to show in the phenotype, what does the genotype have to be for that trait?</a:t>
            </a:r>
          </a:p>
          <a:p>
            <a:pPr marL="0" indent="0">
              <a:buNone/>
            </a:pPr>
            <a:r>
              <a:rPr lang="en-US" sz="1900" b="1" dirty="0" smtClean="0"/>
              <a:t>Agenda: Power Hour schedule</a:t>
            </a:r>
          </a:p>
          <a:p>
            <a:r>
              <a:rPr lang="en-US" sz="1900" b="1" dirty="0" smtClean="0"/>
              <a:t>Discuss and review trihybrid cross for Lab </a:t>
            </a:r>
            <a:r>
              <a:rPr lang="en-US" sz="1900" b="1" dirty="0"/>
              <a:t>Activity 3A Reproduction and </a:t>
            </a:r>
            <a:r>
              <a:rPr lang="en-US" sz="1900" b="1" dirty="0" smtClean="0"/>
              <a:t>Diversity; turn in for grading (PM)</a:t>
            </a:r>
          </a:p>
          <a:p>
            <a:r>
              <a:rPr lang="en-US" sz="1900" b="1" dirty="0" smtClean="0"/>
              <a:t>Finish work on Activity 5 DNA Structure and Function; due Thursday</a:t>
            </a:r>
          </a:p>
        </p:txBody>
      </p:sp>
    </p:spTree>
    <p:extLst>
      <p:ext uri="{BB962C8B-B14F-4D97-AF65-F5344CB8AC3E}">
        <p14:creationId xmlns:p14="http://schemas.microsoft.com/office/powerpoint/2010/main" val="37586297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04/19</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How do chromosomes change before cell division? Draw and label a chromosome.</a:t>
            </a:r>
            <a:endParaRPr lang="en-US" sz="1900" b="1" dirty="0">
              <a:solidFill>
                <a:srgbClr val="FF0000"/>
              </a:solidFill>
            </a:endParaRPr>
          </a:p>
          <a:p>
            <a:pPr marL="0" indent="0">
              <a:buNone/>
            </a:pPr>
            <a:r>
              <a:rPr lang="en-US" sz="1900" b="1" dirty="0"/>
              <a:t>Agenda: </a:t>
            </a:r>
          </a:p>
          <a:p>
            <a:r>
              <a:rPr lang="en-US" sz="1900" b="1" dirty="0" smtClean="0"/>
              <a:t>Work on Reproduction and Heredity Unit Activity 2 Meiosis; read and make Cornell Notes for assigned reading</a:t>
            </a:r>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904659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04/18</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relate the process of mitosis to its functions in single-celled and multicellular organisms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Question:</a:t>
            </a:r>
          </a:p>
          <a:p>
            <a:pPr marL="0" indent="0">
              <a:buNone/>
            </a:pPr>
            <a:r>
              <a:rPr lang="en-US" sz="1900" b="1" dirty="0" smtClean="0">
                <a:solidFill>
                  <a:srgbClr val="FF0000"/>
                </a:solidFill>
              </a:rPr>
              <a:t>In multicellular organisms, what is the main purpose of cell division?</a:t>
            </a:r>
            <a:endParaRPr lang="en-US" sz="1900" b="1" dirty="0">
              <a:solidFill>
                <a:srgbClr val="FF0000"/>
              </a:solidFill>
            </a:endParaRPr>
          </a:p>
          <a:p>
            <a:pPr marL="0" indent="0">
              <a:buNone/>
            </a:pPr>
            <a:r>
              <a:rPr lang="en-US" sz="1900" b="1" dirty="0"/>
              <a:t>Agenda: </a:t>
            </a:r>
          </a:p>
          <a:p>
            <a:r>
              <a:rPr lang="en-US" sz="1900" b="1" dirty="0" smtClean="0"/>
              <a:t>Finish discussion of Unit </a:t>
            </a:r>
            <a:r>
              <a:rPr lang="en-US" sz="1900" b="1" dirty="0"/>
              <a:t>Activity 1 </a:t>
            </a:r>
            <a:r>
              <a:rPr lang="en-US" sz="1900" b="1" dirty="0" smtClean="0"/>
              <a:t>Mitosis</a:t>
            </a:r>
          </a:p>
          <a:p>
            <a:r>
              <a:rPr lang="en-US" sz="1900" b="1" dirty="0" smtClean="0"/>
              <a:t>Take 5 question check for understanding quiz on Activity 1 </a:t>
            </a:r>
            <a:endParaRPr lang="en-US" sz="1900" b="1" dirty="0"/>
          </a:p>
          <a:p>
            <a:r>
              <a:rPr lang="en-US" sz="1900" b="1" dirty="0" smtClean="0"/>
              <a:t>Introduction to Cornell Notes</a:t>
            </a:r>
          </a:p>
          <a:p>
            <a:pPr marL="0" indent="0">
              <a:buNone/>
            </a:pPr>
            <a:r>
              <a:rPr lang="en-US" sz="1900" b="1" dirty="0" smtClean="0">
                <a:solidFill>
                  <a:srgbClr val="FF0000"/>
                </a:solidFill>
              </a:rPr>
              <a:t>HW: Human Body Systems Project: Project Poster due Monday, May 7; Presentations May 14, 15 &amp; 16</a:t>
            </a:r>
            <a:endParaRPr lang="en-US" sz="1900" b="1" dirty="0">
              <a:solidFill>
                <a:srgbClr val="FF0000"/>
              </a:solidFill>
            </a:endParaRPr>
          </a:p>
        </p:txBody>
      </p:sp>
    </p:spTree>
    <p:extLst>
      <p:ext uri="{BB962C8B-B14F-4D97-AF65-F5344CB8AC3E}">
        <p14:creationId xmlns:p14="http://schemas.microsoft.com/office/powerpoint/2010/main" val="8755132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04/17</a:t>
            </a:r>
            <a:endParaRPr lang="en-US" sz="3200" b="1" dirty="0"/>
          </a:p>
        </p:txBody>
      </p:sp>
      <p:sp>
        <p:nvSpPr>
          <p:cNvPr id="3" name="Content Placeholder 2"/>
          <p:cNvSpPr>
            <a:spLocks noGrp="1"/>
          </p:cNvSpPr>
          <p:nvPr>
            <p:ph idx="1"/>
          </p:nvPr>
        </p:nvSpPr>
        <p:spPr>
          <a:xfrm>
            <a:off x="762000" y="1295400"/>
            <a:ext cx="7619999" cy="4876800"/>
          </a:xfrm>
        </p:spPr>
        <p:txBody>
          <a:bodyPr>
            <a:noAutofit/>
          </a:bodyPr>
          <a:lstStyle/>
          <a:p>
            <a:pPr marL="85725" indent="-85725">
              <a:buNone/>
            </a:pPr>
            <a:r>
              <a:rPr lang="en-US" sz="1800" b="1" dirty="0"/>
              <a:t>Objectives:</a:t>
            </a:r>
          </a:p>
          <a:p>
            <a:r>
              <a:rPr lang="en-US" sz="1800" b="1" dirty="0" smtClean="0"/>
              <a:t>Students will relate the process of mitosis to its functions in single-celled and multicellular organisms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p>
          <a:p>
            <a:pPr marL="0" indent="0">
              <a:buNone/>
            </a:pPr>
            <a:r>
              <a:rPr lang="en-US" sz="1800" b="1" dirty="0" smtClean="0">
                <a:solidFill>
                  <a:srgbClr val="FF0000"/>
                </a:solidFill>
              </a:rPr>
              <a:t>In single-celled organisms, what is the main purpose of cell division?</a:t>
            </a:r>
            <a:endParaRPr lang="en-US" sz="1800" b="1" dirty="0">
              <a:solidFill>
                <a:srgbClr val="FF0000"/>
              </a:solidFill>
            </a:endParaRPr>
          </a:p>
          <a:p>
            <a:pPr marL="0" indent="0">
              <a:buNone/>
            </a:pPr>
            <a:r>
              <a:rPr lang="en-US" sz="1800" b="1" dirty="0"/>
              <a:t>Agenda: </a:t>
            </a:r>
          </a:p>
          <a:p>
            <a:r>
              <a:rPr lang="en-US" sz="1800" b="1" dirty="0" smtClean="0"/>
              <a:t>Read Human Body Systems packet and decide which body system you will investigate (15 </a:t>
            </a:r>
            <a:r>
              <a:rPr lang="en-US" sz="1800" b="1" dirty="0" err="1" smtClean="0"/>
              <a:t>mins</a:t>
            </a:r>
            <a:r>
              <a:rPr lang="en-US" sz="1800" b="1" dirty="0" smtClean="0"/>
              <a:t>)</a:t>
            </a:r>
          </a:p>
          <a:p>
            <a:r>
              <a:rPr lang="en-US" sz="1800" b="1" dirty="0" smtClean="0"/>
              <a:t>Discuss and review Reproduction and Heredity Unit Activity </a:t>
            </a:r>
            <a:r>
              <a:rPr lang="en-US" sz="1800" b="1" dirty="0"/>
              <a:t>1 </a:t>
            </a:r>
            <a:r>
              <a:rPr lang="en-US" sz="1800" b="1" dirty="0" smtClean="0"/>
              <a:t>Mitosis (40 </a:t>
            </a:r>
            <a:r>
              <a:rPr lang="en-US" sz="1800" b="1" dirty="0" err="1" smtClean="0"/>
              <a:t>mins</a:t>
            </a:r>
            <a:r>
              <a:rPr lang="en-US" sz="1800" b="1" dirty="0" smtClean="0"/>
              <a:t>)</a:t>
            </a:r>
          </a:p>
          <a:p>
            <a:pPr marL="0" indent="0">
              <a:buNone/>
            </a:pPr>
            <a:r>
              <a:rPr lang="en-US" sz="1800" b="1" dirty="0" smtClean="0">
                <a:solidFill>
                  <a:srgbClr val="FF0000"/>
                </a:solidFill>
              </a:rPr>
              <a:t>HW: Human Body Systems Project: Project Poster due Monday, May 7; Presentations May 14, 15 &amp; 16</a:t>
            </a:r>
            <a:endParaRPr lang="en-US" sz="1800" b="1" dirty="0">
              <a:solidFill>
                <a:srgbClr val="FF0000"/>
              </a:solidFill>
            </a:endParaRPr>
          </a:p>
        </p:txBody>
      </p:sp>
    </p:spTree>
    <p:extLst>
      <p:ext uri="{BB962C8B-B14F-4D97-AF65-F5344CB8AC3E}">
        <p14:creationId xmlns:p14="http://schemas.microsoft.com/office/powerpoint/2010/main" val="38987354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04/16</a:t>
            </a:r>
            <a:endParaRPr lang="en-US" sz="3200" b="1" dirty="0"/>
          </a:p>
        </p:txBody>
      </p:sp>
      <p:sp>
        <p:nvSpPr>
          <p:cNvPr id="3" name="Content Placeholder 2"/>
          <p:cNvSpPr>
            <a:spLocks noGrp="1"/>
          </p:cNvSpPr>
          <p:nvPr>
            <p:ph idx="1"/>
          </p:nvPr>
        </p:nvSpPr>
        <p:spPr>
          <a:xfrm>
            <a:off x="762000" y="1295400"/>
            <a:ext cx="7619999" cy="4876800"/>
          </a:xfrm>
        </p:spPr>
        <p:txBody>
          <a:bodyPr>
            <a:noAutofit/>
          </a:bodyPr>
          <a:lstStyle/>
          <a:p>
            <a:pPr marL="85725" indent="-85725">
              <a:buNone/>
            </a:pPr>
            <a:r>
              <a:rPr lang="en-US" sz="1950" b="1" dirty="0"/>
              <a:t>Objectives:</a:t>
            </a:r>
          </a:p>
          <a:p>
            <a:r>
              <a:rPr lang="en-US" sz="1950" b="1" dirty="0" smtClean="0"/>
              <a:t>Students will investigate the conservation of mass as chemical reactions occur</a:t>
            </a:r>
          </a:p>
          <a:p>
            <a:r>
              <a:rPr lang="en-US" sz="1950" b="1" dirty="0" smtClean="0"/>
              <a:t>Students will discuss the chemical makeup of living things</a:t>
            </a:r>
          </a:p>
          <a:p>
            <a:r>
              <a:rPr lang="en-US" sz="1950" b="1" dirty="0" smtClean="0"/>
              <a:t>Students </a:t>
            </a:r>
            <a:r>
              <a:rPr lang="en-US" sz="1950" b="1" dirty="0"/>
              <a:t>will explain how cells capture and release energy</a:t>
            </a:r>
          </a:p>
          <a:p>
            <a:pPr marL="0" indent="0">
              <a:buNone/>
            </a:pPr>
            <a:r>
              <a:rPr lang="en-US" sz="1950" b="1" dirty="0" smtClean="0">
                <a:solidFill>
                  <a:srgbClr val="FF0000"/>
                </a:solidFill>
              </a:rPr>
              <a:t>White </a:t>
            </a:r>
            <a:r>
              <a:rPr lang="en-US" sz="1950" b="1" dirty="0">
                <a:solidFill>
                  <a:srgbClr val="FF0000"/>
                </a:solidFill>
              </a:rPr>
              <a:t>Space Question:</a:t>
            </a:r>
          </a:p>
          <a:p>
            <a:pPr marL="0" indent="0">
              <a:buNone/>
            </a:pPr>
            <a:r>
              <a:rPr lang="en-US" sz="1950" b="1" dirty="0" smtClean="0">
                <a:solidFill>
                  <a:srgbClr val="FF0000"/>
                </a:solidFill>
              </a:rPr>
              <a:t>Name the element found in period 4, group 14 on the Periodic Table of Elements. What is the element symbol? What kind of element is this?</a:t>
            </a:r>
            <a:endParaRPr lang="en-US" sz="1950" b="1" dirty="0">
              <a:solidFill>
                <a:srgbClr val="FF0000"/>
              </a:solidFill>
            </a:endParaRPr>
          </a:p>
          <a:p>
            <a:pPr marL="0" indent="0">
              <a:buNone/>
            </a:pPr>
            <a:r>
              <a:rPr lang="en-US" sz="1950" b="1" dirty="0"/>
              <a:t>Agenda: </a:t>
            </a:r>
          </a:p>
          <a:p>
            <a:r>
              <a:rPr lang="en-US" sz="1950" b="1" dirty="0" smtClean="0"/>
              <a:t>Finish Activity </a:t>
            </a:r>
            <a:r>
              <a:rPr lang="en-US" sz="1950" b="1" dirty="0"/>
              <a:t>1 Mitosis: </a:t>
            </a:r>
            <a:r>
              <a:rPr lang="en-US" sz="1950" b="1" dirty="0" smtClean="0"/>
              <a:t>Complete Vocabulary; Answer Analysis Questions (25 </a:t>
            </a:r>
            <a:r>
              <a:rPr lang="en-US" sz="1950" b="1" dirty="0" err="1" smtClean="0"/>
              <a:t>mins</a:t>
            </a:r>
            <a:r>
              <a:rPr lang="en-US" sz="1950" b="1" dirty="0" smtClean="0"/>
              <a:t>)</a:t>
            </a:r>
          </a:p>
          <a:p>
            <a:r>
              <a:rPr lang="en-US" sz="1950" b="1" dirty="0" smtClean="0"/>
              <a:t>Discuss and review Human Body Systems Project packet and rubric; </a:t>
            </a:r>
          </a:p>
          <a:p>
            <a:pPr lvl="1"/>
            <a:r>
              <a:rPr lang="en-US" sz="1950" b="1" dirty="0" smtClean="0">
                <a:solidFill>
                  <a:srgbClr val="FF0000"/>
                </a:solidFill>
              </a:rPr>
              <a:t>Project Poster due Monday, May 7</a:t>
            </a:r>
            <a:endParaRPr lang="en-US" sz="1950" b="1" dirty="0">
              <a:solidFill>
                <a:srgbClr val="FF0000"/>
              </a:solidFill>
            </a:endParaRPr>
          </a:p>
          <a:p>
            <a:pPr lvl="1"/>
            <a:r>
              <a:rPr lang="en-US" sz="1950" b="1" dirty="0" smtClean="0">
                <a:solidFill>
                  <a:srgbClr val="FF0000"/>
                </a:solidFill>
              </a:rPr>
              <a:t>Presentations May 14, 15 &amp; 16</a:t>
            </a:r>
            <a:endParaRPr lang="en-US" sz="1950" b="1" dirty="0">
              <a:solidFill>
                <a:srgbClr val="FF0000"/>
              </a:solidFill>
            </a:endParaRPr>
          </a:p>
        </p:txBody>
      </p:sp>
    </p:spTree>
    <p:extLst>
      <p:ext uri="{BB962C8B-B14F-4D97-AF65-F5344CB8AC3E}">
        <p14:creationId xmlns:p14="http://schemas.microsoft.com/office/powerpoint/2010/main" val="14873111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04/13</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1950" b="1" dirty="0"/>
              <a:t>Objectives:</a:t>
            </a:r>
          </a:p>
          <a:p>
            <a:r>
              <a:rPr lang="en-US" sz="1950" b="1" dirty="0" smtClean="0"/>
              <a:t>Students will investigate the conservation of mass as chemical reactions occur</a:t>
            </a:r>
          </a:p>
          <a:p>
            <a:r>
              <a:rPr lang="en-US" sz="1950" b="1" dirty="0" smtClean="0"/>
              <a:t>Students will discuss the chemical makeup of living things</a:t>
            </a:r>
          </a:p>
          <a:p>
            <a:r>
              <a:rPr lang="en-US" sz="1950" b="1" dirty="0" smtClean="0"/>
              <a:t>Students </a:t>
            </a:r>
            <a:r>
              <a:rPr lang="en-US" sz="1950" b="1" dirty="0"/>
              <a:t>will explain how cells capture and release energy</a:t>
            </a:r>
          </a:p>
          <a:p>
            <a:pPr marL="0" indent="0">
              <a:buNone/>
            </a:pPr>
            <a:r>
              <a:rPr lang="en-US" sz="1950" b="1" dirty="0" smtClean="0">
                <a:solidFill>
                  <a:srgbClr val="FF0000"/>
                </a:solidFill>
              </a:rPr>
              <a:t>White </a:t>
            </a:r>
            <a:r>
              <a:rPr lang="en-US" sz="1950" b="1" dirty="0">
                <a:solidFill>
                  <a:srgbClr val="FF0000"/>
                </a:solidFill>
              </a:rPr>
              <a:t>Space Question:</a:t>
            </a:r>
          </a:p>
          <a:p>
            <a:pPr marL="0" indent="0">
              <a:buNone/>
            </a:pPr>
            <a:r>
              <a:rPr lang="en-US" sz="1950" b="1" dirty="0" smtClean="0">
                <a:solidFill>
                  <a:srgbClr val="FF0000"/>
                </a:solidFill>
              </a:rPr>
              <a:t>Name the element found in period 3, group 13 on the Periodic Table of Elements. What is the element symbol?</a:t>
            </a:r>
            <a:endParaRPr lang="en-US" sz="1950" b="1" dirty="0">
              <a:solidFill>
                <a:srgbClr val="FF0000"/>
              </a:solidFill>
            </a:endParaRPr>
          </a:p>
          <a:p>
            <a:pPr marL="0" indent="0">
              <a:buNone/>
            </a:pPr>
            <a:r>
              <a:rPr lang="en-US" sz="1950" b="1" dirty="0"/>
              <a:t>Agenda: </a:t>
            </a:r>
          </a:p>
          <a:p>
            <a:r>
              <a:rPr lang="en-US" sz="1950" b="1" dirty="0" smtClean="0"/>
              <a:t>Take Periodic Table Quiz</a:t>
            </a:r>
          </a:p>
          <a:p>
            <a:r>
              <a:rPr lang="en-US" sz="1950" b="1" dirty="0" smtClean="0"/>
              <a:t>Discuss Balancing </a:t>
            </a:r>
            <a:r>
              <a:rPr lang="en-US" sz="1950" b="1" dirty="0"/>
              <a:t>Equations and Modeling Photosynthesis and Cellular Respiration Lab </a:t>
            </a:r>
            <a:r>
              <a:rPr lang="en-US" sz="1950" b="1" dirty="0" smtClean="0"/>
              <a:t>Activity; turn in student handout for grading </a:t>
            </a:r>
          </a:p>
          <a:p>
            <a:pPr marL="0" indent="0">
              <a:buNone/>
            </a:pPr>
            <a:r>
              <a:rPr lang="en-US" sz="1950" b="1" dirty="0" smtClean="0">
                <a:solidFill>
                  <a:srgbClr val="FF0000"/>
                </a:solidFill>
              </a:rPr>
              <a:t>HW: Reproduction and Heredity Unit Activity 1 Mitosis; Procedure Steps 1 - 3</a:t>
            </a:r>
          </a:p>
        </p:txBody>
      </p:sp>
    </p:spTree>
    <p:extLst>
      <p:ext uri="{BB962C8B-B14F-4D97-AF65-F5344CB8AC3E}">
        <p14:creationId xmlns:p14="http://schemas.microsoft.com/office/powerpoint/2010/main" val="7863896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817" y="685800"/>
            <a:ext cx="5812366" cy="533400"/>
          </a:xfrm>
        </p:spPr>
        <p:txBody>
          <a:bodyPr>
            <a:noAutofit/>
          </a:bodyPr>
          <a:lstStyle/>
          <a:p>
            <a:r>
              <a:rPr lang="en-US" sz="3200" b="1" dirty="0" smtClean="0"/>
              <a:t>Thursday 04/12 – PM Classes</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000" b="1" dirty="0"/>
              <a:t>Objectives:</a:t>
            </a:r>
          </a:p>
          <a:p>
            <a:r>
              <a:rPr lang="en-US" sz="2000" b="1" dirty="0" smtClean="0"/>
              <a:t>Students will investigate the conservation of mass as chemical reactions occur</a:t>
            </a:r>
          </a:p>
          <a:p>
            <a:r>
              <a:rPr lang="en-US" sz="2000" b="1" dirty="0" smtClean="0"/>
              <a:t>Students will discuss the chemical makeup of living things</a:t>
            </a:r>
          </a:p>
          <a:p>
            <a:r>
              <a:rPr lang="en-US" sz="2000" b="1" dirty="0" smtClean="0"/>
              <a:t>Students </a:t>
            </a:r>
            <a:r>
              <a:rPr lang="en-US" sz="2000" b="1" dirty="0"/>
              <a:t>will explain how cells capture and release energy</a:t>
            </a:r>
          </a:p>
          <a:p>
            <a:pPr marL="0" indent="0">
              <a:buNone/>
            </a:pPr>
            <a:r>
              <a:rPr lang="en-US" sz="2000" b="1" dirty="0" smtClean="0">
                <a:solidFill>
                  <a:srgbClr val="FF0000"/>
                </a:solidFill>
              </a:rPr>
              <a:t>White </a:t>
            </a:r>
            <a:r>
              <a:rPr lang="en-US" sz="2000" b="1" dirty="0">
                <a:solidFill>
                  <a:srgbClr val="FF0000"/>
                </a:solidFill>
              </a:rPr>
              <a:t>Space Question:</a:t>
            </a:r>
          </a:p>
          <a:p>
            <a:pPr marL="0" indent="0">
              <a:buNone/>
            </a:pPr>
            <a:r>
              <a:rPr lang="en-US" sz="2000" b="1" dirty="0" smtClean="0">
                <a:solidFill>
                  <a:srgbClr val="FF0000"/>
                </a:solidFill>
              </a:rPr>
              <a:t>Name the element found in row 5, column 14 on the Periodic Table of Elements. What is the element symbol?</a:t>
            </a:r>
            <a:endParaRPr lang="en-US" sz="2000" b="1" dirty="0">
              <a:solidFill>
                <a:srgbClr val="FF0000"/>
              </a:solidFill>
            </a:endParaRPr>
          </a:p>
          <a:p>
            <a:pPr marL="0" indent="0">
              <a:buNone/>
            </a:pPr>
            <a:r>
              <a:rPr lang="en-US" sz="2000" b="1" dirty="0"/>
              <a:t>Agenda: </a:t>
            </a:r>
          </a:p>
          <a:p>
            <a:r>
              <a:rPr lang="en-US" sz="2000" b="1" dirty="0" smtClean="0"/>
              <a:t>Start Reproduction and Heredity Unit:	</a:t>
            </a:r>
          </a:p>
          <a:p>
            <a:pPr lvl="1"/>
            <a:r>
              <a:rPr lang="en-US" sz="2000" b="1" dirty="0" smtClean="0"/>
              <a:t>Work on Activity 1 Mitosis: Read pages 90 – 97 in </a:t>
            </a:r>
            <a:r>
              <a:rPr lang="en-US" sz="2000" b="1" i="1" dirty="0" smtClean="0"/>
              <a:t>Cells and Heredity</a:t>
            </a:r>
            <a:r>
              <a:rPr lang="en-US" sz="2000" b="1" dirty="0" smtClean="0"/>
              <a:t> book; Answer questions 1 – 3 and 5 – 13; Complete Vocabulary</a:t>
            </a:r>
          </a:p>
          <a:p>
            <a:pPr marL="0" indent="0">
              <a:buNone/>
            </a:pPr>
            <a:r>
              <a:rPr lang="en-US" sz="2000" b="1" dirty="0" smtClean="0">
                <a:solidFill>
                  <a:srgbClr val="FF0000"/>
                </a:solidFill>
              </a:rPr>
              <a:t>Notice: Quiz on Periodic Table Friday 04/13 or Monday 04/16</a:t>
            </a:r>
          </a:p>
        </p:txBody>
      </p:sp>
    </p:spTree>
    <p:extLst>
      <p:ext uri="{BB962C8B-B14F-4D97-AF65-F5344CB8AC3E}">
        <p14:creationId xmlns:p14="http://schemas.microsoft.com/office/powerpoint/2010/main" val="615140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717" y="685800"/>
            <a:ext cx="5888566" cy="533400"/>
          </a:xfrm>
        </p:spPr>
        <p:txBody>
          <a:bodyPr>
            <a:noAutofit/>
          </a:bodyPr>
          <a:lstStyle/>
          <a:p>
            <a:r>
              <a:rPr lang="en-US" sz="3200" b="1" dirty="0" smtClean="0"/>
              <a:t>Thursday 04/12 – AM Classes</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250" b="1" dirty="0"/>
              <a:t>Objectives:</a:t>
            </a:r>
          </a:p>
          <a:p>
            <a:r>
              <a:rPr lang="en-US" sz="2250" b="1" dirty="0" smtClean="0"/>
              <a:t>Students will investigate the conservation of mass as chemical reactions occur</a:t>
            </a:r>
          </a:p>
          <a:p>
            <a:r>
              <a:rPr lang="en-US" sz="2250" b="1" dirty="0" smtClean="0"/>
              <a:t>Students will discuss the chemical makeup of living things</a:t>
            </a:r>
          </a:p>
          <a:p>
            <a:r>
              <a:rPr lang="en-US" sz="2250" b="1" dirty="0" smtClean="0"/>
              <a:t>Students </a:t>
            </a:r>
            <a:r>
              <a:rPr lang="en-US" sz="2250" b="1" dirty="0"/>
              <a:t>will explain how cells capture and release energy</a:t>
            </a:r>
          </a:p>
          <a:p>
            <a:pPr marL="0" indent="0">
              <a:buNone/>
            </a:pPr>
            <a:r>
              <a:rPr lang="en-US" sz="2250" b="1" dirty="0" smtClean="0">
                <a:solidFill>
                  <a:srgbClr val="FF0000"/>
                </a:solidFill>
              </a:rPr>
              <a:t>White </a:t>
            </a:r>
            <a:r>
              <a:rPr lang="en-US" sz="2250" b="1" dirty="0">
                <a:solidFill>
                  <a:srgbClr val="FF0000"/>
                </a:solidFill>
              </a:rPr>
              <a:t>Space Question:</a:t>
            </a:r>
          </a:p>
          <a:p>
            <a:pPr marL="0" indent="0">
              <a:buNone/>
            </a:pPr>
            <a:r>
              <a:rPr lang="en-US" sz="2250" b="1" dirty="0" smtClean="0">
                <a:solidFill>
                  <a:srgbClr val="FF0000"/>
                </a:solidFill>
              </a:rPr>
              <a:t>Name the element found in row 5, column 14 on the Periodic Table of Elements. What is the element symbol?</a:t>
            </a:r>
            <a:endParaRPr lang="en-US" sz="2250" b="1" dirty="0">
              <a:solidFill>
                <a:srgbClr val="FF0000"/>
              </a:solidFill>
            </a:endParaRPr>
          </a:p>
          <a:p>
            <a:pPr marL="0" indent="0">
              <a:buNone/>
            </a:pPr>
            <a:r>
              <a:rPr lang="en-US" sz="2250" b="1" dirty="0"/>
              <a:t>Agenda: </a:t>
            </a:r>
          </a:p>
          <a:p>
            <a:r>
              <a:rPr lang="en-US" sz="2250" b="1" dirty="0" smtClean="0"/>
              <a:t>Finish Balancing Equations and Modeling Photosynthesis and Cellular Respiration Lab Activity; Discuss and Review</a:t>
            </a:r>
          </a:p>
          <a:p>
            <a:pPr marL="0" indent="0">
              <a:buNone/>
            </a:pPr>
            <a:r>
              <a:rPr lang="en-US" sz="2250" b="1" dirty="0" smtClean="0">
                <a:solidFill>
                  <a:srgbClr val="FF0000"/>
                </a:solidFill>
              </a:rPr>
              <a:t>Notice: Quiz on Periodic Table Friday 04/13 or Monday 04/16</a:t>
            </a:r>
          </a:p>
        </p:txBody>
      </p:sp>
    </p:spTree>
    <p:extLst>
      <p:ext uri="{BB962C8B-B14F-4D97-AF65-F5344CB8AC3E}">
        <p14:creationId xmlns:p14="http://schemas.microsoft.com/office/powerpoint/2010/main" val="118665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04/11</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250" b="1" dirty="0"/>
              <a:t>Objectives:</a:t>
            </a:r>
          </a:p>
          <a:p>
            <a:r>
              <a:rPr lang="en-US" sz="2250" b="1" dirty="0" smtClean="0"/>
              <a:t>Students will investigate the conservation of mass as chemical reactions occur</a:t>
            </a:r>
          </a:p>
          <a:p>
            <a:r>
              <a:rPr lang="en-US" sz="2250" b="1" dirty="0" smtClean="0"/>
              <a:t>Students will discuss the chemical makeup of living things</a:t>
            </a:r>
          </a:p>
          <a:p>
            <a:r>
              <a:rPr lang="en-US" sz="2250" b="1" dirty="0" smtClean="0"/>
              <a:t>Students </a:t>
            </a:r>
            <a:r>
              <a:rPr lang="en-US" sz="2250" b="1" dirty="0"/>
              <a:t>will explain how cells capture and release energy</a:t>
            </a:r>
          </a:p>
          <a:p>
            <a:pPr marL="0" indent="0">
              <a:buNone/>
            </a:pPr>
            <a:r>
              <a:rPr lang="en-US" sz="2250" b="1" dirty="0" smtClean="0">
                <a:solidFill>
                  <a:srgbClr val="FF0000"/>
                </a:solidFill>
              </a:rPr>
              <a:t>White </a:t>
            </a:r>
            <a:r>
              <a:rPr lang="en-US" sz="2250" b="1" dirty="0">
                <a:solidFill>
                  <a:srgbClr val="FF0000"/>
                </a:solidFill>
              </a:rPr>
              <a:t>Space Question:</a:t>
            </a:r>
          </a:p>
          <a:p>
            <a:pPr marL="0" indent="0">
              <a:buNone/>
            </a:pPr>
            <a:r>
              <a:rPr lang="en-US" sz="2250" b="1" dirty="0" smtClean="0">
                <a:solidFill>
                  <a:srgbClr val="FF0000"/>
                </a:solidFill>
              </a:rPr>
              <a:t>How are elements different from compounds?</a:t>
            </a:r>
            <a:endParaRPr lang="en-US" sz="2250" b="1" dirty="0">
              <a:solidFill>
                <a:srgbClr val="FF0000"/>
              </a:solidFill>
            </a:endParaRPr>
          </a:p>
          <a:p>
            <a:pPr marL="0" indent="0">
              <a:buNone/>
            </a:pPr>
            <a:r>
              <a:rPr lang="en-US" sz="2250" b="1" dirty="0"/>
              <a:t>Agenda: </a:t>
            </a:r>
          </a:p>
          <a:p>
            <a:r>
              <a:rPr lang="en-US" sz="2250" b="1" dirty="0" smtClean="0"/>
              <a:t>Complete Balancing Equations and Modeling Photosynthesis and Cellular Respiration Lab Activity </a:t>
            </a:r>
          </a:p>
          <a:p>
            <a:pPr marL="0" indent="0">
              <a:buNone/>
            </a:pPr>
            <a:r>
              <a:rPr lang="en-US" sz="2250" b="1" dirty="0" smtClean="0">
                <a:solidFill>
                  <a:srgbClr val="FF0000"/>
                </a:solidFill>
              </a:rPr>
              <a:t>Notice: Quiz on Periodic Table Friday 04/13 or Monday 04/16</a:t>
            </a:r>
          </a:p>
        </p:txBody>
      </p:sp>
    </p:spTree>
    <p:extLst>
      <p:ext uri="{BB962C8B-B14F-4D97-AF65-F5344CB8AC3E}">
        <p14:creationId xmlns:p14="http://schemas.microsoft.com/office/powerpoint/2010/main" val="496965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04/10</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100" b="1" dirty="0"/>
              <a:t>Objectives:</a:t>
            </a:r>
          </a:p>
          <a:p>
            <a:r>
              <a:rPr lang="en-US" sz="2100" b="1" dirty="0" smtClean="0"/>
              <a:t>Students will investigate the conservation of mass as chemical reactions occur</a:t>
            </a:r>
          </a:p>
          <a:p>
            <a:r>
              <a:rPr lang="en-US" sz="2100" b="1" dirty="0" smtClean="0"/>
              <a:t>Students will discuss the chemical makeup of living things</a:t>
            </a:r>
          </a:p>
          <a:p>
            <a:r>
              <a:rPr lang="en-US" sz="2100" b="1" dirty="0" smtClean="0"/>
              <a:t>Students </a:t>
            </a:r>
            <a:r>
              <a:rPr lang="en-US" sz="2100" b="1" dirty="0"/>
              <a:t>will explain how cells capture and release energy</a:t>
            </a:r>
          </a:p>
          <a:p>
            <a:pPr marL="0" indent="0">
              <a:buNone/>
            </a:pPr>
            <a:r>
              <a:rPr lang="en-US" sz="2100" b="1" dirty="0" smtClean="0">
                <a:solidFill>
                  <a:srgbClr val="FF0000"/>
                </a:solidFill>
              </a:rPr>
              <a:t>White </a:t>
            </a:r>
            <a:r>
              <a:rPr lang="en-US" sz="2100" b="1" dirty="0">
                <a:solidFill>
                  <a:srgbClr val="FF0000"/>
                </a:solidFill>
              </a:rPr>
              <a:t>Space Question:</a:t>
            </a:r>
          </a:p>
          <a:p>
            <a:pPr marL="0" indent="0">
              <a:buNone/>
            </a:pPr>
            <a:r>
              <a:rPr lang="en-US" sz="2100" b="1" dirty="0" smtClean="0">
                <a:solidFill>
                  <a:srgbClr val="FF0000"/>
                </a:solidFill>
              </a:rPr>
              <a:t>Where does cellular respiration take place?</a:t>
            </a:r>
            <a:endParaRPr lang="en-US" sz="2100" b="1" dirty="0">
              <a:solidFill>
                <a:srgbClr val="FF0000"/>
              </a:solidFill>
            </a:endParaRPr>
          </a:p>
          <a:p>
            <a:pPr marL="0" indent="0">
              <a:buNone/>
            </a:pPr>
            <a:r>
              <a:rPr lang="en-US" sz="2100" b="1" dirty="0"/>
              <a:t>Agenda: </a:t>
            </a:r>
          </a:p>
          <a:p>
            <a:r>
              <a:rPr lang="en-US" sz="2100" b="1" dirty="0" smtClean="0"/>
              <a:t>Discuss and review Activity </a:t>
            </a:r>
            <a:r>
              <a:rPr lang="en-US" sz="2100" b="1" dirty="0"/>
              <a:t>12A Elements and the Periodic Table guided reading lab activity</a:t>
            </a:r>
            <a:endParaRPr lang="en-US" sz="2100" b="1" dirty="0">
              <a:solidFill>
                <a:srgbClr val="FF0000"/>
              </a:solidFill>
            </a:endParaRPr>
          </a:p>
          <a:p>
            <a:r>
              <a:rPr lang="en-US" sz="2100" b="1" dirty="0" smtClean="0"/>
              <a:t>Start Balancing Equations and Modeling Photosynthesis and Cellular Respiration Lab Activity if time</a:t>
            </a:r>
          </a:p>
          <a:p>
            <a:pPr marL="0" indent="0">
              <a:buNone/>
            </a:pPr>
            <a:r>
              <a:rPr lang="en-US" sz="2100" b="1" dirty="0" smtClean="0">
                <a:solidFill>
                  <a:srgbClr val="FF0000"/>
                </a:solidFill>
              </a:rPr>
              <a:t>Notice: Quiz on Periodic Table Friday 04/13 or Monday 04/16</a:t>
            </a:r>
          </a:p>
        </p:txBody>
      </p:sp>
    </p:spTree>
    <p:extLst>
      <p:ext uri="{BB962C8B-B14F-4D97-AF65-F5344CB8AC3E}">
        <p14:creationId xmlns:p14="http://schemas.microsoft.com/office/powerpoint/2010/main" val="3949952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04/09</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300" b="1" dirty="0"/>
              <a:t>Objectives:</a:t>
            </a:r>
          </a:p>
          <a:p>
            <a:r>
              <a:rPr lang="en-US" sz="2300" b="1" dirty="0" smtClean="0"/>
              <a:t>Students will read about the history and organization of the Periodic Table of the Elements</a:t>
            </a:r>
          </a:p>
          <a:p>
            <a:r>
              <a:rPr lang="en-US" sz="2300" b="1" dirty="0" smtClean="0"/>
              <a:t>Students will differentiate between elements and compounds</a:t>
            </a:r>
          </a:p>
          <a:p>
            <a:r>
              <a:rPr lang="en-US" sz="2300" b="1" dirty="0" smtClean="0"/>
              <a:t>Students will discuss the chemical makeup of living things</a:t>
            </a:r>
          </a:p>
          <a:p>
            <a:pPr marL="0" indent="0">
              <a:buNone/>
            </a:pPr>
            <a:r>
              <a:rPr lang="en-US" sz="2300" b="1" dirty="0" smtClean="0">
                <a:solidFill>
                  <a:srgbClr val="FF0000"/>
                </a:solidFill>
              </a:rPr>
              <a:t>White </a:t>
            </a:r>
            <a:r>
              <a:rPr lang="en-US" sz="2300" b="1" dirty="0">
                <a:solidFill>
                  <a:srgbClr val="FF0000"/>
                </a:solidFill>
              </a:rPr>
              <a:t>Space Question:</a:t>
            </a:r>
          </a:p>
          <a:p>
            <a:pPr marL="0" indent="0">
              <a:buNone/>
            </a:pPr>
            <a:r>
              <a:rPr lang="en-US" sz="2300" b="1" dirty="0" smtClean="0">
                <a:solidFill>
                  <a:srgbClr val="FF0000"/>
                </a:solidFill>
              </a:rPr>
              <a:t>What are the products of photosynthesis?</a:t>
            </a:r>
            <a:endParaRPr lang="en-US" sz="2300" b="1" dirty="0">
              <a:solidFill>
                <a:srgbClr val="FF0000"/>
              </a:solidFill>
            </a:endParaRPr>
          </a:p>
          <a:p>
            <a:pPr marL="0" indent="0">
              <a:buNone/>
            </a:pPr>
            <a:r>
              <a:rPr lang="en-US" sz="2300" b="1" dirty="0"/>
              <a:t>Agenda: </a:t>
            </a:r>
          </a:p>
          <a:p>
            <a:r>
              <a:rPr lang="en-US" sz="2300" b="1" dirty="0" smtClean="0"/>
              <a:t>Discuss and review Cells Unit Test</a:t>
            </a:r>
          </a:p>
          <a:p>
            <a:r>
              <a:rPr lang="en-US" sz="2300" b="1" dirty="0" smtClean="0"/>
              <a:t>Work on Activity 12A Elements and the Periodic Table guided reading lab activity</a:t>
            </a:r>
            <a:endParaRPr lang="en-US" sz="2300" b="1" dirty="0" smtClean="0">
              <a:solidFill>
                <a:srgbClr val="FF0000"/>
              </a:solidFill>
            </a:endParaRPr>
          </a:p>
        </p:txBody>
      </p:sp>
    </p:spTree>
    <p:extLst>
      <p:ext uri="{BB962C8B-B14F-4D97-AF65-F5344CB8AC3E}">
        <p14:creationId xmlns:p14="http://schemas.microsoft.com/office/powerpoint/2010/main" val="523073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06/05</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900" b="1" dirty="0"/>
              <a:t>Objectives:</a:t>
            </a:r>
          </a:p>
          <a:p>
            <a:r>
              <a:rPr lang="en-US" sz="1900" b="1" dirty="0" smtClean="0"/>
              <a:t>Students will analyze the inheritance of traits and explain how the patterns of heredity can be predicted by Punnett squares and pedigrees</a:t>
            </a:r>
          </a:p>
          <a:p>
            <a:r>
              <a:rPr lang="en-US" sz="1900" b="1" dirty="0" smtClean="0"/>
              <a:t>Students will describe the process of meiosis and its role in sexual reproduction</a:t>
            </a:r>
          </a:p>
          <a:p>
            <a:r>
              <a:rPr lang="en-US" sz="1900" b="1" dirty="0" smtClean="0"/>
              <a:t>Students </a:t>
            </a:r>
            <a:r>
              <a:rPr lang="en-US" sz="1900" b="1" dirty="0"/>
              <a:t>will </a:t>
            </a:r>
            <a:r>
              <a:rPr lang="en-US" sz="1900" b="1" dirty="0" smtClean="0"/>
              <a:t>describe asexual and sexual reproduction and list the advantages &amp; disadvantages of each.</a:t>
            </a:r>
            <a:endParaRPr lang="en-US" sz="1900" b="1" dirty="0"/>
          </a:p>
          <a:p>
            <a:pPr marL="0" indent="0">
              <a:buNone/>
            </a:pPr>
            <a:r>
              <a:rPr lang="en-US" sz="1900" b="1" dirty="0" smtClean="0">
                <a:solidFill>
                  <a:srgbClr val="FF0000"/>
                </a:solidFill>
              </a:rPr>
              <a:t>White </a:t>
            </a:r>
            <a:r>
              <a:rPr lang="en-US" sz="1900" b="1" dirty="0">
                <a:solidFill>
                  <a:srgbClr val="FF0000"/>
                </a:solidFill>
              </a:rPr>
              <a:t>Space </a:t>
            </a:r>
            <a:r>
              <a:rPr lang="en-US" sz="1900" b="1" dirty="0" smtClean="0">
                <a:solidFill>
                  <a:srgbClr val="FF0000"/>
                </a:solidFill>
              </a:rPr>
              <a:t>Question:</a:t>
            </a:r>
          </a:p>
          <a:p>
            <a:pPr marL="0" indent="0">
              <a:buNone/>
            </a:pPr>
            <a:r>
              <a:rPr lang="en-US" sz="1900" b="1" dirty="0" smtClean="0">
                <a:solidFill>
                  <a:srgbClr val="FF0000"/>
                </a:solidFill>
              </a:rPr>
              <a:t>How are dominant alleles written? How are recessive alleles written?</a:t>
            </a:r>
          </a:p>
          <a:p>
            <a:pPr marL="0" indent="0">
              <a:buNone/>
            </a:pPr>
            <a:r>
              <a:rPr lang="en-US" sz="1900" b="1" dirty="0" smtClean="0"/>
              <a:t>Agenda: </a:t>
            </a:r>
          </a:p>
          <a:p>
            <a:pPr marL="0" indent="0">
              <a:buNone/>
            </a:pPr>
            <a:r>
              <a:rPr lang="en-US" sz="1900" b="1" dirty="0" smtClean="0"/>
              <a:t>Work on the following until departure for Adventure Park:</a:t>
            </a:r>
          </a:p>
          <a:p>
            <a:r>
              <a:rPr lang="en-US" sz="1900" b="1" dirty="0" smtClean="0"/>
              <a:t>Turn in trihybrid cross for Lab </a:t>
            </a:r>
            <a:r>
              <a:rPr lang="en-US" sz="1900" b="1" dirty="0"/>
              <a:t>Activity 3A Reproduction and Diversity </a:t>
            </a:r>
            <a:r>
              <a:rPr lang="en-US" sz="1900" b="1" dirty="0" smtClean="0"/>
              <a:t>if you did not do so Monday (AM)</a:t>
            </a:r>
          </a:p>
          <a:p>
            <a:r>
              <a:rPr lang="en-US" sz="1900" b="1" dirty="0" smtClean="0"/>
              <a:t>Start and/or continue work on Activity 5 DNA Structure and Function</a:t>
            </a:r>
          </a:p>
        </p:txBody>
      </p:sp>
    </p:spTree>
    <p:extLst>
      <p:ext uri="{BB962C8B-B14F-4D97-AF65-F5344CB8AC3E}">
        <p14:creationId xmlns:p14="http://schemas.microsoft.com/office/powerpoint/2010/main" val="40011393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6965245" cy="685799"/>
          </a:xfrm>
        </p:spPr>
        <p:txBody>
          <a:bodyPr>
            <a:normAutofit/>
          </a:bodyPr>
          <a:lstStyle/>
          <a:p>
            <a:r>
              <a:rPr lang="en-US" sz="3200" b="1" dirty="0" smtClean="0"/>
              <a:t>Friday 03/30 – Friday 04/06</a:t>
            </a:r>
            <a:endParaRPr lang="en-US" sz="3200" b="1" dirty="0"/>
          </a:p>
        </p:txBody>
      </p:sp>
      <p:sp>
        <p:nvSpPr>
          <p:cNvPr id="3" name="Content Placeholder 2"/>
          <p:cNvSpPr>
            <a:spLocks noGrp="1"/>
          </p:cNvSpPr>
          <p:nvPr>
            <p:ph idx="1"/>
          </p:nvPr>
        </p:nvSpPr>
        <p:spPr>
          <a:xfrm>
            <a:off x="815622" y="1371600"/>
            <a:ext cx="7490178" cy="3124200"/>
          </a:xfrm>
        </p:spPr>
        <p:txBody>
          <a:bodyPr>
            <a:noAutofit/>
          </a:bodyPr>
          <a:lstStyle/>
          <a:p>
            <a:pPr marL="114300" indent="-114300" algn="ctr">
              <a:buNone/>
            </a:pPr>
            <a:r>
              <a:rPr lang="en-US" sz="3200" b="1" dirty="0" smtClean="0"/>
              <a:t>WCS District – No School </a:t>
            </a:r>
          </a:p>
          <a:p>
            <a:pPr marL="365760" lvl="1" indent="0" algn="ctr">
              <a:buNone/>
            </a:pPr>
            <a:r>
              <a:rPr lang="en-US" sz="3200" b="1" dirty="0" smtClean="0"/>
              <a:t>Spring Break</a:t>
            </a:r>
          </a:p>
          <a:p>
            <a:pPr marL="365760" lvl="1" indent="0" algn="ctr">
              <a:buNone/>
            </a:pPr>
            <a:r>
              <a:rPr lang="en-US" sz="3200" b="1" dirty="0" smtClean="0"/>
              <a:t>Have a safe and happy break!</a:t>
            </a:r>
          </a:p>
        </p:txBody>
      </p:sp>
    </p:spTree>
    <p:extLst>
      <p:ext uri="{BB962C8B-B14F-4D97-AF65-F5344CB8AC3E}">
        <p14:creationId xmlns:p14="http://schemas.microsoft.com/office/powerpoint/2010/main" val="24299936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685800"/>
            <a:ext cx="7717366" cy="838200"/>
          </a:xfrm>
        </p:spPr>
        <p:txBody>
          <a:bodyPr>
            <a:noAutofit/>
          </a:bodyPr>
          <a:lstStyle/>
          <a:p>
            <a:r>
              <a:rPr lang="en-US" sz="3200" b="1" dirty="0" smtClean="0"/>
              <a:t>Thursday 03/29 – Half Day PM Only</a:t>
            </a:r>
            <a:endParaRPr lang="en-US" sz="3200" b="1" dirty="0"/>
          </a:p>
        </p:txBody>
      </p:sp>
      <p:sp>
        <p:nvSpPr>
          <p:cNvPr id="3" name="Content Placeholder 2"/>
          <p:cNvSpPr>
            <a:spLocks noGrp="1"/>
          </p:cNvSpPr>
          <p:nvPr>
            <p:ph idx="1"/>
          </p:nvPr>
        </p:nvSpPr>
        <p:spPr>
          <a:xfrm>
            <a:off x="754567" y="1546302"/>
            <a:ext cx="7619999" cy="4495800"/>
          </a:xfrm>
        </p:spPr>
        <p:txBody>
          <a:bodyPr>
            <a:noAutofit/>
          </a:bodyPr>
          <a:lstStyle/>
          <a:p>
            <a:pPr marL="85725" indent="-85725">
              <a:buNone/>
            </a:pPr>
            <a:r>
              <a:rPr lang="en-US" sz="2300" b="1" dirty="0"/>
              <a:t>Objectives:</a:t>
            </a:r>
          </a:p>
          <a:p>
            <a:r>
              <a:rPr lang="en-US" sz="2300" b="1" dirty="0" smtClean="0"/>
              <a:t>Students will discuss the chemical makeup of living things</a:t>
            </a:r>
          </a:p>
          <a:p>
            <a:r>
              <a:rPr lang="en-US" sz="2300" b="1" dirty="0" smtClean="0"/>
              <a:t>Students </a:t>
            </a:r>
            <a:r>
              <a:rPr lang="en-US" sz="2300" b="1" dirty="0"/>
              <a:t>will explain how cells capture and release energy</a:t>
            </a:r>
          </a:p>
          <a:p>
            <a:r>
              <a:rPr lang="en-US" sz="2300" b="1" dirty="0"/>
              <a:t>Students will compare the structure and function of cell parts in plant &amp; animal cells</a:t>
            </a:r>
          </a:p>
          <a:p>
            <a:pPr marL="0" indent="0">
              <a:buNone/>
            </a:pPr>
            <a:r>
              <a:rPr lang="en-US" sz="2300" b="1" dirty="0" smtClean="0">
                <a:solidFill>
                  <a:srgbClr val="FF0000"/>
                </a:solidFill>
              </a:rPr>
              <a:t>White </a:t>
            </a:r>
            <a:r>
              <a:rPr lang="en-US" sz="2300" b="1" dirty="0">
                <a:solidFill>
                  <a:srgbClr val="FF0000"/>
                </a:solidFill>
              </a:rPr>
              <a:t>Space Question:</a:t>
            </a:r>
          </a:p>
          <a:p>
            <a:pPr marL="0" indent="0">
              <a:buNone/>
            </a:pPr>
            <a:r>
              <a:rPr lang="en-US" sz="2300" b="1" dirty="0" smtClean="0">
                <a:solidFill>
                  <a:srgbClr val="FF0000"/>
                </a:solidFill>
              </a:rPr>
              <a:t>What cell structure would you find in an eukaryotic cell but not a prokaryotic cell?</a:t>
            </a:r>
            <a:endParaRPr lang="en-US" sz="2300" b="1" dirty="0">
              <a:solidFill>
                <a:srgbClr val="FF0000"/>
              </a:solidFill>
            </a:endParaRPr>
          </a:p>
          <a:p>
            <a:pPr marL="0" indent="0">
              <a:buNone/>
            </a:pPr>
            <a:r>
              <a:rPr lang="en-US" sz="2300" b="1" dirty="0"/>
              <a:t>Agenda: </a:t>
            </a:r>
          </a:p>
          <a:p>
            <a:r>
              <a:rPr lang="en-US" sz="2300" b="1" dirty="0" smtClean="0"/>
              <a:t>Slime Lab for fun!</a:t>
            </a:r>
          </a:p>
        </p:txBody>
      </p:sp>
    </p:spTree>
    <p:extLst>
      <p:ext uri="{BB962C8B-B14F-4D97-AF65-F5344CB8AC3E}">
        <p14:creationId xmlns:p14="http://schemas.microsoft.com/office/powerpoint/2010/main" val="23656716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685800"/>
            <a:ext cx="7717366" cy="838200"/>
          </a:xfrm>
        </p:spPr>
        <p:txBody>
          <a:bodyPr>
            <a:noAutofit/>
          </a:bodyPr>
          <a:lstStyle/>
          <a:p>
            <a:r>
              <a:rPr lang="en-US" sz="3200" b="1" dirty="0" smtClean="0"/>
              <a:t>Wednesday 03/28 – Half Day AM Only</a:t>
            </a:r>
            <a:endParaRPr lang="en-US" sz="3200" b="1" dirty="0"/>
          </a:p>
        </p:txBody>
      </p:sp>
      <p:sp>
        <p:nvSpPr>
          <p:cNvPr id="3" name="Content Placeholder 2"/>
          <p:cNvSpPr>
            <a:spLocks noGrp="1"/>
          </p:cNvSpPr>
          <p:nvPr>
            <p:ph idx="1"/>
          </p:nvPr>
        </p:nvSpPr>
        <p:spPr>
          <a:xfrm>
            <a:off x="754567" y="1546302"/>
            <a:ext cx="7619999" cy="4495800"/>
          </a:xfrm>
        </p:spPr>
        <p:txBody>
          <a:bodyPr>
            <a:noAutofit/>
          </a:bodyPr>
          <a:lstStyle/>
          <a:p>
            <a:pPr marL="85725" indent="-85725">
              <a:buNone/>
            </a:pPr>
            <a:r>
              <a:rPr lang="en-US" sz="2300" b="1" dirty="0"/>
              <a:t>Objectives:</a:t>
            </a:r>
          </a:p>
          <a:p>
            <a:r>
              <a:rPr lang="en-US" sz="2300" b="1" dirty="0" smtClean="0"/>
              <a:t>Students will discuss the chemical makeup of living things</a:t>
            </a:r>
          </a:p>
          <a:p>
            <a:r>
              <a:rPr lang="en-US" sz="2300" b="1" dirty="0" smtClean="0"/>
              <a:t>Students </a:t>
            </a:r>
            <a:r>
              <a:rPr lang="en-US" sz="2300" b="1" dirty="0"/>
              <a:t>will explain how cells capture and release energy</a:t>
            </a:r>
          </a:p>
          <a:p>
            <a:r>
              <a:rPr lang="en-US" sz="2300" b="1" dirty="0"/>
              <a:t>Students will compare the structure and function of cell parts in plant &amp; animal cells</a:t>
            </a:r>
          </a:p>
          <a:p>
            <a:pPr marL="0" indent="0">
              <a:buNone/>
            </a:pPr>
            <a:r>
              <a:rPr lang="en-US" sz="2300" b="1" dirty="0" smtClean="0">
                <a:solidFill>
                  <a:srgbClr val="FF0000"/>
                </a:solidFill>
              </a:rPr>
              <a:t>White </a:t>
            </a:r>
            <a:r>
              <a:rPr lang="en-US" sz="2300" b="1" dirty="0">
                <a:solidFill>
                  <a:srgbClr val="FF0000"/>
                </a:solidFill>
              </a:rPr>
              <a:t>Space Question:</a:t>
            </a:r>
          </a:p>
          <a:p>
            <a:pPr marL="0" indent="0">
              <a:buNone/>
            </a:pPr>
            <a:r>
              <a:rPr lang="en-US" sz="2300" b="1" dirty="0" smtClean="0">
                <a:solidFill>
                  <a:srgbClr val="FF0000"/>
                </a:solidFill>
              </a:rPr>
              <a:t>What cell structure would you find in an eukaryotic cell but not a prokaryotic cell?</a:t>
            </a:r>
            <a:endParaRPr lang="en-US" sz="2300" b="1" dirty="0">
              <a:solidFill>
                <a:srgbClr val="FF0000"/>
              </a:solidFill>
            </a:endParaRPr>
          </a:p>
          <a:p>
            <a:pPr marL="0" indent="0">
              <a:buNone/>
            </a:pPr>
            <a:r>
              <a:rPr lang="en-US" sz="2300" b="1" dirty="0"/>
              <a:t>Agenda: </a:t>
            </a:r>
          </a:p>
          <a:p>
            <a:r>
              <a:rPr lang="en-US" sz="2300" b="1" dirty="0" smtClean="0"/>
              <a:t>Slime Lab for fun!</a:t>
            </a:r>
          </a:p>
        </p:txBody>
      </p:sp>
    </p:spTree>
    <p:extLst>
      <p:ext uri="{BB962C8B-B14F-4D97-AF65-F5344CB8AC3E}">
        <p14:creationId xmlns:p14="http://schemas.microsoft.com/office/powerpoint/2010/main" val="32081304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Tuesday 03/27</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150" b="1" dirty="0"/>
              <a:t>Objectives:</a:t>
            </a:r>
          </a:p>
          <a:p>
            <a:r>
              <a:rPr lang="en-US" sz="2150" b="1" dirty="0" smtClean="0"/>
              <a:t>Students will discuss the chemical makeup of living things</a:t>
            </a:r>
          </a:p>
          <a:p>
            <a:r>
              <a:rPr lang="en-US" sz="2150" b="1" dirty="0" smtClean="0"/>
              <a:t>Students </a:t>
            </a:r>
            <a:r>
              <a:rPr lang="en-US" sz="2150" b="1" dirty="0"/>
              <a:t>will explain how cells capture and release energy</a:t>
            </a:r>
          </a:p>
          <a:p>
            <a:r>
              <a:rPr lang="en-US" sz="2150" b="1" dirty="0"/>
              <a:t>Students will compare the structure and function of cell parts in plant &amp; animal cells</a:t>
            </a:r>
          </a:p>
          <a:p>
            <a:pPr marL="0" indent="0">
              <a:buNone/>
            </a:pPr>
            <a:r>
              <a:rPr lang="en-US" sz="2150" b="1" dirty="0" smtClean="0">
                <a:solidFill>
                  <a:srgbClr val="FF0000"/>
                </a:solidFill>
              </a:rPr>
              <a:t>White </a:t>
            </a:r>
            <a:r>
              <a:rPr lang="en-US" sz="2150" b="1" dirty="0">
                <a:solidFill>
                  <a:srgbClr val="FF0000"/>
                </a:solidFill>
              </a:rPr>
              <a:t>Space Question:</a:t>
            </a:r>
          </a:p>
          <a:p>
            <a:pPr marL="0" indent="0">
              <a:buNone/>
            </a:pPr>
            <a:r>
              <a:rPr lang="en-US" sz="2150" b="1" dirty="0" smtClean="0">
                <a:solidFill>
                  <a:srgbClr val="FF0000"/>
                </a:solidFill>
              </a:rPr>
              <a:t>Define the term molecule.</a:t>
            </a:r>
            <a:endParaRPr lang="en-US" sz="2150" b="1" dirty="0">
              <a:solidFill>
                <a:srgbClr val="FF0000"/>
              </a:solidFill>
            </a:endParaRPr>
          </a:p>
          <a:p>
            <a:pPr marL="0" indent="0">
              <a:buNone/>
            </a:pPr>
            <a:r>
              <a:rPr lang="en-US" sz="2150" b="1" dirty="0"/>
              <a:t>Agenda: </a:t>
            </a:r>
          </a:p>
          <a:p>
            <a:r>
              <a:rPr lang="en-US" sz="2150" b="1" dirty="0" smtClean="0"/>
              <a:t>Turn in Cells Unit Book Review for grading</a:t>
            </a:r>
          </a:p>
          <a:p>
            <a:r>
              <a:rPr lang="en-US" sz="2150" b="1" dirty="0" smtClean="0"/>
              <a:t>Take Cells Unit Test; you may use the Cells Unit Study Guide half sheet</a:t>
            </a:r>
          </a:p>
          <a:p>
            <a:r>
              <a:rPr lang="en-US" sz="2150" b="1" dirty="0" smtClean="0"/>
              <a:t>When done, turn in Test and read silently for remainder of class period</a:t>
            </a:r>
          </a:p>
        </p:txBody>
      </p:sp>
    </p:spTree>
    <p:extLst>
      <p:ext uri="{BB962C8B-B14F-4D97-AF65-F5344CB8AC3E}">
        <p14:creationId xmlns:p14="http://schemas.microsoft.com/office/powerpoint/2010/main" val="42567319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03/26</a:t>
            </a:r>
            <a:endParaRPr lang="en-US" sz="3200" b="1" dirty="0"/>
          </a:p>
        </p:txBody>
      </p:sp>
      <p:sp>
        <p:nvSpPr>
          <p:cNvPr id="3" name="Content Placeholder 2"/>
          <p:cNvSpPr>
            <a:spLocks noGrp="1"/>
          </p:cNvSpPr>
          <p:nvPr>
            <p:ph idx="1"/>
          </p:nvPr>
        </p:nvSpPr>
        <p:spPr>
          <a:xfrm>
            <a:off x="762001" y="1371600"/>
            <a:ext cx="7619999" cy="4876800"/>
          </a:xfrm>
        </p:spPr>
        <p:txBody>
          <a:bodyPr>
            <a:noAutofit/>
          </a:bodyPr>
          <a:lstStyle/>
          <a:p>
            <a:pPr marL="85725" indent="-85725">
              <a:buNone/>
            </a:pPr>
            <a:r>
              <a:rPr lang="en-US" sz="2300" b="1" dirty="0"/>
              <a:t>Objectives:</a:t>
            </a:r>
          </a:p>
          <a:p>
            <a:r>
              <a:rPr lang="en-US" sz="2300" b="1" dirty="0" smtClean="0"/>
              <a:t>Students will discuss the chemical makeup of living things</a:t>
            </a:r>
          </a:p>
          <a:p>
            <a:r>
              <a:rPr lang="en-US" sz="2300" b="1" dirty="0" smtClean="0"/>
              <a:t>Students </a:t>
            </a:r>
            <a:r>
              <a:rPr lang="en-US" sz="2300" b="1" dirty="0"/>
              <a:t>will explain how cells capture and release energy</a:t>
            </a:r>
          </a:p>
          <a:p>
            <a:r>
              <a:rPr lang="en-US" sz="2300" b="1" dirty="0"/>
              <a:t>Students will compare the structure and function of cell parts in plant &amp; animal cells</a:t>
            </a:r>
          </a:p>
          <a:p>
            <a:pPr marL="0" indent="0">
              <a:buNone/>
            </a:pPr>
            <a:r>
              <a:rPr lang="en-US" sz="2300" b="1" dirty="0" smtClean="0">
                <a:solidFill>
                  <a:srgbClr val="FF0000"/>
                </a:solidFill>
              </a:rPr>
              <a:t>White </a:t>
            </a:r>
            <a:r>
              <a:rPr lang="en-US" sz="2300" b="1" dirty="0">
                <a:solidFill>
                  <a:srgbClr val="FF0000"/>
                </a:solidFill>
              </a:rPr>
              <a:t>Space Question:</a:t>
            </a:r>
          </a:p>
          <a:p>
            <a:pPr marL="0" indent="0">
              <a:buNone/>
            </a:pPr>
            <a:r>
              <a:rPr lang="en-US" sz="2300" b="1" dirty="0" smtClean="0">
                <a:solidFill>
                  <a:srgbClr val="FF0000"/>
                </a:solidFill>
              </a:rPr>
              <a:t>What is cell specialization?</a:t>
            </a:r>
            <a:endParaRPr lang="en-US" sz="2300" b="1" dirty="0">
              <a:solidFill>
                <a:srgbClr val="FF0000"/>
              </a:solidFill>
            </a:endParaRPr>
          </a:p>
          <a:p>
            <a:pPr marL="0" indent="0">
              <a:buNone/>
            </a:pPr>
            <a:r>
              <a:rPr lang="en-US" sz="2300" b="1" dirty="0"/>
              <a:t>Agenda: </a:t>
            </a:r>
          </a:p>
          <a:p>
            <a:r>
              <a:rPr lang="en-US" sz="2300" b="1" dirty="0" smtClean="0"/>
              <a:t>Discuss and Review Cells Unit Book Review </a:t>
            </a:r>
          </a:p>
          <a:p>
            <a:r>
              <a:rPr lang="en-US" sz="2300" b="1" dirty="0" smtClean="0"/>
              <a:t>Study for Cells Unit Test (15 </a:t>
            </a:r>
            <a:r>
              <a:rPr lang="en-US" sz="2300" b="1" dirty="0" err="1" smtClean="0"/>
              <a:t>mins</a:t>
            </a:r>
            <a:r>
              <a:rPr lang="en-US" sz="2300" b="1" dirty="0" smtClean="0"/>
              <a:t>)</a:t>
            </a:r>
          </a:p>
          <a:p>
            <a:pPr marL="0" indent="0">
              <a:buNone/>
            </a:pPr>
            <a:r>
              <a:rPr lang="en-US" sz="2300" b="1" dirty="0" smtClean="0">
                <a:solidFill>
                  <a:srgbClr val="FF0000"/>
                </a:solidFill>
              </a:rPr>
              <a:t>HW: Study for Cells Unit Test tomorrow, Tuesday 03/27</a:t>
            </a:r>
          </a:p>
        </p:txBody>
      </p:sp>
    </p:spTree>
    <p:extLst>
      <p:ext uri="{BB962C8B-B14F-4D97-AF65-F5344CB8AC3E}">
        <p14:creationId xmlns:p14="http://schemas.microsoft.com/office/powerpoint/2010/main" val="2332418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Monday 06/04</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50" b="1" dirty="0"/>
              <a:t>Objectives:</a:t>
            </a:r>
          </a:p>
          <a:p>
            <a:r>
              <a:rPr lang="en-US" sz="1850" b="1" dirty="0" smtClean="0"/>
              <a:t>Students will analyze the inheritance of traits and explain how the patterns of heredity can be predicted by Punnett squares and pedigrees</a:t>
            </a:r>
          </a:p>
          <a:p>
            <a:r>
              <a:rPr lang="en-US" sz="1850" b="1" dirty="0" smtClean="0"/>
              <a:t>Students will describe the process of meiosis and its role in sexual reproduction</a:t>
            </a:r>
          </a:p>
          <a:p>
            <a:r>
              <a:rPr lang="en-US" sz="1850" b="1" dirty="0" smtClean="0"/>
              <a:t>Students </a:t>
            </a:r>
            <a:r>
              <a:rPr lang="en-US" sz="1850" b="1" dirty="0"/>
              <a:t>will </a:t>
            </a:r>
            <a:r>
              <a:rPr lang="en-US" sz="1850" b="1" dirty="0" smtClean="0"/>
              <a:t>describe asexual and sexual reproduction and list the advantages &amp; disadvantages of each.</a:t>
            </a:r>
            <a:endParaRPr lang="en-US" sz="1850" b="1" dirty="0"/>
          </a:p>
          <a:p>
            <a:pPr marL="0" indent="0">
              <a:buNone/>
            </a:pPr>
            <a:r>
              <a:rPr lang="en-US" sz="1850" b="1" dirty="0" smtClean="0">
                <a:solidFill>
                  <a:srgbClr val="FF0000"/>
                </a:solidFill>
              </a:rPr>
              <a:t>White </a:t>
            </a:r>
            <a:r>
              <a:rPr lang="en-US" sz="1850" b="1" dirty="0">
                <a:solidFill>
                  <a:srgbClr val="FF0000"/>
                </a:solidFill>
              </a:rPr>
              <a:t>Space </a:t>
            </a:r>
            <a:r>
              <a:rPr lang="en-US" sz="1850" b="1" dirty="0" smtClean="0">
                <a:solidFill>
                  <a:srgbClr val="FF0000"/>
                </a:solidFill>
              </a:rPr>
              <a:t>Question:</a:t>
            </a:r>
          </a:p>
          <a:p>
            <a:pPr marL="0" indent="0">
              <a:buNone/>
            </a:pPr>
            <a:r>
              <a:rPr lang="en-US" sz="1850" b="1" dirty="0" smtClean="0">
                <a:solidFill>
                  <a:srgbClr val="FF0000"/>
                </a:solidFill>
              </a:rPr>
              <a:t>What information can be determined from a pedigree?</a:t>
            </a:r>
          </a:p>
          <a:p>
            <a:pPr marL="0" indent="0">
              <a:buNone/>
            </a:pPr>
            <a:r>
              <a:rPr lang="en-US" sz="1850" b="1" dirty="0" smtClean="0"/>
              <a:t>Agenda:</a:t>
            </a:r>
          </a:p>
          <a:p>
            <a:r>
              <a:rPr lang="en-US" sz="1850" b="1" dirty="0" smtClean="0"/>
              <a:t>Discuss and review trihybrid cross for Lab </a:t>
            </a:r>
            <a:r>
              <a:rPr lang="en-US" sz="1850" b="1" dirty="0"/>
              <a:t>Activity 3A Reproduction and Diversity </a:t>
            </a:r>
            <a:r>
              <a:rPr lang="en-US" sz="1850" b="1" dirty="0" smtClean="0"/>
              <a:t>(AM)</a:t>
            </a:r>
          </a:p>
          <a:p>
            <a:r>
              <a:rPr lang="en-US" sz="1850" b="1" dirty="0" smtClean="0"/>
              <a:t>Work on trihybrid cross for Lab </a:t>
            </a:r>
            <a:r>
              <a:rPr lang="en-US" sz="1850" b="1" dirty="0"/>
              <a:t>Activity 3A Reproduction and </a:t>
            </a:r>
            <a:r>
              <a:rPr lang="en-US" sz="1850" b="1" dirty="0" smtClean="0"/>
              <a:t>Diversity; finish for HW, </a:t>
            </a:r>
            <a:r>
              <a:rPr lang="en-US" sz="1850" b="1" dirty="0" smtClean="0">
                <a:solidFill>
                  <a:srgbClr val="FF0000"/>
                </a:solidFill>
              </a:rPr>
              <a:t>due Wednesday </a:t>
            </a:r>
            <a:r>
              <a:rPr lang="en-US" sz="1850" b="1" dirty="0" smtClean="0"/>
              <a:t>(PM)</a:t>
            </a:r>
          </a:p>
          <a:p>
            <a:r>
              <a:rPr lang="en-US" sz="1850" b="1" dirty="0" smtClean="0"/>
              <a:t>Start Activity 5 DNA Structure and Function</a:t>
            </a:r>
          </a:p>
        </p:txBody>
      </p:sp>
    </p:spTree>
    <p:extLst>
      <p:ext uri="{BB962C8B-B14F-4D97-AF65-F5344CB8AC3E}">
        <p14:creationId xmlns:p14="http://schemas.microsoft.com/office/powerpoint/2010/main" val="198067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Friday 06/01</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00" b="1" dirty="0"/>
              <a:t>Objectives:</a:t>
            </a:r>
          </a:p>
          <a:p>
            <a:r>
              <a:rPr lang="en-US" sz="1800" b="1" dirty="0"/>
              <a:t>Students will analyze the inheritance of traits and explain how the patterns of heredity can be predicted by Punnett squares and pedigrees</a:t>
            </a:r>
          </a:p>
          <a:p>
            <a:r>
              <a:rPr lang="en-US" sz="1800" b="1" dirty="0" smtClean="0"/>
              <a:t>Students will describe the process of meiosis and its role in sexual reproduction</a:t>
            </a:r>
          </a:p>
          <a:p>
            <a:r>
              <a:rPr lang="en-US" sz="1800" b="1" dirty="0" smtClean="0"/>
              <a:t>Students </a:t>
            </a:r>
            <a:r>
              <a:rPr lang="en-US" sz="1800" b="1" dirty="0"/>
              <a:t>will </a:t>
            </a:r>
            <a:r>
              <a:rPr lang="en-US" sz="1800" b="1" dirty="0" smtClean="0"/>
              <a:t>describe asexual and sexual reproduction and list the advantages &amp; disadvantages of each.</a:t>
            </a:r>
            <a:endParaRPr lang="en-US" sz="1800" b="1" dirty="0"/>
          </a:p>
          <a:p>
            <a:pPr marL="0" indent="0">
              <a:buNone/>
            </a:pPr>
            <a:r>
              <a:rPr lang="en-US" sz="1800" b="1" dirty="0" smtClean="0">
                <a:solidFill>
                  <a:srgbClr val="FF0000"/>
                </a:solidFill>
              </a:rPr>
              <a:t>White </a:t>
            </a:r>
            <a:r>
              <a:rPr lang="en-US" sz="1800" b="1" dirty="0">
                <a:solidFill>
                  <a:srgbClr val="FF0000"/>
                </a:solidFill>
              </a:rPr>
              <a:t>Space Question</a:t>
            </a:r>
            <a:r>
              <a:rPr lang="en-US" sz="1800" b="1" dirty="0" smtClean="0">
                <a:solidFill>
                  <a:srgbClr val="FF0000"/>
                </a:solidFill>
              </a:rPr>
              <a:t>:</a:t>
            </a:r>
          </a:p>
          <a:p>
            <a:pPr marL="0" indent="0">
              <a:buNone/>
            </a:pPr>
            <a:r>
              <a:rPr lang="en-US" sz="1800" b="1" dirty="0" smtClean="0">
                <a:solidFill>
                  <a:srgbClr val="FF0000"/>
                </a:solidFill>
              </a:rPr>
              <a:t>If there is a 50% chance of having a boy baby, what is the ratio? If the first child is a girl, what is the probability of the next child being a boy?</a:t>
            </a:r>
          </a:p>
          <a:p>
            <a:pPr marL="0" indent="0">
              <a:buNone/>
            </a:pPr>
            <a:r>
              <a:rPr lang="en-US" sz="1800" b="1" dirty="0" smtClean="0"/>
              <a:t>Agenda:</a:t>
            </a:r>
          </a:p>
          <a:p>
            <a:r>
              <a:rPr lang="en-US" sz="1800" b="1" dirty="0" smtClean="0"/>
              <a:t>Discuss and review Lab </a:t>
            </a:r>
            <a:r>
              <a:rPr lang="en-US" sz="1800" b="1" dirty="0"/>
              <a:t>Activity 3A Reproduction and Diversity </a:t>
            </a:r>
            <a:r>
              <a:rPr lang="en-US" sz="1800" b="1" dirty="0" smtClean="0"/>
              <a:t>(AM)</a:t>
            </a:r>
          </a:p>
          <a:p>
            <a:r>
              <a:rPr lang="en-US" sz="1800" b="1" dirty="0" smtClean="0"/>
              <a:t>Finish Lab </a:t>
            </a:r>
            <a:r>
              <a:rPr lang="en-US" sz="1800" b="1" dirty="0"/>
              <a:t>Activity 3A Reproduction and Diversity </a:t>
            </a:r>
            <a:r>
              <a:rPr lang="en-US" sz="1800" b="1" dirty="0" smtClean="0"/>
              <a:t>(PM)</a:t>
            </a:r>
          </a:p>
          <a:p>
            <a:r>
              <a:rPr lang="en-US" sz="1800" b="1" dirty="0" smtClean="0"/>
              <a:t>Turn in Activity 4 Heredity, Punnett Squares and Pedigrees if you have not done so</a:t>
            </a:r>
          </a:p>
          <a:p>
            <a:r>
              <a:rPr lang="en-US" sz="1800" b="1" dirty="0" smtClean="0"/>
              <a:t>Start Activity 5 DNA Structure and Function if time</a:t>
            </a:r>
          </a:p>
        </p:txBody>
      </p:sp>
    </p:spTree>
    <p:extLst>
      <p:ext uri="{BB962C8B-B14F-4D97-AF65-F5344CB8AC3E}">
        <p14:creationId xmlns:p14="http://schemas.microsoft.com/office/powerpoint/2010/main" val="356910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Thursday 05/31</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1850" b="1" dirty="0"/>
              <a:t>Objectives:</a:t>
            </a:r>
          </a:p>
          <a:p>
            <a:r>
              <a:rPr lang="en-US" sz="1850" b="1" dirty="0"/>
              <a:t>Students will analyze the inheritance of traits and explain how the patterns of heredity can be predicted by Punnett squares and pedigrees</a:t>
            </a:r>
          </a:p>
          <a:p>
            <a:r>
              <a:rPr lang="en-US" sz="1850" b="1" dirty="0" smtClean="0"/>
              <a:t>Students will describe the process of meiosis and its role in sexual reproduction</a:t>
            </a:r>
          </a:p>
          <a:p>
            <a:r>
              <a:rPr lang="en-US" sz="1850" b="1" dirty="0" smtClean="0"/>
              <a:t>Students </a:t>
            </a:r>
            <a:r>
              <a:rPr lang="en-US" sz="1850" b="1" dirty="0"/>
              <a:t>will </a:t>
            </a:r>
            <a:r>
              <a:rPr lang="en-US" sz="1850" b="1" dirty="0" smtClean="0"/>
              <a:t>describe asexual and sexual reproduction and list the advantages &amp; disadvantages of each.</a:t>
            </a:r>
            <a:endParaRPr lang="en-US" sz="1850" b="1" dirty="0"/>
          </a:p>
          <a:p>
            <a:pPr marL="0" indent="0">
              <a:buNone/>
            </a:pPr>
            <a:r>
              <a:rPr lang="en-US" sz="1850" b="1" dirty="0" smtClean="0">
                <a:solidFill>
                  <a:srgbClr val="FF0000"/>
                </a:solidFill>
              </a:rPr>
              <a:t>White </a:t>
            </a:r>
            <a:r>
              <a:rPr lang="en-US" sz="1850" b="1" dirty="0">
                <a:solidFill>
                  <a:srgbClr val="FF0000"/>
                </a:solidFill>
              </a:rPr>
              <a:t>Space Question</a:t>
            </a:r>
            <a:r>
              <a:rPr lang="en-US" sz="1850" b="1" dirty="0" smtClean="0">
                <a:solidFill>
                  <a:srgbClr val="FF0000"/>
                </a:solidFill>
              </a:rPr>
              <a:t>:</a:t>
            </a:r>
          </a:p>
          <a:p>
            <a:pPr marL="0" indent="0">
              <a:buNone/>
            </a:pPr>
            <a:r>
              <a:rPr lang="en-US" sz="1850" b="1" dirty="0" smtClean="0">
                <a:solidFill>
                  <a:srgbClr val="FF0000"/>
                </a:solidFill>
              </a:rPr>
              <a:t>Give examples of each type of inheritance (complete dominance, incomplete dominance, and codominance).</a:t>
            </a:r>
          </a:p>
          <a:p>
            <a:pPr marL="0" indent="0">
              <a:buNone/>
            </a:pPr>
            <a:r>
              <a:rPr lang="en-US" sz="1850" b="1" dirty="0" smtClean="0"/>
              <a:t>Agenda:</a:t>
            </a:r>
          </a:p>
          <a:p>
            <a:r>
              <a:rPr lang="en-US" sz="1850" b="1" dirty="0" smtClean="0"/>
              <a:t>Finish Lab Activity 3A Reproduction and Diversity (AM)</a:t>
            </a:r>
          </a:p>
          <a:p>
            <a:r>
              <a:rPr lang="en-US" sz="1850" b="1" dirty="0" smtClean="0"/>
              <a:t>Turn in Activity 4 Heredity, Punnett Squares and Pedigrees if you did not do so yesterday</a:t>
            </a:r>
          </a:p>
          <a:p>
            <a:r>
              <a:rPr lang="en-US" sz="1850" b="1" dirty="0" smtClean="0"/>
              <a:t>Attend MSVPA 8</a:t>
            </a:r>
            <a:r>
              <a:rPr lang="en-US" sz="1850" b="1" baseline="30000" dirty="0" smtClean="0"/>
              <a:t>th</a:t>
            </a:r>
            <a:r>
              <a:rPr lang="en-US" sz="1850" b="1" dirty="0" smtClean="0"/>
              <a:t> Grade Production of “</a:t>
            </a:r>
            <a:r>
              <a:rPr lang="en-US" sz="1850" b="1" dirty="0" err="1" smtClean="0"/>
              <a:t>Newsies</a:t>
            </a:r>
            <a:r>
              <a:rPr lang="en-US" sz="1850" b="1" dirty="0" smtClean="0"/>
              <a:t>” (PM)</a:t>
            </a:r>
          </a:p>
        </p:txBody>
      </p:sp>
    </p:spTree>
    <p:extLst>
      <p:ext uri="{BB962C8B-B14F-4D97-AF65-F5344CB8AC3E}">
        <p14:creationId xmlns:p14="http://schemas.microsoft.com/office/powerpoint/2010/main" val="1184480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034" y="685800"/>
            <a:ext cx="5223934" cy="514349"/>
          </a:xfrm>
        </p:spPr>
        <p:txBody>
          <a:bodyPr>
            <a:noAutofit/>
          </a:bodyPr>
          <a:lstStyle/>
          <a:p>
            <a:r>
              <a:rPr lang="en-US" sz="3200" b="1" dirty="0" smtClean="0"/>
              <a:t>Wednesday 05/30</a:t>
            </a:r>
            <a:endParaRPr lang="en-US" sz="3200" b="1" dirty="0"/>
          </a:p>
        </p:txBody>
      </p:sp>
      <p:sp>
        <p:nvSpPr>
          <p:cNvPr id="3" name="Content Placeholder 2"/>
          <p:cNvSpPr>
            <a:spLocks noGrp="1"/>
          </p:cNvSpPr>
          <p:nvPr>
            <p:ph idx="1"/>
          </p:nvPr>
        </p:nvSpPr>
        <p:spPr>
          <a:xfrm>
            <a:off x="762000" y="1295400"/>
            <a:ext cx="7619999" cy="4953000"/>
          </a:xfrm>
        </p:spPr>
        <p:txBody>
          <a:bodyPr>
            <a:noAutofit/>
          </a:bodyPr>
          <a:lstStyle/>
          <a:p>
            <a:pPr marL="85725" indent="-85725">
              <a:buNone/>
            </a:pPr>
            <a:r>
              <a:rPr lang="en-US" sz="2000" b="1" dirty="0"/>
              <a:t>Objectives:</a:t>
            </a:r>
          </a:p>
          <a:p>
            <a:r>
              <a:rPr lang="en-US" sz="2000" b="1" dirty="0"/>
              <a:t>Students will analyze the inheritance of traits and explain how the patterns of heredity can be predicted by Punnett squares and pedigrees</a:t>
            </a:r>
          </a:p>
          <a:p>
            <a:r>
              <a:rPr lang="en-US" sz="2000" b="1" dirty="0" smtClean="0"/>
              <a:t>Students will describe the process of meiosis and its role in sexual reproduction</a:t>
            </a:r>
          </a:p>
          <a:p>
            <a:r>
              <a:rPr lang="en-US" sz="2000" b="1" dirty="0" smtClean="0"/>
              <a:t>Students </a:t>
            </a:r>
            <a:r>
              <a:rPr lang="en-US" sz="2000" b="1" dirty="0"/>
              <a:t>will </a:t>
            </a:r>
            <a:r>
              <a:rPr lang="en-US" sz="2000" b="1" dirty="0" smtClean="0"/>
              <a:t>describe asexual and sexual reproduction and list the advantages &amp; disadvantages of each.</a:t>
            </a:r>
            <a:endParaRPr lang="en-US" sz="2000" b="1" dirty="0"/>
          </a:p>
          <a:p>
            <a:pPr marL="0" indent="0">
              <a:buNone/>
            </a:pPr>
            <a:r>
              <a:rPr lang="en-US" sz="2000" b="1" dirty="0" smtClean="0">
                <a:solidFill>
                  <a:srgbClr val="FF0000"/>
                </a:solidFill>
              </a:rPr>
              <a:t>White </a:t>
            </a:r>
            <a:r>
              <a:rPr lang="en-US" sz="2000" b="1" dirty="0">
                <a:solidFill>
                  <a:srgbClr val="FF0000"/>
                </a:solidFill>
              </a:rPr>
              <a:t>Space Question</a:t>
            </a:r>
            <a:r>
              <a:rPr lang="en-US" sz="2000" b="1" dirty="0" smtClean="0">
                <a:solidFill>
                  <a:srgbClr val="FF0000"/>
                </a:solidFill>
              </a:rPr>
              <a:t>:</a:t>
            </a:r>
          </a:p>
          <a:p>
            <a:pPr marL="0" indent="0">
              <a:buNone/>
            </a:pPr>
            <a:r>
              <a:rPr lang="en-US" sz="2000" b="1" dirty="0" smtClean="0">
                <a:solidFill>
                  <a:srgbClr val="FF0000"/>
                </a:solidFill>
              </a:rPr>
              <a:t>Explain the difference between an inherited trait and an acquired trait.</a:t>
            </a:r>
          </a:p>
          <a:p>
            <a:pPr marL="0" indent="0">
              <a:buNone/>
            </a:pPr>
            <a:r>
              <a:rPr lang="en-US" sz="2000" b="1" dirty="0" smtClean="0"/>
              <a:t>Agenda:</a:t>
            </a:r>
          </a:p>
          <a:p>
            <a:r>
              <a:rPr lang="en-US" sz="2000" b="1" dirty="0" smtClean="0"/>
              <a:t>Finish discussion and review for Activity </a:t>
            </a:r>
            <a:r>
              <a:rPr lang="en-US" sz="2000" b="1" dirty="0"/>
              <a:t>4 Heredity, Punnett Squares and </a:t>
            </a:r>
            <a:r>
              <a:rPr lang="en-US" sz="2000" b="1" dirty="0" smtClean="0"/>
              <a:t>Pedigrees; Write Conclusion; Turn in for grading</a:t>
            </a:r>
          </a:p>
        </p:txBody>
      </p:sp>
    </p:spTree>
    <p:extLst>
      <p:ext uri="{BB962C8B-B14F-4D97-AF65-F5344CB8AC3E}">
        <p14:creationId xmlns:p14="http://schemas.microsoft.com/office/powerpoint/2010/main" val="3511761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Pushpin</Template>
  <TotalTime>89421</TotalTime>
  <Words>5856</Words>
  <Application>Microsoft Office PowerPoint</Application>
  <PresentationFormat>On-screen Show (4:3)</PresentationFormat>
  <Paragraphs>647</Paragraphs>
  <Slides>54</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Brush Script MT</vt:lpstr>
      <vt:lpstr>Calibri</vt:lpstr>
      <vt:lpstr>Constantia</vt:lpstr>
      <vt:lpstr>Franklin Gothic Book</vt:lpstr>
      <vt:lpstr>Rage Italic</vt:lpstr>
      <vt:lpstr>Pushpin</vt:lpstr>
      <vt:lpstr>Life Science 7  Mrs. Duddles</vt:lpstr>
      <vt:lpstr>Friday 06/08</vt:lpstr>
      <vt:lpstr>Thursday 06/07</vt:lpstr>
      <vt:lpstr>Wednesday 06/06</vt:lpstr>
      <vt:lpstr>Tuesday 06/05</vt:lpstr>
      <vt:lpstr>Monday 06/04</vt:lpstr>
      <vt:lpstr>Friday 06/01</vt:lpstr>
      <vt:lpstr>Thursday 05/31</vt:lpstr>
      <vt:lpstr>Wednesday 05/30</vt:lpstr>
      <vt:lpstr>Tuesday 05/29</vt:lpstr>
      <vt:lpstr>Monday 05/28</vt:lpstr>
      <vt:lpstr>Friday 05/25 – Half Day PM only</vt:lpstr>
      <vt:lpstr>Thursday 05/24</vt:lpstr>
      <vt:lpstr>Wednesday 05/23</vt:lpstr>
      <vt:lpstr>Tuesday 05/22</vt:lpstr>
      <vt:lpstr>Monday 05/21</vt:lpstr>
      <vt:lpstr>Friday 05/18</vt:lpstr>
      <vt:lpstr>Thursday 05/17</vt:lpstr>
      <vt:lpstr>Wednesday 05/16</vt:lpstr>
      <vt:lpstr>Tuesday 05/15</vt:lpstr>
      <vt:lpstr>Monday 05/14</vt:lpstr>
      <vt:lpstr>Friday 05/11</vt:lpstr>
      <vt:lpstr>Thursday 05/10 - PM</vt:lpstr>
      <vt:lpstr>Thursday 05/10 - AM</vt:lpstr>
      <vt:lpstr>Thursday 05/10</vt:lpstr>
      <vt:lpstr>Wednesday 05/09</vt:lpstr>
      <vt:lpstr>Tuesday 05/08</vt:lpstr>
      <vt:lpstr>Monday 05/07</vt:lpstr>
      <vt:lpstr>Friday 05/04 – Half Day AM Classes Only</vt:lpstr>
      <vt:lpstr>Thursday 05/03</vt:lpstr>
      <vt:lpstr>Wednesday 05/02</vt:lpstr>
      <vt:lpstr>Tuesday 05/01</vt:lpstr>
      <vt:lpstr>Monday 04/30</vt:lpstr>
      <vt:lpstr>Friday 04/27</vt:lpstr>
      <vt:lpstr>Thursday 04/26</vt:lpstr>
      <vt:lpstr>Wednesday 04/25</vt:lpstr>
      <vt:lpstr>Tuesday 04/24</vt:lpstr>
      <vt:lpstr>Monday 04/23</vt:lpstr>
      <vt:lpstr>Friday 04/20</vt:lpstr>
      <vt:lpstr>Thursday 04/19</vt:lpstr>
      <vt:lpstr>Wednesday 04/18</vt:lpstr>
      <vt:lpstr>Tuesday 04/17</vt:lpstr>
      <vt:lpstr>Monday 04/16</vt:lpstr>
      <vt:lpstr>Friday 04/13</vt:lpstr>
      <vt:lpstr>Thursday 04/12 – PM Classes</vt:lpstr>
      <vt:lpstr>Thursday 04/12 – AM Classes</vt:lpstr>
      <vt:lpstr>Wednesday 04/11</vt:lpstr>
      <vt:lpstr>Tuesday 04/10</vt:lpstr>
      <vt:lpstr>Monday 04/09</vt:lpstr>
      <vt:lpstr>Friday 03/30 – Friday 04/06</vt:lpstr>
      <vt:lpstr>Thursday 03/29 – Half Day PM Only</vt:lpstr>
      <vt:lpstr>Wednesday 03/28 – Half Day AM Only</vt:lpstr>
      <vt:lpstr>Tuesday 03/27</vt:lpstr>
      <vt:lpstr>Monday 03/26</vt:lpstr>
    </vt:vector>
  </TitlesOfParts>
  <Company>WCS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Science 7</dc:title>
  <dc:creator>Windows User</dc:creator>
  <cp:lastModifiedBy>Tuyen Duddles</cp:lastModifiedBy>
  <cp:revision>597</cp:revision>
  <cp:lastPrinted>2018-06-07T20:21:40Z</cp:lastPrinted>
  <dcterms:created xsi:type="dcterms:W3CDTF">2014-09-02T18:14:45Z</dcterms:created>
  <dcterms:modified xsi:type="dcterms:W3CDTF">2018-06-07T20:23:57Z</dcterms:modified>
</cp:coreProperties>
</file>