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59"/>
  </p:notesMasterIdLst>
  <p:sldIdLst>
    <p:sldId id="256" r:id="rId2"/>
    <p:sldId id="419" r:id="rId3"/>
    <p:sldId id="451" r:id="rId4"/>
    <p:sldId id="449" r:id="rId5"/>
    <p:sldId id="448" r:id="rId6"/>
    <p:sldId id="452" r:id="rId7"/>
    <p:sldId id="447" r:id="rId8"/>
    <p:sldId id="446" r:id="rId9"/>
    <p:sldId id="445" r:id="rId10"/>
    <p:sldId id="444" r:id="rId11"/>
    <p:sldId id="443" r:id="rId12"/>
    <p:sldId id="442" r:id="rId13"/>
    <p:sldId id="441" r:id="rId14"/>
    <p:sldId id="440" r:id="rId15"/>
    <p:sldId id="439" r:id="rId16"/>
    <p:sldId id="438" r:id="rId17"/>
    <p:sldId id="436" r:id="rId18"/>
    <p:sldId id="435" r:id="rId19"/>
    <p:sldId id="434" r:id="rId20"/>
    <p:sldId id="433" r:id="rId21"/>
    <p:sldId id="432" r:id="rId22"/>
    <p:sldId id="431" r:id="rId23"/>
    <p:sldId id="430" r:id="rId24"/>
    <p:sldId id="429" r:id="rId25"/>
    <p:sldId id="428" r:id="rId26"/>
    <p:sldId id="427" r:id="rId27"/>
    <p:sldId id="426" r:id="rId28"/>
    <p:sldId id="425" r:id="rId29"/>
    <p:sldId id="424" r:id="rId30"/>
    <p:sldId id="423" r:id="rId31"/>
    <p:sldId id="422" r:id="rId32"/>
    <p:sldId id="421" r:id="rId33"/>
    <p:sldId id="420" r:id="rId34"/>
    <p:sldId id="418" r:id="rId35"/>
    <p:sldId id="417" r:id="rId36"/>
    <p:sldId id="416" r:id="rId37"/>
    <p:sldId id="415" r:id="rId38"/>
    <p:sldId id="414" r:id="rId39"/>
    <p:sldId id="413" r:id="rId40"/>
    <p:sldId id="412" r:id="rId41"/>
    <p:sldId id="410" r:id="rId42"/>
    <p:sldId id="403" r:id="rId43"/>
    <p:sldId id="409" r:id="rId44"/>
    <p:sldId id="408" r:id="rId45"/>
    <p:sldId id="407" r:id="rId46"/>
    <p:sldId id="406" r:id="rId47"/>
    <p:sldId id="405" r:id="rId48"/>
    <p:sldId id="404" r:id="rId49"/>
    <p:sldId id="401" r:id="rId50"/>
    <p:sldId id="402" r:id="rId51"/>
    <p:sldId id="400" r:id="rId52"/>
    <p:sldId id="388" r:id="rId53"/>
    <p:sldId id="399" r:id="rId54"/>
    <p:sldId id="398" r:id="rId55"/>
    <p:sldId id="397" r:id="rId56"/>
    <p:sldId id="396" r:id="rId57"/>
    <p:sldId id="395" r:id="rId5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0" d="100"/>
          <a:sy n="80" d="100"/>
        </p:scale>
        <p:origin x="619" y="48"/>
      </p:cViewPr>
      <p:guideLst/>
    </p:cSldViewPr>
  </p:slideViewPr>
  <p:notesTextViewPr>
    <p:cViewPr>
      <p:scale>
        <a:sx n="1" d="1"/>
        <a:sy n="1" d="1"/>
      </p:scale>
      <p:origin x="0" y="0"/>
    </p:cViewPr>
  </p:notesTextViewPr>
  <p:sorterViewPr>
    <p:cViewPr>
      <p:scale>
        <a:sx n="100" d="100"/>
        <a:sy n="100" d="100"/>
      </p:scale>
      <p:origin x="0" y="-1757"/>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1520717-DD31-4CCE-AA7F-FFE5DA621BC2}" type="datetimeFigureOut">
              <a:rPr lang="en-US" smtClean="0"/>
              <a:t>6/13/2019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BB93C32-9F5C-4C62-A206-119AC62E3C18}" type="slidenum">
              <a:rPr lang="en-US" smtClean="0"/>
              <a:t>‹#›</a:t>
            </a:fld>
            <a:endParaRPr lang="en-US" dirty="0"/>
          </a:p>
        </p:txBody>
      </p:sp>
    </p:spTree>
    <p:extLst>
      <p:ext uri="{BB962C8B-B14F-4D97-AF65-F5344CB8AC3E}">
        <p14:creationId xmlns:p14="http://schemas.microsoft.com/office/powerpoint/2010/main" val="2722999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3" Type="http://schemas.openxmlformats.org/officeDocument/2006/relationships/hyperlink" Target="http://www.bbc.co.uk/blogs/scotlandlearning/2010/01/why-is-the-atacama-desert-so-d.shtml" TargetMode="External"/><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They released</a:t>
            </a:r>
            <a:r>
              <a:rPr lang="en-US" b="0" baseline="0" dirty="0" smtClean="0"/>
              <a:t> oxygen into the air by photosynthesis</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5397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They starved,</a:t>
            </a:r>
            <a:r>
              <a:rPr lang="en-US" b="0" baseline="0" dirty="0" smtClean="0"/>
              <a:t> too, because the animals they ate had died from lack of food.</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3407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They starved when the producers died out. The collision sent up debris that blocked</a:t>
            </a:r>
            <a:r>
              <a:rPr lang="en-US" b="0" baseline="0" dirty="0" smtClean="0"/>
              <a:t> the sun’s rays which drastically decreased rates of photosynthesis and killed off large populations of producers over time.</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7522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4.6 BY</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0832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Different types of rocks and different</a:t>
            </a:r>
            <a:r>
              <a:rPr lang="en-US" b="0" baseline="0" dirty="0" smtClean="0"/>
              <a:t> types of minerals</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4848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5514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Precambrian,</a:t>
            </a:r>
            <a:r>
              <a:rPr lang="en-US" b="0" baseline="0" dirty="0" smtClean="0"/>
              <a:t> Paleozoic, Mesozoic, and Cenozoic</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43377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The time needed for half of a sample</a:t>
            </a:r>
            <a:r>
              <a:rPr lang="en-US" b="0" baseline="0" dirty="0" smtClean="0"/>
              <a:t> of a radioactive substance to undergo radioactive decay to form daughter isotopes.</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7468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By using radioactive isotopes</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57527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51678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Ordered strata of rock by age</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7205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They released</a:t>
            </a:r>
            <a:r>
              <a:rPr lang="en-US" b="0" baseline="0" dirty="0" smtClean="0"/>
              <a:t> oxygen into the air by photosynthesis</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82151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Processes</a:t>
            </a:r>
            <a:r>
              <a:rPr lang="en-US" b="0" baseline="0" dirty="0" smtClean="0"/>
              <a:t> that shape the earth are the same processes that shaped the earth in the past and will continue to do so. </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67070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Ordered strata of rock by age</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42971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A fault/intrusion</a:t>
            </a:r>
            <a:r>
              <a:rPr lang="en-US" b="0" baseline="0" dirty="0" smtClean="0"/>
              <a:t> is younger than the surrounding rock it cuts through.</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64138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When sedimentary rock</a:t>
            </a:r>
            <a:r>
              <a:rPr lang="en-US" b="0" baseline="0" dirty="0" smtClean="0"/>
              <a:t> forms, gravity forces it to be formed horizontally before shifting</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23997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Undisturbed</a:t>
            </a:r>
            <a:r>
              <a:rPr lang="en-US" b="0" baseline="0" dirty="0" smtClean="0"/>
              <a:t> layers are in the order in which they formed</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43278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Fossils can provide</a:t>
            </a:r>
            <a:r>
              <a:rPr lang="en-US" b="0" baseline="0" dirty="0" smtClean="0"/>
              <a:t> clues about:</a:t>
            </a:r>
          </a:p>
          <a:p>
            <a:pPr defTabSz="931774">
              <a:defRPr/>
            </a:pPr>
            <a:r>
              <a:rPr lang="en-US" b="0" baseline="0" dirty="0" smtClean="0"/>
              <a:t>Environmental changes over time (the types of fossils preserved in sedimentary rock show what the environment was like when the organisms were alive)</a:t>
            </a:r>
          </a:p>
          <a:p>
            <a:pPr defTabSz="931774">
              <a:defRPr/>
            </a:pPr>
            <a:r>
              <a:rPr lang="en-US" b="0" baseline="0" dirty="0" smtClean="0"/>
              <a:t>How life forms have changed over time</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92967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Tracks (footprints), burrows, animal dung</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5471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Trapped in amber</a:t>
            </a:r>
            <a:r>
              <a:rPr lang="en-US" b="0" baseline="0" dirty="0" smtClean="0"/>
              <a:t> or asphalt, buried in sedimentary rock, become frozen, become petrified (when an organism’s tissues are replaced by minerals)</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21886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False</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82829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Fossils are traces or remains</a:t>
            </a:r>
            <a:r>
              <a:rPr lang="en-US" b="0" baseline="0" dirty="0" smtClean="0"/>
              <a:t> of organisms that lived in the past, most commonly preserved in sedimentary rocks</a:t>
            </a:r>
          </a:p>
          <a:p>
            <a:pPr defTabSz="931774">
              <a:defRPr/>
            </a:pPr>
            <a:r>
              <a:rPr lang="en-US" b="0" baseline="0" dirty="0" smtClean="0"/>
              <a:t>Scientists can use fossils to learn about organisms that once lived on Earth</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5913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They released</a:t>
            </a:r>
            <a:r>
              <a:rPr lang="en-US" b="0" baseline="0" dirty="0" smtClean="0"/>
              <a:t> oxygen into the air by photosynthesis</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27719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78% nitrogen, 21% oxygen, and 1%</a:t>
            </a:r>
            <a:r>
              <a:rPr lang="en-US" b="0" baseline="0" dirty="0" smtClean="0"/>
              <a:t> other gases</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01493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Dark, organic-rich material formed as a top</a:t>
            </a:r>
            <a:r>
              <a:rPr lang="en-US" b="0" baseline="0" dirty="0" smtClean="0"/>
              <a:t> layer in soil from the decayed remains of plants and animals.</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14698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A Horizon, B Horizon, C Horizon</a:t>
            </a:r>
          </a:p>
          <a:p>
            <a:pPr defTabSz="931774">
              <a:defRPr/>
            </a:pPr>
            <a:r>
              <a:rPr lang="en-US" b="0" dirty="0" smtClean="0"/>
              <a:t>A Horizon</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36389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Texture, color, consistence, pH,</a:t>
            </a:r>
            <a:r>
              <a:rPr lang="en-US" b="0" baseline="0" dirty="0" smtClean="0"/>
              <a:t> fertility, pore space</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61200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Mixture of </a:t>
            </a:r>
            <a:r>
              <a:rPr lang="en-US" b="0" baseline="0" dirty="0" smtClean="0"/>
              <a:t>organic matter and weathered rocks; also has water and air</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723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Heavy rains, deforestation, construction</a:t>
            </a:r>
            <a:r>
              <a:rPr lang="en-US" b="0" baseline="0" dirty="0" smtClean="0"/>
              <a:t> on unstable slopes, earthquakes, and volcanic eruptions</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53132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Floodplains, alluvial fans, deltas,</a:t>
            </a:r>
            <a:r>
              <a:rPr lang="en-US" b="0" baseline="0" dirty="0" smtClean="0"/>
              <a:t> barrier islands, and sand bars</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7318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Cell(s)</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89510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Sugar</a:t>
            </a:r>
            <a:r>
              <a:rPr lang="en-US" b="0" baseline="0" dirty="0" smtClean="0"/>
              <a:t> (glucose)</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16726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Clay, silt, sand, gravel</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8169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They released</a:t>
            </a:r>
            <a:r>
              <a:rPr lang="en-US" b="0" baseline="0" dirty="0" smtClean="0"/>
              <a:t> oxygen into the air by photosynthesis</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220934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29880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Both form when a</a:t>
            </a:r>
            <a:r>
              <a:rPr lang="en-US" b="0" baseline="0" dirty="0" smtClean="0"/>
              <a:t> stream deposits sediment.</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26175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Both form when a</a:t>
            </a:r>
            <a:r>
              <a:rPr lang="en-US" b="0" baseline="0" dirty="0" smtClean="0"/>
              <a:t> stream deposits sediment.</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079946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Water, plant roots,</a:t>
            </a:r>
            <a:r>
              <a:rPr lang="en-US" b="0" baseline="0" dirty="0" smtClean="0"/>
              <a:t> and animals contribute to creep.</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281844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The first</a:t>
            </a:r>
            <a:r>
              <a:rPr lang="en-US" b="0" baseline="0" dirty="0" smtClean="0"/>
              <a:t> part of each word (rock, land, mud) refers to the materials or sediment that is moving. The second part of each word (fall, slide, flow) refers to different actions caused by gravity, all of which can be forms of downward movement.</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914252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Channels, valleys,</a:t>
            </a:r>
            <a:r>
              <a:rPr lang="en-US" b="0" baseline="0" dirty="0" smtClean="0"/>
              <a:t> canyons, caverns, sinkholes, shorelines, cliffs, sea stacks, sea caves, sea arches</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666953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The back and forth motion, the speed,</a:t>
            </a:r>
            <a:r>
              <a:rPr lang="en-US" b="0" baseline="0" dirty="0" smtClean="0"/>
              <a:t> the amount of water</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511316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As water washes over rock material, it loosens and breaks off pieces of rock over time. As water freezes,</a:t>
            </a:r>
            <a:r>
              <a:rPr lang="en-US" b="0" baseline="0" dirty="0" smtClean="0"/>
              <a:t> it expands in rock cracks, breaking them open over time.</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761249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A physical change changes</a:t>
            </a:r>
            <a:r>
              <a:rPr lang="en-US" b="0" baseline="0" dirty="0" smtClean="0"/>
              <a:t> a physical property. It does not change a substance into a new substance. A chemical change changes one substance into a different one with new properties.</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462539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A trait that can be observed without changing a substance into a new substance,</a:t>
            </a:r>
            <a:r>
              <a:rPr lang="en-US" b="0" baseline="0" dirty="0" smtClean="0"/>
              <a:t> such as size, texture shape, color, mass.</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1405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They released</a:t>
            </a:r>
            <a:r>
              <a:rPr lang="en-US" b="0" baseline="0" dirty="0" smtClean="0"/>
              <a:t> oxygen into the air by photosynthesis</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670007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580672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The atmosphere</a:t>
            </a:r>
            <a:r>
              <a:rPr lang="en-US" b="0" baseline="0" dirty="0" smtClean="0"/>
              <a:t> keeps Earth at a temperature that organisms can live in.</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26632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Earth is warmed as solar energy is trapped by the atmosphere. Harmful radiation is reflected away from Earth. Wind and air currents are created.</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536050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Earth is more than the ground we stand on. It is a complex system that includes air, liquid and frozen forms of water</a:t>
            </a:r>
            <a:r>
              <a:rPr lang="en-US" b="0" baseline="0" dirty="0" smtClean="0"/>
              <a:t>, and all forms of life.</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743620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745651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http://www.bbc.co.uk/blogs/scotlandlearning/2010/01/why-is-the-atacama-desert-so-d.shtml</a:t>
            </a:r>
            <a:r>
              <a:rPr lang="en-US" dirty="0" smtClean="0"/>
              <a:t> </a:t>
            </a:r>
            <a:endParaRPr lang="en-US" dirty="0"/>
          </a:p>
        </p:txBody>
      </p:sp>
      <p:sp>
        <p:nvSpPr>
          <p:cNvPr id="4" name="Slide Number Placeholder 3"/>
          <p:cNvSpPr>
            <a:spLocks noGrp="1"/>
          </p:cNvSpPr>
          <p:nvPr>
            <p:ph type="sldNum" sz="quarter" idx="10"/>
          </p:nvPr>
        </p:nvSpPr>
        <p:spPr/>
        <p:txBody>
          <a:bodyPr/>
          <a:lstStyle/>
          <a:p>
            <a:fld id="{6BB93C32-9F5C-4C62-A206-119AC62E3C18}" type="slidenum">
              <a:rPr lang="en-US" smtClean="0"/>
              <a:t>56</a:t>
            </a:fld>
            <a:endParaRPr lang="en-US" dirty="0"/>
          </a:p>
        </p:txBody>
      </p:sp>
    </p:spTree>
    <p:extLst>
      <p:ext uri="{BB962C8B-B14F-4D97-AF65-F5344CB8AC3E}">
        <p14:creationId xmlns:p14="http://schemas.microsoft.com/office/powerpoint/2010/main" val="268841859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345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They released</a:t>
            </a:r>
            <a:r>
              <a:rPr lang="en-US" b="0" baseline="0" dirty="0" smtClean="0"/>
              <a:t> oxygen into the air by photosynthesis</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6480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Water vapor produced by almost constant</a:t>
            </a:r>
            <a:r>
              <a:rPr lang="en-US" b="0" baseline="0" dirty="0" smtClean="0"/>
              <a:t> volcanic activity collected in basins to form the first oceans during the Archean eon</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9778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Convection of Earth’s mantle</a:t>
            </a:r>
            <a:r>
              <a:rPr lang="en-US" b="0" baseline="0" dirty="0" smtClean="0"/>
              <a:t>, causing tectonic plates</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0212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dirty="0" smtClean="0"/>
              <a:t>Cenozoic</a:t>
            </a:r>
            <a:endParaRPr lang="en-US" b="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BB93C32-9F5C-4C62-A206-119AC62E3C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456067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6/13/2019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6/13/2019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6/13/2019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6/13/2019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6/13/2019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6/13/2019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6/13/2019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6/13/2019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hyperlink" Target="https://thewonderofscience.com/phenomenon/2018/6/15/the-driest-place-on-earth"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CD50D-A133-4E90-9619-9102AEA01D57}"/>
              </a:ext>
            </a:extLst>
          </p:cNvPr>
          <p:cNvSpPr>
            <a:spLocks noGrp="1"/>
          </p:cNvSpPr>
          <p:nvPr>
            <p:ph type="ctrTitle"/>
          </p:nvPr>
        </p:nvSpPr>
        <p:spPr/>
        <p:txBody>
          <a:bodyPr/>
          <a:lstStyle/>
          <a:p>
            <a:r>
              <a:rPr lang="en-US" b="1" dirty="0"/>
              <a:t>Earth &amp; Space Science 8</a:t>
            </a:r>
          </a:p>
        </p:txBody>
      </p:sp>
      <p:sp>
        <p:nvSpPr>
          <p:cNvPr id="3" name="Subtitle 2">
            <a:extLst>
              <a:ext uri="{FF2B5EF4-FFF2-40B4-BE49-F238E27FC236}">
                <a16:creationId xmlns:a16="http://schemas.microsoft.com/office/drawing/2014/main" id="{2138615A-A261-41A6-BB1D-4EA3FB32B00C}"/>
              </a:ext>
            </a:extLst>
          </p:cNvPr>
          <p:cNvSpPr>
            <a:spLocks noGrp="1"/>
          </p:cNvSpPr>
          <p:nvPr>
            <p:ph type="subTitle" idx="1"/>
          </p:nvPr>
        </p:nvSpPr>
        <p:spPr>
          <a:xfrm>
            <a:off x="903588" y="4422372"/>
            <a:ext cx="7891272" cy="1413164"/>
          </a:xfrm>
        </p:spPr>
        <p:txBody>
          <a:bodyPr>
            <a:noAutofit/>
          </a:bodyPr>
          <a:lstStyle/>
          <a:p>
            <a:r>
              <a:rPr lang="en-US" sz="3200" b="1" dirty="0"/>
              <a:t>Mrs. Duddles</a:t>
            </a:r>
          </a:p>
          <a:p>
            <a:r>
              <a:rPr lang="en-US" sz="3200" b="1" dirty="0" smtClean="0"/>
              <a:t>Q4 – Earth Systems &amp; Resources</a:t>
            </a:r>
            <a:endParaRPr lang="en-US" sz="3200" b="1" dirty="0"/>
          </a:p>
        </p:txBody>
      </p:sp>
    </p:spTree>
    <p:extLst>
      <p:ext uri="{BB962C8B-B14F-4D97-AF65-F5344CB8AC3E}">
        <p14:creationId xmlns:p14="http://schemas.microsoft.com/office/powerpoint/2010/main" val="4079071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Monday – 06/03</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78790"/>
            <a:ext cx="11243726" cy="5364885"/>
          </a:xfrm>
        </p:spPr>
        <p:txBody>
          <a:bodyPr>
            <a:noAutofit/>
          </a:bodyPr>
          <a:lstStyle/>
          <a:p>
            <a:pPr marL="0" indent="0">
              <a:buNone/>
            </a:pPr>
            <a:r>
              <a:rPr lang="en-US" sz="1800" b="1" dirty="0"/>
              <a:t>Objectives:</a:t>
            </a:r>
          </a:p>
          <a:p>
            <a:r>
              <a:rPr lang="en-US" sz="1800" dirty="0" smtClean="0"/>
              <a:t>Students will describe what the various kinds of volcanoes and eruptions are, where they occur, how they form, and how they change Earth’s surface</a:t>
            </a:r>
          </a:p>
          <a:p>
            <a:r>
              <a:rPr lang="en-US" sz="1800" dirty="0" smtClean="0"/>
              <a:t>Students will explain how the movement of Earth’s tectonic plates causes mountain building, volcanoes, and earthquakes</a:t>
            </a:r>
          </a:p>
          <a:p>
            <a:r>
              <a:rPr lang="en-US" sz="1800" dirty="0" smtClean="0"/>
              <a:t>Students will explain the theory of plate tectonics, to describe how tectonic plates move, and to identify geologic events that occur because of tectonic plate movement</a:t>
            </a:r>
          </a:p>
          <a:p>
            <a:r>
              <a:rPr lang="en-US" sz="1800" dirty="0" smtClean="0"/>
              <a:t>Students will identify Earth’s compositional and physical layers and describe their properties</a:t>
            </a:r>
          </a:p>
          <a:p>
            <a:pPr marL="0" indent="0">
              <a:buNone/>
            </a:pPr>
            <a:r>
              <a:rPr lang="en-US" sz="1800" b="1" dirty="0" smtClean="0">
                <a:solidFill>
                  <a:srgbClr val="FF0000"/>
                </a:solidFill>
              </a:rPr>
              <a:t>White Space:</a:t>
            </a:r>
          </a:p>
          <a:p>
            <a:pPr marL="0" indent="0">
              <a:buNone/>
            </a:pPr>
            <a:r>
              <a:rPr lang="en-US" sz="1800" dirty="0" smtClean="0">
                <a:solidFill>
                  <a:srgbClr val="FF0000"/>
                </a:solidFill>
              </a:rPr>
              <a:t>What geologic era are we currently in?</a:t>
            </a:r>
            <a:endParaRPr lang="en-US" sz="1800" dirty="0">
              <a:solidFill>
                <a:srgbClr val="FF0000"/>
              </a:solidFill>
            </a:endParaRPr>
          </a:p>
          <a:p>
            <a:pPr marL="0" indent="0">
              <a:buNone/>
            </a:pPr>
            <a:r>
              <a:rPr lang="en-US" sz="1800" b="1" dirty="0" smtClean="0"/>
              <a:t>Agenda: </a:t>
            </a:r>
          </a:p>
          <a:p>
            <a:r>
              <a:rPr lang="en-US" sz="1800" dirty="0" smtClean="0"/>
              <a:t>Go to Computer Lab to work on The Restless Earth Project (Work Day 5/ Last Work Day)</a:t>
            </a:r>
          </a:p>
          <a:p>
            <a:pPr lvl="1"/>
            <a:r>
              <a:rPr lang="en-US" dirty="0" smtClean="0"/>
              <a:t>Finalize presentation files and share with Mrs. </a:t>
            </a:r>
            <a:r>
              <a:rPr lang="en-US" dirty="0" err="1" smtClean="0"/>
              <a:t>Duddles</a:t>
            </a:r>
            <a:endParaRPr lang="en-US" dirty="0" smtClean="0"/>
          </a:p>
          <a:p>
            <a:pPr lvl="1"/>
            <a:r>
              <a:rPr lang="en-US" dirty="0"/>
              <a:t>S</a:t>
            </a:r>
            <a:r>
              <a:rPr lang="en-US" dirty="0" smtClean="0"/>
              <a:t>hould be ready to rehearse presentations today; </a:t>
            </a:r>
            <a:r>
              <a:rPr lang="en-US" dirty="0" smtClean="0">
                <a:solidFill>
                  <a:srgbClr val="FF0000"/>
                </a:solidFill>
              </a:rPr>
              <a:t>presentations start Tuesday 06/04</a:t>
            </a:r>
          </a:p>
          <a:p>
            <a:pPr marL="0" indent="0">
              <a:buNone/>
            </a:pPr>
            <a:r>
              <a:rPr lang="en-US" sz="1800" dirty="0" smtClean="0">
                <a:solidFill>
                  <a:srgbClr val="FF0000"/>
                </a:solidFill>
              </a:rPr>
              <a:t>Reminder: End of year pizza party on Thursday 06/06</a:t>
            </a:r>
          </a:p>
        </p:txBody>
      </p:sp>
    </p:spTree>
    <p:extLst>
      <p:ext uri="{BB962C8B-B14F-4D97-AF65-F5344CB8AC3E}">
        <p14:creationId xmlns:p14="http://schemas.microsoft.com/office/powerpoint/2010/main" val="2116414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Friday – 05/31</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78790"/>
            <a:ext cx="11243726" cy="5364885"/>
          </a:xfrm>
        </p:spPr>
        <p:txBody>
          <a:bodyPr>
            <a:noAutofit/>
          </a:bodyPr>
          <a:lstStyle/>
          <a:p>
            <a:pPr marL="0" indent="0">
              <a:buNone/>
            </a:pPr>
            <a:r>
              <a:rPr lang="en-US" sz="1800" b="1" dirty="0"/>
              <a:t>Objectives:</a:t>
            </a:r>
          </a:p>
          <a:p>
            <a:r>
              <a:rPr lang="en-US" sz="1800" dirty="0" smtClean="0"/>
              <a:t>Students will describe what the various kinds of volcanoes and eruptions are, where they occur, how they form, and how they change Earth’s surface</a:t>
            </a:r>
          </a:p>
          <a:p>
            <a:r>
              <a:rPr lang="en-US" sz="1800" dirty="0" smtClean="0"/>
              <a:t>Students will explain how the movement of Earth’s tectonic plates causes mountain building, volcanoes, and earthquakes</a:t>
            </a:r>
          </a:p>
          <a:p>
            <a:r>
              <a:rPr lang="en-US" sz="1800" dirty="0" smtClean="0"/>
              <a:t>Students will explain the theory of plate tectonics, to describe how tectonic plates move, and to identify geologic events that occur because of tectonic plate movement</a:t>
            </a:r>
          </a:p>
          <a:p>
            <a:r>
              <a:rPr lang="en-US" sz="1800" dirty="0" smtClean="0"/>
              <a:t>Students will identify Earth’s compositional and physical layers and describe their properties</a:t>
            </a:r>
          </a:p>
          <a:p>
            <a:pPr marL="0" indent="0">
              <a:buNone/>
            </a:pPr>
            <a:r>
              <a:rPr lang="en-US" sz="1800" b="1" dirty="0" smtClean="0">
                <a:solidFill>
                  <a:srgbClr val="FF0000"/>
                </a:solidFill>
              </a:rPr>
              <a:t>White Space:</a:t>
            </a:r>
          </a:p>
          <a:p>
            <a:pPr marL="0" indent="0">
              <a:buNone/>
            </a:pPr>
            <a:r>
              <a:rPr lang="en-US" sz="1800" dirty="0" smtClean="0">
                <a:solidFill>
                  <a:srgbClr val="FF0000"/>
                </a:solidFill>
              </a:rPr>
              <a:t>What likely happened to dinosaurs that ate animals (other consumers) that ate producers after the asteroid collision during the Mesozoic Era?</a:t>
            </a:r>
            <a:endParaRPr lang="en-US" sz="1800" dirty="0">
              <a:solidFill>
                <a:srgbClr val="FF0000"/>
              </a:solidFill>
            </a:endParaRPr>
          </a:p>
          <a:p>
            <a:pPr marL="0" indent="0">
              <a:buNone/>
            </a:pPr>
            <a:r>
              <a:rPr lang="en-US" sz="1800" b="1" dirty="0" smtClean="0"/>
              <a:t>Agenda: </a:t>
            </a:r>
          </a:p>
          <a:p>
            <a:r>
              <a:rPr lang="en-US" sz="1800" dirty="0" smtClean="0"/>
              <a:t>Go to Computer Lab to work on The Restless Earth Project (Work Day 4)</a:t>
            </a:r>
          </a:p>
          <a:p>
            <a:pPr lvl="1"/>
            <a:r>
              <a:rPr lang="en-US" dirty="0"/>
              <a:t>R</a:t>
            </a:r>
            <a:r>
              <a:rPr lang="en-US" dirty="0" smtClean="0"/>
              <a:t>ead and follow directions in student project handout</a:t>
            </a:r>
          </a:p>
          <a:p>
            <a:pPr lvl="1"/>
            <a:r>
              <a:rPr lang="en-US" dirty="0" smtClean="0"/>
              <a:t>Your group should be ready to rehearse presentations by the end of the class period; </a:t>
            </a:r>
            <a:r>
              <a:rPr lang="en-US" dirty="0" smtClean="0">
                <a:solidFill>
                  <a:srgbClr val="FF0000"/>
                </a:solidFill>
              </a:rPr>
              <a:t>presentations start Tuesday 06/04</a:t>
            </a:r>
          </a:p>
        </p:txBody>
      </p:sp>
    </p:spTree>
    <p:extLst>
      <p:ext uri="{BB962C8B-B14F-4D97-AF65-F5344CB8AC3E}">
        <p14:creationId xmlns:p14="http://schemas.microsoft.com/office/powerpoint/2010/main" val="2414340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Thursday – 05/30</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78790"/>
            <a:ext cx="11243726" cy="5364885"/>
          </a:xfrm>
        </p:spPr>
        <p:txBody>
          <a:bodyPr>
            <a:noAutofit/>
          </a:bodyPr>
          <a:lstStyle/>
          <a:p>
            <a:pPr marL="0" indent="0">
              <a:buNone/>
            </a:pPr>
            <a:r>
              <a:rPr lang="en-US" sz="1950" b="1" dirty="0"/>
              <a:t>Objectives:</a:t>
            </a:r>
          </a:p>
          <a:p>
            <a:r>
              <a:rPr lang="en-US" sz="1950" dirty="0" smtClean="0"/>
              <a:t>Students will describe what the various kinds of volcanoes and eruptions are, where they occur, how they form, and how they change Earth’s surface</a:t>
            </a:r>
          </a:p>
          <a:p>
            <a:r>
              <a:rPr lang="en-US" sz="1950" dirty="0" smtClean="0"/>
              <a:t>Students will explain how the movement of Earth’s tectonic plates causes mountain building, volcanoes, and earthquakes</a:t>
            </a:r>
          </a:p>
          <a:p>
            <a:r>
              <a:rPr lang="en-US" sz="1950" dirty="0" smtClean="0"/>
              <a:t>Students will explain the theory of plate tectonics, to describe how tectonic plates move, and to identify geologic events that occur because of tectonic plate movement</a:t>
            </a:r>
          </a:p>
          <a:p>
            <a:r>
              <a:rPr lang="en-US" sz="1950" dirty="0" smtClean="0"/>
              <a:t>Students will identify Earth’s compositional and physical layers and describe their properties</a:t>
            </a:r>
          </a:p>
          <a:p>
            <a:pPr marL="0" indent="0">
              <a:buNone/>
            </a:pPr>
            <a:r>
              <a:rPr lang="en-US" sz="1950" b="1" dirty="0" smtClean="0">
                <a:solidFill>
                  <a:srgbClr val="FF0000"/>
                </a:solidFill>
              </a:rPr>
              <a:t>White Space:</a:t>
            </a:r>
          </a:p>
          <a:p>
            <a:pPr marL="0" indent="0">
              <a:buNone/>
            </a:pPr>
            <a:r>
              <a:rPr lang="en-US" sz="1950" dirty="0" smtClean="0">
                <a:solidFill>
                  <a:srgbClr val="FF0000"/>
                </a:solidFill>
              </a:rPr>
              <a:t>What likely happened to dinosaurs that ate plants and other producers after the asteroid collision during the Mesozoic Era?</a:t>
            </a:r>
            <a:endParaRPr lang="en-US" sz="1950" dirty="0">
              <a:solidFill>
                <a:srgbClr val="FF0000"/>
              </a:solidFill>
            </a:endParaRPr>
          </a:p>
          <a:p>
            <a:pPr marL="0" indent="0">
              <a:buNone/>
            </a:pPr>
            <a:r>
              <a:rPr lang="en-US" sz="1950" b="1" dirty="0" smtClean="0"/>
              <a:t>Agenda: </a:t>
            </a:r>
          </a:p>
          <a:p>
            <a:r>
              <a:rPr lang="en-US" sz="1950" dirty="0" smtClean="0"/>
              <a:t>Go to Computer Lab to work on The Restless Earth Project (Work Day 3)</a:t>
            </a:r>
          </a:p>
          <a:p>
            <a:pPr lvl="1"/>
            <a:r>
              <a:rPr lang="en-US" sz="1950" dirty="0" smtClean="0"/>
              <a:t>Please read and follow directions in student project handout</a:t>
            </a:r>
          </a:p>
          <a:p>
            <a:pPr lvl="1"/>
            <a:r>
              <a:rPr lang="en-US" sz="1950" dirty="0" smtClean="0"/>
              <a:t>Collaborate with your group members</a:t>
            </a:r>
            <a:endParaRPr lang="en-US" sz="1950" dirty="0"/>
          </a:p>
        </p:txBody>
      </p:sp>
    </p:spTree>
    <p:extLst>
      <p:ext uri="{BB962C8B-B14F-4D97-AF65-F5344CB8AC3E}">
        <p14:creationId xmlns:p14="http://schemas.microsoft.com/office/powerpoint/2010/main" val="1462511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Wednesday – 05/29</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78790"/>
            <a:ext cx="11243726" cy="5364885"/>
          </a:xfrm>
        </p:spPr>
        <p:txBody>
          <a:bodyPr>
            <a:noAutofit/>
          </a:bodyPr>
          <a:lstStyle/>
          <a:p>
            <a:pPr marL="0" indent="0">
              <a:buNone/>
            </a:pPr>
            <a:r>
              <a:rPr lang="en-US" b="1" dirty="0"/>
              <a:t>Objectives:</a:t>
            </a:r>
          </a:p>
          <a:p>
            <a:r>
              <a:rPr lang="en-US" dirty="0" smtClean="0"/>
              <a:t>Students will describe what the various kinds of volcanoes and eruptions are, where they occur, how they form, and how they change Earth’s surface</a:t>
            </a:r>
          </a:p>
          <a:p>
            <a:r>
              <a:rPr lang="en-US" dirty="0" smtClean="0"/>
              <a:t>Students will explain how the movement of Earth’s tectonic plates causes mountain building, volcanoes, and earthquakes</a:t>
            </a:r>
          </a:p>
          <a:p>
            <a:r>
              <a:rPr lang="en-US" dirty="0" smtClean="0"/>
              <a:t>Students will explain the theory of plate tectonics, to describe how tectonic plates move, and to identify geologic events that occur because of tectonic plate movement</a:t>
            </a:r>
          </a:p>
          <a:p>
            <a:r>
              <a:rPr lang="en-US" dirty="0" smtClean="0"/>
              <a:t>Students will identify Earth’s compositional and physical layers and describe their properties</a:t>
            </a:r>
          </a:p>
          <a:p>
            <a:pPr marL="0" indent="0">
              <a:buNone/>
            </a:pPr>
            <a:r>
              <a:rPr lang="en-US" b="1" dirty="0" smtClean="0">
                <a:solidFill>
                  <a:srgbClr val="FF0000"/>
                </a:solidFill>
              </a:rPr>
              <a:t>White Space:</a:t>
            </a:r>
          </a:p>
          <a:p>
            <a:pPr marL="0" indent="0">
              <a:buNone/>
            </a:pPr>
            <a:r>
              <a:rPr lang="en-US" dirty="0" smtClean="0">
                <a:solidFill>
                  <a:srgbClr val="FF0000"/>
                </a:solidFill>
              </a:rPr>
              <a:t>How old is Earth according to rock and fossil records?</a:t>
            </a:r>
            <a:endParaRPr lang="en-US" dirty="0">
              <a:solidFill>
                <a:srgbClr val="FF0000"/>
              </a:solidFill>
            </a:endParaRPr>
          </a:p>
          <a:p>
            <a:pPr marL="0" indent="0">
              <a:buNone/>
            </a:pPr>
            <a:r>
              <a:rPr lang="en-US" b="1" dirty="0" smtClean="0"/>
              <a:t>Agenda: </a:t>
            </a:r>
          </a:p>
          <a:p>
            <a:r>
              <a:rPr lang="en-US" dirty="0" smtClean="0"/>
              <a:t>Go to Computer Lab to work on The Restless Earth Project (Work Day 2)</a:t>
            </a:r>
          </a:p>
          <a:p>
            <a:pPr lvl="1"/>
            <a:r>
              <a:rPr lang="en-US" sz="2000" dirty="0" smtClean="0"/>
              <a:t>Please read and follow directions in student project handout</a:t>
            </a:r>
          </a:p>
          <a:p>
            <a:pPr lvl="1"/>
            <a:r>
              <a:rPr lang="en-US" sz="2000" dirty="0" smtClean="0"/>
              <a:t>Work with your group members; collaborate productively</a:t>
            </a:r>
            <a:endParaRPr lang="en-US" sz="2000" dirty="0"/>
          </a:p>
        </p:txBody>
      </p:sp>
    </p:spTree>
    <p:extLst>
      <p:ext uri="{BB962C8B-B14F-4D97-AF65-F5344CB8AC3E}">
        <p14:creationId xmlns:p14="http://schemas.microsoft.com/office/powerpoint/2010/main" val="39645248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Tuesday – 05/28</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78790"/>
            <a:ext cx="11243726" cy="5364885"/>
          </a:xfrm>
        </p:spPr>
        <p:txBody>
          <a:bodyPr>
            <a:noAutofit/>
          </a:bodyPr>
          <a:lstStyle/>
          <a:p>
            <a:pPr marL="0" indent="0">
              <a:buNone/>
            </a:pPr>
            <a:r>
              <a:rPr lang="en-US" sz="1950" b="1" dirty="0"/>
              <a:t>Objectives:</a:t>
            </a:r>
          </a:p>
          <a:p>
            <a:r>
              <a:rPr lang="en-US" sz="1950" dirty="0" smtClean="0"/>
              <a:t>Students will describe what the various kinds of volcanoes and eruptions are, where they occur, how they form, and how they change Earth’s surface</a:t>
            </a:r>
          </a:p>
          <a:p>
            <a:r>
              <a:rPr lang="en-US" sz="1950" dirty="0" smtClean="0"/>
              <a:t>Students will explain how the movement of Earth’s tectonic plates causes mountain building, volcanoes, and earthquakes</a:t>
            </a:r>
          </a:p>
          <a:p>
            <a:r>
              <a:rPr lang="en-US" sz="1950" dirty="0" smtClean="0"/>
              <a:t>Students will explain the theory of plate tectonics, to describe how tectonic plates move, and to identify geologic events that occur because of tectonic plate movement</a:t>
            </a:r>
          </a:p>
          <a:p>
            <a:r>
              <a:rPr lang="en-US" sz="1950" dirty="0" smtClean="0"/>
              <a:t>Students will identify Earth’s compositional and physical layers and describe their properties</a:t>
            </a:r>
          </a:p>
          <a:p>
            <a:pPr marL="0" indent="0">
              <a:buNone/>
            </a:pPr>
            <a:r>
              <a:rPr lang="en-US" sz="1950" b="1" dirty="0" smtClean="0">
                <a:solidFill>
                  <a:srgbClr val="FF0000"/>
                </a:solidFill>
              </a:rPr>
              <a:t>White Space:</a:t>
            </a:r>
          </a:p>
          <a:p>
            <a:pPr marL="0" indent="0">
              <a:buNone/>
            </a:pPr>
            <a:r>
              <a:rPr lang="en-US" sz="1950" dirty="0" smtClean="0">
                <a:solidFill>
                  <a:srgbClr val="FF0000"/>
                </a:solidFill>
              </a:rPr>
              <a:t>What is Earth composed of?</a:t>
            </a:r>
            <a:endParaRPr lang="en-US" sz="1950" dirty="0">
              <a:solidFill>
                <a:srgbClr val="FF0000"/>
              </a:solidFill>
            </a:endParaRPr>
          </a:p>
          <a:p>
            <a:pPr marL="0" indent="0">
              <a:buNone/>
            </a:pPr>
            <a:r>
              <a:rPr lang="en-US" sz="1950" b="1" dirty="0" smtClean="0"/>
              <a:t>Agenda: </a:t>
            </a:r>
          </a:p>
          <a:p>
            <a:r>
              <a:rPr lang="en-US" sz="1950" dirty="0" smtClean="0"/>
              <a:t>Finish Geologic Timeline Project jigsaw group presentation (if necessary)</a:t>
            </a:r>
          </a:p>
          <a:p>
            <a:r>
              <a:rPr lang="en-US" sz="1950" dirty="0" smtClean="0"/>
              <a:t>Go to Computer Lab to work on The Restless Earth Project (Work Day 1)</a:t>
            </a:r>
          </a:p>
          <a:p>
            <a:pPr lvl="1"/>
            <a:r>
              <a:rPr lang="en-US" sz="1950" dirty="0" smtClean="0"/>
              <a:t>Please read and follow directions in student project handout</a:t>
            </a:r>
            <a:endParaRPr lang="en-US" sz="1950" dirty="0"/>
          </a:p>
        </p:txBody>
      </p:sp>
    </p:spTree>
    <p:extLst>
      <p:ext uri="{BB962C8B-B14F-4D97-AF65-F5344CB8AC3E}">
        <p14:creationId xmlns:p14="http://schemas.microsoft.com/office/powerpoint/2010/main" val="3932514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421418"/>
            <a:ext cx="10881776" cy="1100273"/>
          </a:xfrm>
        </p:spPr>
        <p:txBody>
          <a:bodyPr>
            <a:normAutofit/>
          </a:bodyPr>
          <a:lstStyle/>
          <a:p>
            <a:r>
              <a:rPr lang="en-US" sz="4800" b="1" dirty="0" smtClean="0"/>
              <a:t>Monday 05/27 </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443449" y="1759816"/>
            <a:ext cx="11243726" cy="3317010"/>
          </a:xfrm>
        </p:spPr>
        <p:txBody>
          <a:bodyPr>
            <a:noAutofit/>
          </a:bodyPr>
          <a:lstStyle/>
          <a:p>
            <a:pPr marL="0" indent="0" algn="ctr">
              <a:buNone/>
            </a:pPr>
            <a:r>
              <a:rPr lang="en-US" sz="3600" b="1" dirty="0"/>
              <a:t>WCS District – Closed</a:t>
            </a:r>
          </a:p>
          <a:p>
            <a:pPr marL="0" indent="0" algn="ctr">
              <a:buNone/>
            </a:pPr>
            <a:r>
              <a:rPr lang="en-US" sz="3600" b="1" dirty="0" smtClean="0"/>
              <a:t>Memorial Day Observance</a:t>
            </a:r>
            <a:endParaRPr lang="en-US" sz="3600" dirty="0"/>
          </a:p>
          <a:p>
            <a:pPr marL="0" indent="0">
              <a:buNone/>
            </a:pPr>
            <a:endParaRPr lang="en-US" sz="3600" dirty="0"/>
          </a:p>
          <a:p>
            <a:pPr marL="0" indent="0">
              <a:buNone/>
            </a:pPr>
            <a:endParaRPr lang="en-US" sz="3600" dirty="0"/>
          </a:p>
          <a:p>
            <a:pPr marL="0" indent="0">
              <a:buNone/>
            </a:pPr>
            <a:endParaRPr lang="en-US" sz="3600" b="1" dirty="0" smtClean="0"/>
          </a:p>
          <a:p>
            <a:pPr marL="0" indent="0">
              <a:buNone/>
            </a:pPr>
            <a:endParaRPr lang="en-US" sz="3600" b="1" dirty="0"/>
          </a:p>
        </p:txBody>
      </p:sp>
    </p:spTree>
    <p:extLst>
      <p:ext uri="{BB962C8B-B14F-4D97-AF65-F5344CB8AC3E}">
        <p14:creationId xmlns:p14="http://schemas.microsoft.com/office/powerpoint/2010/main" val="33297787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fontScale="90000"/>
          </a:bodyPr>
          <a:lstStyle/>
          <a:p>
            <a:r>
              <a:rPr lang="en-US" sz="4800" b="1" dirty="0" smtClean="0"/>
              <a:t>Friday – 05/24 half Day PM session only</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31165"/>
            <a:ext cx="11243726" cy="5469660"/>
          </a:xfrm>
        </p:spPr>
        <p:txBody>
          <a:bodyPr>
            <a:noAutofit/>
          </a:bodyPr>
          <a:lstStyle/>
          <a:p>
            <a:pPr marL="0" indent="0">
              <a:buNone/>
            </a:pPr>
            <a:r>
              <a:rPr lang="en-US" sz="1650" b="1" dirty="0"/>
              <a:t>Objectives:</a:t>
            </a:r>
          </a:p>
          <a:p>
            <a:r>
              <a:rPr lang="en-US" sz="1650" dirty="0" smtClean="0"/>
              <a:t>Students will explain how Earth materials, such as rock, fossils, and ice, show that Earth has changed over time</a:t>
            </a:r>
          </a:p>
          <a:p>
            <a:r>
              <a:rPr lang="en-US" sz="1650" dirty="0" smtClean="0"/>
              <a:t>Students will summarize how scientists measure the relative ages of rock layers and identify gaps in the rock record</a:t>
            </a:r>
          </a:p>
          <a:p>
            <a:r>
              <a:rPr lang="en-US" sz="1650" dirty="0" smtClean="0"/>
              <a:t>Students will summarize how scientists measure the absolute age of rock layers, including by radiometric dating</a:t>
            </a:r>
          </a:p>
          <a:p>
            <a:r>
              <a:rPr lang="en-US" sz="1650" dirty="0" smtClean="0"/>
              <a:t>Students will understand how geologists use the geologic time scale to divide Earth’s history</a:t>
            </a:r>
          </a:p>
          <a:p>
            <a:pPr marL="0" indent="0">
              <a:buNone/>
            </a:pPr>
            <a:r>
              <a:rPr lang="en-US" sz="1650" b="1" dirty="0" smtClean="0">
                <a:solidFill>
                  <a:srgbClr val="FF0000"/>
                </a:solidFill>
              </a:rPr>
              <a:t>White Space:</a:t>
            </a:r>
          </a:p>
          <a:p>
            <a:pPr marL="0" indent="0">
              <a:buNone/>
            </a:pPr>
            <a:r>
              <a:rPr lang="en-US" sz="1650" dirty="0" smtClean="0">
                <a:solidFill>
                  <a:srgbClr val="FF0000"/>
                </a:solidFill>
              </a:rPr>
              <a:t>Name the four major geologic era.</a:t>
            </a:r>
            <a:endParaRPr lang="en-US" sz="1650" dirty="0">
              <a:solidFill>
                <a:srgbClr val="FF0000"/>
              </a:solidFill>
            </a:endParaRPr>
          </a:p>
          <a:p>
            <a:pPr marL="0" indent="0">
              <a:buNone/>
            </a:pPr>
            <a:r>
              <a:rPr lang="en-US" sz="1650" b="1" dirty="0" smtClean="0"/>
              <a:t>Agenda: </a:t>
            </a:r>
          </a:p>
          <a:p>
            <a:r>
              <a:rPr lang="en-US" sz="1650" dirty="0" smtClean="0"/>
              <a:t>Turn in Earth </a:t>
            </a:r>
            <a:r>
              <a:rPr lang="en-US" sz="1650" dirty="0"/>
              <a:t>Science Unit 2 Earth’s History Unit </a:t>
            </a:r>
            <a:r>
              <a:rPr lang="en-US" sz="1650" dirty="0" smtClean="0"/>
              <a:t>Review</a:t>
            </a:r>
          </a:p>
          <a:p>
            <a:r>
              <a:rPr lang="en-US" sz="1650" dirty="0" smtClean="0"/>
              <a:t>Geologic Timeline Project jigsaw presentation format:</a:t>
            </a:r>
          </a:p>
          <a:p>
            <a:pPr lvl="1"/>
            <a:r>
              <a:rPr lang="en-US" sz="1650" dirty="0" smtClean="0"/>
              <a:t>Gather into your assigned geologic era</a:t>
            </a:r>
          </a:p>
          <a:p>
            <a:pPr lvl="1"/>
            <a:r>
              <a:rPr lang="en-US" sz="1650" dirty="0" smtClean="0"/>
              <a:t>Discuss your findings and determine 15 significant and/or interesting facts that you want to share with the class (20 minutes)</a:t>
            </a:r>
          </a:p>
          <a:p>
            <a:pPr lvl="1"/>
            <a:r>
              <a:rPr lang="en-US" sz="1650" dirty="0" smtClean="0"/>
              <a:t>Present your 15 significant and interesting facts to the class (5 minutes per group)</a:t>
            </a:r>
          </a:p>
          <a:p>
            <a:pPr lvl="1"/>
            <a:r>
              <a:rPr lang="en-US" sz="1650" dirty="0" smtClean="0"/>
              <a:t>Turn in your Geologic Timeline Project poster with rubric at the end of class</a:t>
            </a:r>
          </a:p>
        </p:txBody>
      </p:sp>
    </p:spTree>
    <p:extLst>
      <p:ext uri="{BB962C8B-B14F-4D97-AF65-F5344CB8AC3E}">
        <p14:creationId xmlns:p14="http://schemas.microsoft.com/office/powerpoint/2010/main" val="30909096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Thursday – 05/23</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31165"/>
            <a:ext cx="11243726" cy="5469660"/>
          </a:xfrm>
        </p:spPr>
        <p:txBody>
          <a:bodyPr>
            <a:noAutofit/>
          </a:bodyPr>
          <a:lstStyle/>
          <a:p>
            <a:pPr marL="0" indent="0">
              <a:buNone/>
            </a:pPr>
            <a:r>
              <a:rPr lang="en-US" b="1" dirty="0"/>
              <a:t>Objectives:</a:t>
            </a:r>
          </a:p>
          <a:p>
            <a:r>
              <a:rPr lang="en-US" dirty="0" smtClean="0"/>
              <a:t>Students will explain how Earth materials, such as rock, fossils, and ice, show that Earth has changed over time</a:t>
            </a:r>
          </a:p>
          <a:p>
            <a:r>
              <a:rPr lang="en-US" dirty="0" smtClean="0"/>
              <a:t>Students will summarize how scientists measure the relative ages of rock layers and identify gaps in the rock record</a:t>
            </a:r>
          </a:p>
          <a:p>
            <a:r>
              <a:rPr lang="en-US" dirty="0" smtClean="0"/>
              <a:t>Students will summarize how scientists measure the absolute age of rock layers, including by radiometric dating</a:t>
            </a:r>
          </a:p>
          <a:p>
            <a:r>
              <a:rPr lang="en-US" dirty="0" smtClean="0"/>
              <a:t>Students will understand how geologists use the geologic time scale to divide Earth’s history</a:t>
            </a:r>
          </a:p>
          <a:p>
            <a:pPr marL="0" indent="0">
              <a:buNone/>
            </a:pPr>
            <a:r>
              <a:rPr lang="en-US" b="1" dirty="0" smtClean="0">
                <a:solidFill>
                  <a:srgbClr val="FF0000"/>
                </a:solidFill>
              </a:rPr>
              <a:t>White Space:</a:t>
            </a:r>
          </a:p>
          <a:p>
            <a:pPr marL="0" indent="0">
              <a:buNone/>
            </a:pPr>
            <a:r>
              <a:rPr lang="en-US" dirty="0" smtClean="0">
                <a:solidFill>
                  <a:srgbClr val="FF0000"/>
                </a:solidFill>
              </a:rPr>
              <a:t>Define half-life.</a:t>
            </a:r>
            <a:endParaRPr lang="en-US" dirty="0">
              <a:solidFill>
                <a:srgbClr val="FF0000"/>
              </a:solidFill>
            </a:endParaRPr>
          </a:p>
          <a:p>
            <a:pPr marL="0" indent="0">
              <a:buNone/>
            </a:pPr>
            <a:r>
              <a:rPr lang="en-US" b="1" dirty="0" smtClean="0"/>
              <a:t>Agenda: </a:t>
            </a:r>
          </a:p>
          <a:p>
            <a:r>
              <a:rPr lang="en-US" dirty="0" smtClean="0"/>
              <a:t>Discuss and review Activity 8 The Geologic Timescale directed reading</a:t>
            </a:r>
          </a:p>
          <a:p>
            <a:r>
              <a:rPr lang="en-US" dirty="0"/>
              <a:t>Discuss Radioactive Skittles Lab Activity </a:t>
            </a:r>
          </a:p>
          <a:p>
            <a:pPr marL="0" indent="0">
              <a:buNone/>
            </a:pPr>
            <a:r>
              <a:rPr lang="en-US" dirty="0" smtClean="0">
                <a:solidFill>
                  <a:srgbClr val="FF0000"/>
                </a:solidFill>
              </a:rPr>
              <a:t>HW: Work on Earth Science Unit 2 Earth’s History Unit Review; due Friday 05/24</a:t>
            </a:r>
            <a:endParaRPr lang="en-US" dirty="0">
              <a:solidFill>
                <a:srgbClr val="FF0000"/>
              </a:solidFill>
            </a:endParaRPr>
          </a:p>
          <a:p>
            <a:pPr marL="0" indent="0">
              <a:buNone/>
            </a:pPr>
            <a:r>
              <a:rPr lang="en-US" dirty="0" smtClean="0"/>
              <a:t> </a:t>
            </a:r>
          </a:p>
        </p:txBody>
      </p:sp>
    </p:spTree>
    <p:extLst>
      <p:ext uri="{BB962C8B-B14F-4D97-AF65-F5344CB8AC3E}">
        <p14:creationId xmlns:p14="http://schemas.microsoft.com/office/powerpoint/2010/main" val="6159025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Wednesday – 05/22</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31165"/>
            <a:ext cx="11243726" cy="5469660"/>
          </a:xfrm>
        </p:spPr>
        <p:txBody>
          <a:bodyPr>
            <a:noAutofit/>
          </a:bodyPr>
          <a:lstStyle/>
          <a:p>
            <a:pPr marL="0" indent="0">
              <a:buNone/>
            </a:pPr>
            <a:r>
              <a:rPr lang="en-US" sz="1950" b="1" dirty="0"/>
              <a:t>Objectives:</a:t>
            </a:r>
          </a:p>
          <a:p>
            <a:r>
              <a:rPr lang="en-US" sz="1950" dirty="0" smtClean="0"/>
              <a:t>Students will explain how Earth materials, such as rock, fossils, and ice, show that Earth has changed over time</a:t>
            </a:r>
          </a:p>
          <a:p>
            <a:r>
              <a:rPr lang="en-US" sz="1950" dirty="0" smtClean="0"/>
              <a:t>Students will summarize how scientists measure the relative ages of rock layers and identify gaps in the rock record</a:t>
            </a:r>
          </a:p>
          <a:p>
            <a:r>
              <a:rPr lang="en-US" sz="1950" dirty="0" smtClean="0"/>
              <a:t>Students will summarize how scientists measure the absolute age of rock layers, including by radiometric dating</a:t>
            </a:r>
          </a:p>
          <a:p>
            <a:r>
              <a:rPr lang="en-US" sz="1950" dirty="0" smtClean="0"/>
              <a:t>Students will understand how geologists use the geologic time scale to divide Earth’s history</a:t>
            </a:r>
          </a:p>
          <a:p>
            <a:pPr marL="0" indent="0">
              <a:buNone/>
            </a:pPr>
            <a:r>
              <a:rPr lang="en-US" sz="1950" b="1" dirty="0" smtClean="0">
                <a:solidFill>
                  <a:srgbClr val="FF0000"/>
                </a:solidFill>
              </a:rPr>
              <a:t>White Space:</a:t>
            </a:r>
          </a:p>
          <a:p>
            <a:pPr marL="0" indent="0">
              <a:buNone/>
            </a:pPr>
            <a:r>
              <a:rPr lang="en-US" sz="1950" dirty="0" smtClean="0">
                <a:solidFill>
                  <a:srgbClr val="FF0000"/>
                </a:solidFill>
              </a:rPr>
              <a:t>How do scientist determine the absolute age of rock and other materials?</a:t>
            </a:r>
            <a:endParaRPr lang="en-US" sz="1950" dirty="0">
              <a:solidFill>
                <a:srgbClr val="FF0000"/>
              </a:solidFill>
            </a:endParaRPr>
          </a:p>
          <a:p>
            <a:pPr marL="0" indent="0">
              <a:buNone/>
            </a:pPr>
            <a:r>
              <a:rPr lang="en-US" sz="1950" b="1" dirty="0" smtClean="0"/>
              <a:t>Agenda: </a:t>
            </a:r>
          </a:p>
          <a:p>
            <a:r>
              <a:rPr lang="en-US" sz="1950" dirty="0" smtClean="0"/>
              <a:t>Work on Activity 8 The Geologic Timescale directed reading</a:t>
            </a:r>
            <a:endParaRPr lang="en-US" sz="1950" dirty="0"/>
          </a:p>
          <a:p>
            <a:r>
              <a:rPr lang="en-US" sz="1950" dirty="0" smtClean="0"/>
              <a:t>Review The Restless Earth Project hand-out, group assignments, and time schedule</a:t>
            </a:r>
            <a:endParaRPr lang="en-US" sz="1950" dirty="0">
              <a:solidFill>
                <a:srgbClr val="FF0000"/>
              </a:solidFill>
            </a:endParaRPr>
          </a:p>
          <a:p>
            <a:r>
              <a:rPr lang="en-US" sz="1950" dirty="0" smtClean="0">
                <a:solidFill>
                  <a:srgbClr val="FF0000"/>
                </a:solidFill>
              </a:rPr>
              <a:t>Turn in Geologic </a:t>
            </a:r>
            <a:r>
              <a:rPr lang="en-US" sz="1950" dirty="0">
                <a:solidFill>
                  <a:srgbClr val="FF0000"/>
                </a:solidFill>
              </a:rPr>
              <a:t>Timeline </a:t>
            </a:r>
            <a:r>
              <a:rPr lang="en-US" sz="1950" dirty="0" smtClean="0">
                <a:solidFill>
                  <a:srgbClr val="FF0000"/>
                </a:solidFill>
              </a:rPr>
              <a:t>Project poster; </a:t>
            </a:r>
            <a:r>
              <a:rPr lang="en-US" sz="1950" dirty="0">
                <a:solidFill>
                  <a:srgbClr val="FF0000"/>
                </a:solidFill>
              </a:rPr>
              <a:t>due </a:t>
            </a:r>
            <a:r>
              <a:rPr lang="en-US" sz="1950" dirty="0" smtClean="0">
                <a:solidFill>
                  <a:srgbClr val="FF0000"/>
                </a:solidFill>
              </a:rPr>
              <a:t>today or Friday</a:t>
            </a:r>
            <a:endParaRPr lang="en-US" sz="1950" dirty="0">
              <a:solidFill>
                <a:srgbClr val="FF0000"/>
              </a:solidFill>
            </a:endParaRPr>
          </a:p>
          <a:p>
            <a:pPr marL="0" indent="0">
              <a:buNone/>
            </a:pPr>
            <a:r>
              <a:rPr lang="en-US" sz="1950" dirty="0" smtClean="0"/>
              <a:t> </a:t>
            </a:r>
          </a:p>
        </p:txBody>
      </p:sp>
    </p:spTree>
    <p:extLst>
      <p:ext uri="{BB962C8B-B14F-4D97-AF65-F5344CB8AC3E}">
        <p14:creationId xmlns:p14="http://schemas.microsoft.com/office/powerpoint/2010/main" val="42643627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Tuesday – 05/21</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31165"/>
            <a:ext cx="11243726" cy="5469660"/>
          </a:xfrm>
        </p:spPr>
        <p:txBody>
          <a:bodyPr>
            <a:noAutofit/>
          </a:bodyPr>
          <a:lstStyle/>
          <a:p>
            <a:pPr marL="0" indent="0">
              <a:buNone/>
            </a:pPr>
            <a:r>
              <a:rPr lang="en-US" b="1" dirty="0"/>
              <a:t>Objectives:</a:t>
            </a:r>
          </a:p>
          <a:p>
            <a:r>
              <a:rPr lang="en-US" dirty="0" smtClean="0"/>
              <a:t>Students will explain how Earth materials, such as rock, fossils, and ice, show that Earth has changed over time</a:t>
            </a:r>
          </a:p>
          <a:p>
            <a:r>
              <a:rPr lang="en-US" dirty="0" smtClean="0"/>
              <a:t>Students will summarize how scientists measure the relative ages of rock layers and identify gaps in the rock record</a:t>
            </a:r>
          </a:p>
          <a:p>
            <a:r>
              <a:rPr lang="en-US" dirty="0" smtClean="0"/>
              <a:t>Students will summarize how scientists measure the absolute age of rock layers, including by radiometric dating</a:t>
            </a:r>
          </a:p>
          <a:p>
            <a:r>
              <a:rPr lang="en-US" dirty="0" smtClean="0"/>
              <a:t>Students will understand how geologists use the geologic time scale to divide Earth’s history</a:t>
            </a:r>
          </a:p>
          <a:p>
            <a:pPr marL="0" indent="0">
              <a:buNone/>
            </a:pPr>
            <a:r>
              <a:rPr lang="en-US" b="1" dirty="0" smtClean="0">
                <a:solidFill>
                  <a:srgbClr val="FF0000"/>
                </a:solidFill>
              </a:rPr>
              <a:t>White Space:</a:t>
            </a:r>
          </a:p>
          <a:p>
            <a:pPr marL="0" indent="0">
              <a:buNone/>
            </a:pPr>
            <a:r>
              <a:rPr lang="en-US" dirty="0" smtClean="0">
                <a:solidFill>
                  <a:srgbClr val="FF0000"/>
                </a:solidFill>
              </a:rPr>
              <a:t>How is absolute dating different from relative dating?</a:t>
            </a:r>
            <a:endParaRPr lang="en-US" dirty="0">
              <a:solidFill>
                <a:srgbClr val="FF0000"/>
              </a:solidFill>
            </a:endParaRPr>
          </a:p>
          <a:p>
            <a:pPr marL="0" indent="0">
              <a:buNone/>
            </a:pPr>
            <a:r>
              <a:rPr lang="en-US" b="1" dirty="0" smtClean="0"/>
              <a:t>Agenda: </a:t>
            </a:r>
          </a:p>
          <a:p>
            <a:r>
              <a:rPr lang="en-US" dirty="0" smtClean="0"/>
              <a:t>Finish discussion on Activity </a:t>
            </a:r>
            <a:r>
              <a:rPr lang="en-US" dirty="0"/>
              <a:t>7 Absolute Dating directed </a:t>
            </a:r>
            <a:r>
              <a:rPr lang="en-US" dirty="0" smtClean="0"/>
              <a:t>reading (10 </a:t>
            </a:r>
            <a:r>
              <a:rPr lang="en-US" dirty="0" err="1" smtClean="0"/>
              <a:t>mins</a:t>
            </a:r>
            <a:r>
              <a:rPr lang="en-US" dirty="0" smtClean="0"/>
              <a:t>) </a:t>
            </a:r>
            <a:endParaRPr lang="en-US" dirty="0"/>
          </a:p>
          <a:p>
            <a:r>
              <a:rPr lang="en-US" dirty="0" smtClean="0"/>
              <a:t>Work on Radioactive Skittles Lab Activity to learn more about absolute dating</a:t>
            </a:r>
            <a:endParaRPr lang="en-US" dirty="0"/>
          </a:p>
          <a:p>
            <a:pPr marL="0" indent="0">
              <a:buNone/>
            </a:pPr>
            <a:r>
              <a:rPr lang="en-US" dirty="0" smtClean="0">
                <a:solidFill>
                  <a:srgbClr val="FF0000"/>
                </a:solidFill>
              </a:rPr>
              <a:t>HW Reminder: Work on Geologic </a:t>
            </a:r>
            <a:r>
              <a:rPr lang="en-US" dirty="0">
                <a:solidFill>
                  <a:srgbClr val="FF0000"/>
                </a:solidFill>
              </a:rPr>
              <a:t>Timeline Project; due </a:t>
            </a:r>
            <a:r>
              <a:rPr lang="en-US" dirty="0" smtClean="0">
                <a:solidFill>
                  <a:srgbClr val="FF0000"/>
                </a:solidFill>
              </a:rPr>
              <a:t>tomorrow Wednesday </a:t>
            </a:r>
            <a:r>
              <a:rPr lang="en-US" dirty="0">
                <a:solidFill>
                  <a:srgbClr val="FF0000"/>
                </a:solidFill>
              </a:rPr>
              <a:t>05/22</a:t>
            </a:r>
          </a:p>
          <a:p>
            <a:pPr marL="0" indent="0">
              <a:buNone/>
            </a:pPr>
            <a:r>
              <a:rPr lang="en-US" dirty="0" smtClean="0"/>
              <a:t> </a:t>
            </a:r>
          </a:p>
        </p:txBody>
      </p:sp>
    </p:spTree>
    <p:extLst>
      <p:ext uri="{BB962C8B-B14F-4D97-AF65-F5344CB8AC3E}">
        <p14:creationId xmlns:p14="http://schemas.microsoft.com/office/powerpoint/2010/main" val="2064572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643474" y="440467"/>
            <a:ext cx="10881776" cy="1338398"/>
          </a:xfrm>
        </p:spPr>
        <p:txBody>
          <a:bodyPr>
            <a:normAutofit/>
          </a:bodyPr>
          <a:lstStyle/>
          <a:p>
            <a:r>
              <a:rPr lang="en-US" sz="4800" b="1" dirty="0" smtClean="0"/>
              <a:t>Thursday – 06/13</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643474" y="2055090"/>
            <a:ext cx="10615076" cy="3793259"/>
          </a:xfrm>
        </p:spPr>
        <p:txBody>
          <a:bodyPr>
            <a:noAutofit/>
          </a:bodyPr>
          <a:lstStyle/>
          <a:p>
            <a:r>
              <a:rPr lang="en-US" sz="3200" b="1" dirty="0"/>
              <a:t>WCS Last Day of 2018 – 2019 School Year</a:t>
            </a:r>
          </a:p>
          <a:p>
            <a:r>
              <a:rPr lang="en-US" sz="3200" b="1" dirty="0"/>
              <a:t>Half Day Schedule – Home Schools Only</a:t>
            </a:r>
          </a:p>
          <a:p>
            <a:pPr marL="0" indent="0" algn="ctr">
              <a:buNone/>
            </a:pPr>
            <a:r>
              <a:rPr lang="en-US" sz="3200" b="1" dirty="0">
                <a:solidFill>
                  <a:srgbClr val="00B050"/>
                </a:solidFill>
              </a:rPr>
              <a:t>Have a safe and happy Summer Break!</a:t>
            </a:r>
          </a:p>
          <a:p>
            <a:pPr marL="0" indent="0">
              <a:buNone/>
            </a:pPr>
            <a:endParaRPr lang="en-US" sz="3000" dirty="0"/>
          </a:p>
        </p:txBody>
      </p:sp>
    </p:spTree>
    <p:extLst>
      <p:ext uri="{BB962C8B-B14F-4D97-AF65-F5344CB8AC3E}">
        <p14:creationId xmlns:p14="http://schemas.microsoft.com/office/powerpoint/2010/main" val="2345025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Monday – 05/20</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31165"/>
            <a:ext cx="11243726" cy="5469660"/>
          </a:xfrm>
        </p:spPr>
        <p:txBody>
          <a:bodyPr>
            <a:noAutofit/>
          </a:bodyPr>
          <a:lstStyle/>
          <a:p>
            <a:pPr marL="0" indent="0">
              <a:buNone/>
            </a:pPr>
            <a:r>
              <a:rPr lang="en-US" b="1" dirty="0"/>
              <a:t>Objectives:</a:t>
            </a:r>
          </a:p>
          <a:p>
            <a:r>
              <a:rPr lang="en-US" dirty="0" smtClean="0"/>
              <a:t>Students will explain how Earth materials, such as rock, fossils, and ice, show that Earth has changed over time</a:t>
            </a:r>
          </a:p>
          <a:p>
            <a:r>
              <a:rPr lang="en-US" dirty="0" smtClean="0"/>
              <a:t>Students will summarize how scientists measure the relative ages of rock layers and identify gaps in the rock record</a:t>
            </a:r>
          </a:p>
          <a:p>
            <a:r>
              <a:rPr lang="en-US" dirty="0" smtClean="0"/>
              <a:t>Students will summarize how scientists measure the absolute age of rock layers, including by radiometric dating</a:t>
            </a:r>
          </a:p>
          <a:p>
            <a:r>
              <a:rPr lang="en-US" dirty="0" smtClean="0"/>
              <a:t>Students will understand how geologists use the geologic time scale to divide Earth’s history</a:t>
            </a:r>
          </a:p>
          <a:p>
            <a:pPr marL="0" indent="0">
              <a:buNone/>
            </a:pPr>
            <a:r>
              <a:rPr lang="en-US" b="1" dirty="0" smtClean="0">
                <a:solidFill>
                  <a:srgbClr val="FF0000"/>
                </a:solidFill>
              </a:rPr>
              <a:t>White Space:</a:t>
            </a:r>
          </a:p>
          <a:p>
            <a:pPr marL="0" indent="0">
              <a:buNone/>
            </a:pPr>
            <a:r>
              <a:rPr lang="en-US" dirty="0">
                <a:solidFill>
                  <a:srgbClr val="FF0000"/>
                </a:solidFill>
              </a:rPr>
              <a:t>What is a geologic column?</a:t>
            </a:r>
          </a:p>
          <a:p>
            <a:pPr marL="0" indent="0">
              <a:buNone/>
            </a:pPr>
            <a:r>
              <a:rPr lang="en-US" b="1" dirty="0" smtClean="0"/>
              <a:t>Agenda: </a:t>
            </a:r>
          </a:p>
          <a:p>
            <a:r>
              <a:rPr lang="en-US" dirty="0"/>
              <a:t>Discuss and review Activity 7 Absolute Dating directed reading </a:t>
            </a:r>
          </a:p>
          <a:p>
            <a:r>
              <a:rPr lang="en-US" dirty="0" smtClean="0"/>
              <a:t>Discuss </a:t>
            </a:r>
            <a:r>
              <a:rPr lang="en-US" dirty="0"/>
              <a:t>Exponential Function review WS </a:t>
            </a:r>
          </a:p>
          <a:p>
            <a:pPr marL="0" indent="0">
              <a:buNone/>
            </a:pPr>
            <a:r>
              <a:rPr lang="en-US" dirty="0" smtClean="0">
                <a:solidFill>
                  <a:srgbClr val="FF0000"/>
                </a:solidFill>
              </a:rPr>
              <a:t>HW Reminder: Work on Geologic </a:t>
            </a:r>
            <a:r>
              <a:rPr lang="en-US" dirty="0">
                <a:solidFill>
                  <a:srgbClr val="FF0000"/>
                </a:solidFill>
              </a:rPr>
              <a:t>Timeline Project; due Wednesday 05/22</a:t>
            </a:r>
          </a:p>
          <a:p>
            <a:pPr marL="0" indent="0">
              <a:buNone/>
            </a:pPr>
            <a:r>
              <a:rPr lang="en-US" dirty="0" smtClean="0"/>
              <a:t> </a:t>
            </a:r>
          </a:p>
        </p:txBody>
      </p:sp>
    </p:spTree>
    <p:extLst>
      <p:ext uri="{BB962C8B-B14F-4D97-AF65-F5344CB8AC3E}">
        <p14:creationId xmlns:p14="http://schemas.microsoft.com/office/powerpoint/2010/main" val="6044493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Friday – 05/17</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31165"/>
            <a:ext cx="11243726" cy="5469660"/>
          </a:xfrm>
        </p:spPr>
        <p:txBody>
          <a:bodyPr>
            <a:noAutofit/>
          </a:bodyPr>
          <a:lstStyle/>
          <a:p>
            <a:pPr marL="0" indent="0">
              <a:buNone/>
            </a:pPr>
            <a:r>
              <a:rPr lang="en-US" sz="1800" b="1" dirty="0"/>
              <a:t>Objectives:</a:t>
            </a:r>
          </a:p>
          <a:p>
            <a:r>
              <a:rPr lang="en-US" sz="1800" dirty="0" smtClean="0"/>
              <a:t>Students will explain how Earth materials, such as rock, fossils, and ice, show that Earth has changed over time</a:t>
            </a:r>
          </a:p>
          <a:p>
            <a:r>
              <a:rPr lang="en-US" sz="1800" dirty="0" smtClean="0"/>
              <a:t>Students will summarize how scientists measure the relative ages of rock layers and identify gaps in the rock record</a:t>
            </a:r>
          </a:p>
          <a:p>
            <a:r>
              <a:rPr lang="en-US" sz="1800" dirty="0" smtClean="0"/>
              <a:t>Students will summarize how scientists measure the absolute age of rock layers, including by radiometric dating</a:t>
            </a:r>
          </a:p>
          <a:p>
            <a:r>
              <a:rPr lang="en-US" sz="1800" dirty="0" smtClean="0"/>
              <a:t>Students will understand how geologists use the geologic time scale to divide Earth’s history</a:t>
            </a:r>
          </a:p>
          <a:p>
            <a:pPr marL="0" indent="0">
              <a:buNone/>
            </a:pPr>
            <a:r>
              <a:rPr lang="en-US" sz="1800" b="1" dirty="0" smtClean="0">
                <a:solidFill>
                  <a:srgbClr val="FF0000"/>
                </a:solidFill>
              </a:rPr>
              <a:t>White Space:</a:t>
            </a:r>
          </a:p>
          <a:p>
            <a:pPr marL="0" indent="0">
              <a:buNone/>
            </a:pPr>
            <a:r>
              <a:rPr lang="en-US" sz="1800" dirty="0" smtClean="0">
                <a:solidFill>
                  <a:srgbClr val="FF0000"/>
                </a:solidFill>
              </a:rPr>
              <a:t>Define the principle of uniformitarianism.</a:t>
            </a:r>
          </a:p>
          <a:p>
            <a:pPr marL="0" indent="0">
              <a:buNone/>
            </a:pPr>
            <a:r>
              <a:rPr lang="en-US" sz="1800" b="1" dirty="0" smtClean="0"/>
              <a:t>Agenda: </a:t>
            </a:r>
          </a:p>
          <a:p>
            <a:r>
              <a:rPr lang="en-US" sz="1800" dirty="0" smtClean="0"/>
              <a:t>Attend MSVPA performance of the Music Man</a:t>
            </a:r>
          </a:p>
          <a:p>
            <a:r>
              <a:rPr lang="en-US" sz="1800" dirty="0" smtClean="0"/>
              <a:t>Work on Geologic Timeline Project for remainder of the class period</a:t>
            </a:r>
          </a:p>
          <a:p>
            <a:r>
              <a:rPr lang="en-US" sz="1800" dirty="0" smtClean="0"/>
              <a:t>Don’t forget to take your poster paper for your timeline home!</a:t>
            </a:r>
          </a:p>
          <a:p>
            <a:pPr marL="0" indent="0">
              <a:buNone/>
            </a:pPr>
            <a:r>
              <a:rPr lang="en-US" sz="1800" dirty="0" smtClean="0">
                <a:solidFill>
                  <a:srgbClr val="FF0000"/>
                </a:solidFill>
              </a:rPr>
              <a:t>HW Reminder: Work on Geologic </a:t>
            </a:r>
            <a:r>
              <a:rPr lang="en-US" sz="1800" dirty="0">
                <a:solidFill>
                  <a:srgbClr val="FF0000"/>
                </a:solidFill>
              </a:rPr>
              <a:t>Timeline Project; due Wednesday 05/22</a:t>
            </a:r>
          </a:p>
          <a:p>
            <a:pPr marL="0" indent="0">
              <a:buNone/>
            </a:pPr>
            <a:r>
              <a:rPr lang="en-US" sz="1800" dirty="0" smtClean="0"/>
              <a:t> </a:t>
            </a:r>
          </a:p>
        </p:txBody>
      </p:sp>
    </p:spTree>
    <p:extLst>
      <p:ext uri="{BB962C8B-B14F-4D97-AF65-F5344CB8AC3E}">
        <p14:creationId xmlns:p14="http://schemas.microsoft.com/office/powerpoint/2010/main" val="31544252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Thursday – 05/16</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31165"/>
            <a:ext cx="11243726" cy="5469660"/>
          </a:xfrm>
        </p:spPr>
        <p:txBody>
          <a:bodyPr>
            <a:noAutofit/>
          </a:bodyPr>
          <a:lstStyle/>
          <a:p>
            <a:pPr marL="0" indent="0">
              <a:buNone/>
            </a:pPr>
            <a:r>
              <a:rPr lang="en-US" sz="2150" b="1" dirty="0"/>
              <a:t>Objectives:</a:t>
            </a:r>
          </a:p>
          <a:p>
            <a:r>
              <a:rPr lang="en-US" sz="2150" dirty="0" smtClean="0"/>
              <a:t>Students will explain how Earth materials, such as rock, fossils, and ice, show that Earth has changed over time</a:t>
            </a:r>
          </a:p>
          <a:p>
            <a:r>
              <a:rPr lang="en-US" sz="2150" dirty="0" smtClean="0"/>
              <a:t>Students will summarize how scientists measure the relative ages of rock layers and identify gaps in the rock record</a:t>
            </a:r>
          </a:p>
          <a:p>
            <a:r>
              <a:rPr lang="en-US" sz="2150" dirty="0" smtClean="0"/>
              <a:t>Students will summarize how scientists measure the absolute age of rock layers, including by radiometric dating</a:t>
            </a:r>
          </a:p>
          <a:p>
            <a:r>
              <a:rPr lang="en-US" sz="2150" dirty="0" smtClean="0"/>
              <a:t>Students will understand how geologists use the geologic time scale to divide Earth’s history</a:t>
            </a:r>
          </a:p>
          <a:p>
            <a:pPr marL="0" indent="0">
              <a:buNone/>
            </a:pPr>
            <a:r>
              <a:rPr lang="en-US" sz="2150" b="1" dirty="0" smtClean="0">
                <a:solidFill>
                  <a:srgbClr val="FF0000"/>
                </a:solidFill>
              </a:rPr>
              <a:t>White Space:</a:t>
            </a:r>
          </a:p>
          <a:p>
            <a:pPr marL="0" indent="0">
              <a:buNone/>
            </a:pPr>
            <a:r>
              <a:rPr lang="en-US" sz="2150" dirty="0" smtClean="0">
                <a:solidFill>
                  <a:srgbClr val="FF0000"/>
                </a:solidFill>
              </a:rPr>
              <a:t>What is a geologic column?</a:t>
            </a:r>
          </a:p>
          <a:p>
            <a:pPr marL="0" indent="0">
              <a:buNone/>
            </a:pPr>
            <a:r>
              <a:rPr lang="en-US" sz="2150" b="1" dirty="0" smtClean="0"/>
              <a:t>Agenda: </a:t>
            </a:r>
          </a:p>
          <a:p>
            <a:r>
              <a:rPr lang="en-US" sz="2150" dirty="0" smtClean="0"/>
              <a:t>Work </a:t>
            </a:r>
            <a:r>
              <a:rPr lang="en-US" sz="2150" dirty="0"/>
              <a:t>on Geologic Timeline Project </a:t>
            </a:r>
            <a:endParaRPr lang="en-US" sz="2150" dirty="0" smtClean="0"/>
          </a:p>
          <a:p>
            <a:pPr marL="0" indent="0">
              <a:buNone/>
            </a:pPr>
            <a:r>
              <a:rPr lang="en-US" sz="2150" dirty="0" smtClean="0">
                <a:solidFill>
                  <a:srgbClr val="FF0000"/>
                </a:solidFill>
              </a:rPr>
              <a:t>HW Reminder: Work on Geologic </a:t>
            </a:r>
            <a:r>
              <a:rPr lang="en-US" sz="2150" dirty="0">
                <a:solidFill>
                  <a:srgbClr val="FF0000"/>
                </a:solidFill>
              </a:rPr>
              <a:t>Timeline Project; due Wednesday 05/22</a:t>
            </a:r>
          </a:p>
          <a:p>
            <a:pPr marL="0" indent="0">
              <a:buNone/>
            </a:pPr>
            <a:r>
              <a:rPr lang="en-US" sz="2150" dirty="0" smtClean="0"/>
              <a:t> </a:t>
            </a:r>
          </a:p>
        </p:txBody>
      </p:sp>
    </p:spTree>
    <p:extLst>
      <p:ext uri="{BB962C8B-B14F-4D97-AF65-F5344CB8AC3E}">
        <p14:creationId xmlns:p14="http://schemas.microsoft.com/office/powerpoint/2010/main" val="31133692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Wednesday – 05/15</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31165"/>
            <a:ext cx="11243726" cy="5469660"/>
          </a:xfrm>
        </p:spPr>
        <p:txBody>
          <a:bodyPr>
            <a:noAutofit/>
          </a:bodyPr>
          <a:lstStyle/>
          <a:p>
            <a:pPr marL="0" indent="0">
              <a:buNone/>
            </a:pPr>
            <a:r>
              <a:rPr lang="en-US" sz="1700" b="1" dirty="0"/>
              <a:t>Objectives:</a:t>
            </a:r>
          </a:p>
          <a:p>
            <a:r>
              <a:rPr lang="en-US" sz="1700" dirty="0" smtClean="0"/>
              <a:t>Students will explain how Earth materials, such as rock, fossils, and ice, show that Earth has changed over time</a:t>
            </a:r>
          </a:p>
          <a:p>
            <a:r>
              <a:rPr lang="en-US" sz="1700" dirty="0" smtClean="0"/>
              <a:t>Students will summarize how scientists measure the relative ages of rock layers and identify gaps in the rock record</a:t>
            </a:r>
          </a:p>
          <a:p>
            <a:r>
              <a:rPr lang="en-US" sz="1700" dirty="0" smtClean="0"/>
              <a:t>Students will summarize how scientists measure the absolute age of rock layers, including by radiometric dating</a:t>
            </a:r>
          </a:p>
          <a:p>
            <a:r>
              <a:rPr lang="en-US" sz="1700" dirty="0" smtClean="0"/>
              <a:t>Students will understand how geologists use the geologic time scale to divide Earth’s history</a:t>
            </a:r>
          </a:p>
          <a:p>
            <a:pPr marL="0" indent="0">
              <a:buNone/>
            </a:pPr>
            <a:r>
              <a:rPr lang="en-US" sz="1700" b="1" dirty="0" smtClean="0">
                <a:solidFill>
                  <a:srgbClr val="FF0000"/>
                </a:solidFill>
              </a:rPr>
              <a:t>White Space:</a:t>
            </a:r>
          </a:p>
          <a:p>
            <a:pPr marL="0" indent="0">
              <a:buNone/>
            </a:pPr>
            <a:r>
              <a:rPr lang="en-US" sz="1700" dirty="0" smtClean="0">
                <a:solidFill>
                  <a:srgbClr val="FF0000"/>
                </a:solidFill>
              </a:rPr>
              <a:t>Define the principle of cross-cutting.</a:t>
            </a:r>
          </a:p>
          <a:p>
            <a:pPr marL="0" indent="0">
              <a:buNone/>
            </a:pPr>
            <a:r>
              <a:rPr lang="en-US" sz="1700" b="1" dirty="0" smtClean="0"/>
              <a:t>Agenda: </a:t>
            </a:r>
          </a:p>
          <a:p>
            <a:r>
              <a:rPr lang="en-US" sz="1700" dirty="0" smtClean="0"/>
              <a:t>Finish Activity 7 Absolute Dating directed reading (20 </a:t>
            </a:r>
            <a:r>
              <a:rPr lang="en-US" sz="1700" dirty="0" err="1" smtClean="0"/>
              <a:t>mins</a:t>
            </a:r>
            <a:r>
              <a:rPr lang="en-US" sz="1700" dirty="0" smtClean="0"/>
              <a:t>)</a:t>
            </a:r>
          </a:p>
          <a:p>
            <a:r>
              <a:rPr lang="en-US" sz="1700" dirty="0" smtClean="0"/>
              <a:t>Start Exponential Functions review WS </a:t>
            </a:r>
          </a:p>
          <a:p>
            <a:pPr lvl="1"/>
            <a:r>
              <a:rPr lang="en-US" sz="1700" dirty="0" smtClean="0"/>
              <a:t>Work with your lab table group to review Exponential Functions</a:t>
            </a:r>
          </a:p>
          <a:p>
            <a:pPr lvl="1"/>
            <a:r>
              <a:rPr lang="en-US" sz="1700" dirty="0" smtClean="0"/>
              <a:t>We will review the concepts later this week</a:t>
            </a:r>
          </a:p>
          <a:p>
            <a:pPr marL="0" indent="0">
              <a:buNone/>
            </a:pPr>
            <a:r>
              <a:rPr lang="en-US" sz="1700" dirty="0" smtClean="0">
                <a:solidFill>
                  <a:srgbClr val="FF0000"/>
                </a:solidFill>
              </a:rPr>
              <a:t>HW Reminder: Work on Geologic </a:t>
            </a:r>
            <a:r>
              <a:rPr lang="en-US" sz="1700" dirty="0">
                <a:solidFill>
                  <a:srgbClr val="FF0000"/>
                </a:solidFill>
              </a:rPr>
              <a:t>Timeline Project; due Wednesday 05/22</a:t>
            </a:r>
          </a:p>
          <a:p>
            <a:pPr marL="0" indent="0">
              <a:buNone/>
            </a:pPr>
            <a:r>
              <a:rPr lang="en-US" sz="1700" dirty="0" smtClean="0"/>
              <a:t> </a:t>
            </a:r>
          </a:p>
        </p:txBody>
      </p:sp>
    </p:spTree>
    <p:extLst>
      <p:ext uri="{BB962C8B-B14F-4D97-AF65-F5344CB8AC3E}">
        <p14:creationId xmlns:p14="http://schemas.microsoft.com/office/powerpoint/2010/main" val="42822031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Tuesday – 05/14</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31165"/>
            <a:ext cx="11243726" cy="5469660"/>
          </a:xfrm>
        </p:spPr>
        <p:txBody>
          <a:bodyPr>
            <a:noAutofit/>
          </a:bodyPr>
          <a:lstStyle/>
          <a:p>
            <a:pPr marL="0" indent="0">
              <a:buNone/>
            </a:pPr>
            <a:r>
              <a:rPr lang="en-US" b="1" dirty="0"/>
              <a:t>Objectives:</a:t>
            </a:r>
          </a:p>
          <a:p>
            <a:r>
              <a:rPr lang="en-US" dirty="0" smtClean="0"/>
              <a:t>Students will explain how Earth materials, such as rock, fossils, and ice, show that Earth has changed over time</a:t>
            </a:r>
          </a:p>
          <a:p>
            <a:r>
              <a:rPr lang="en-US" dirty="0" smtClean="0"/>
              <a:t>Students will summarize how scientists measure the relative ages of rock layers and identify gaps in the rock record</a:t>
            </a:r>
          </a:p>
          <a:p>
            <a:r>
              <a:rPr lang="en-US" dirty="0" smtClean="0"/>
              <a:t>Students will summarize how scientists measure the absolute age of rock layers, including by radiometric dating</a:t>
            </a:r>
          </a:p>
          <a:p>
            <a:r>
              <a:rPr lang="en-US" dirty="0" smtClean="0"/>
              <a:t>Students will understand how geologists use the geologic time scale to divide Earth’s history</a:t>
            </a:r>
          </a:p>
          <a:p>
            <a:pPr marL="0" indent="0">
              <a:buNone/>
            </a:pPr>
            <a:r>
              <a:rPr lang="en-US" b="1" dirty="0" smtClean="0">
                <a:solidFill>
                  <a:srgbClr val="FF0000"/>
                </a:solidFill>
              </a:rPr>
              <a:t>White Space:</a:t>
            </a:r>
          </a:p>
          <a:p>
            <a:pPr marL="0" indent="0">
              <a:buNone/>
            </a:pPr>
            <a:r>
              <a:rPr lang="en-US" dirty="0" smtClean="0">
                <a:solidFill>
                  <a:srgbClr val="FF0000"/>
                </a:solidFill>
              </a:rPr>
              <a:t>Define the principle of horizontality.</a:t>
            </a:r>
          </a:p>
          <a:p>
            <a:pPr marL="0" indent="0">
              <a:buNone/>
            </a:pPr>
            <a:r>
              <a:rPr lang="en-US" b="1" dirty="0" smtClean="0"/>
              <a:t>Agenda: </a:t>
            </a:r>
          </a:p>
          <a:p>
            <a:r>
              <a:rPr lang="en-US" dirty="0" smtClean="0"/>
              <a:t>Discuss and Review </a:t>
            </a:r>
            <a:r>
              <a:rPr lang="en-US" dirty="0"/>
              <a:t>Relative Dating Lab Activity</a:t>
            </a:r>
            <a:r>
              <a:rPr lang="en-US" dirty="0" smtClean="0"/>
              <a:t> (</a:t>
            </a:r>
            <a:r>
              <a:rPr lang="en-US" dirty="0" err="1" smtClean="0"/>
              <a:t>Play-doh</a:t>
            </a:r>
            <a:r>
              <a:rPr lang="en-US" dirty="0" smtClean="0"/>
              <a:t> lab)</a:t>
            </a:r>
          </a:p>
          <a:p>
            <a:r>
              <a:rPr lang="en-US" dirty="0" smtClean="0"/>
              <a:t>Complete Activity 7 Absolute Dating directed reading</a:t>
            </a:r>
          </a:p>
          <a:p>
            <a:pPr marL="0" indent="0">
              <a:buNone/>
            </a:pPr>
            <a:r>
              <a:rPr lang="en-US" dirty="0" smtClean="0">
                <a:solidFill>
                  <a:srgbClr val="FF0000"/>
                </a:solidFill>
              </a:rPr>
              <a:t>HW: Work on Geologic </a:t>
            </a:r>
            <a:r>
              <a:rPr lang="en-US" dirty="0">
                <a:solidFill>
                  <a:srgbClr val="FF0000"/>
                </a:solidFill>
              </a:rPr>
              <a:t>Timeline Project; due Wednesday 05/22</a:t>
            </a:r>
          </a:p>
          <a:p>
            <a:pPr marL="0" indent="0">
              <a:buNone/>
            </a:pPr>
            <a:r>
              <a:rPr lang="en-US" dirty="0" smtClean="0"/>
              <a:t> </a:t>
            </a:r>
          </a:p>
        </p:txBody>
      </p:sp>
    </p:spTree>
    <p:extLst>
      <p:ext uri="{BB962C8B-B14F-4D97-AF65-F5344CB8AC3E}">
        <p14:creationId xmlns:p14="http://schemas.microsoft.com/office/powerpoint/2010/main" val="21971645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Monday – 05/13</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31165"/>
            <a:ext cx="11243726" cy="5469660"/>
          </a:xfrm>
        </p:spPr>
        <p:txBody>
          <a:bodyPr>
            <a:noAutofit/>
          </a:bodyPr>
          <a:lstStyle/>
          <a:p>
            <a:pPr marL="0" indent="0">
              <a:buNone/>
            </a:pPr>
            <a:r>
              <a:rPr lang="en-US" sz="2200" b="1" dirty="0"/>
              <a:t>Objectives:</a:t>
            </a:r>
          </a:p>
          <a:p>
            <a:r>
              <a:rPr lang="en-US" sz="2200" dirty="0" smtClean="0"/>
              <a:t>Students will explain how Earth materials, such as rock, fossils, and ice, show that Earth has changed over time</a:t>
            </a:r>
          </a:p>
          <a:p>
            <a:r>
              <a:rPr lang="en-US" sz="2200" dirty="0" smtClean="0"/>
              <a:t>Students will summarize how scientists measure the relative ages of rock layers and identify gaps in the rock record</a:t>
            </a:r>
          </a:p>
          <a:p>
            <a:r>
              <a:rPr lang="en-US" sz="2200" dirty="0" smtClean="0"/>
              <a:t>Students will summarize how scientists measure the absolute age of rock layers, including by radiometric dating</a:t>
            </a:r>
          </a:p>
          <a:p>
            <a:r>
              <a:rPr lang="en-US" sz="2200" dirty="0" smtClean="0"/>
              <a:t>Students will understand how geologists use the geologic time scale to divide Earth’s history</a:t>
            </a:r>
          </a:p>
          <a:p>
            <a:pPr marL="0" indent="0">
              <a:buNone/>
            </a:pPr>
            <a:r>
              <a:rPr lang="en-US" sz="2200" b="1" dirty="0" smtClean="0">
                <a:solidFill>
                  <a:srgbClr val="FF0000"/>
                </a:solidFill>
              </a:rPr>
              <a:t>White Space:</a:t>
            </a:r>
          </a:p>
          <a:p>
            <a:pPr marL="0" indent="0">
              <a:buNone/>
            </a:pPr>
            <a:r>
              <a:rPr lang="en-US" sz="2200" dirty="0" smtClean="0">
                <a:solidFill>
                  <a:srgbClr val="FF0000"/>
                </a:solidFill>
              </a:rPr>
              <a:t>Why is the law of superposition most easily applied to undisturbed rock layers?</a:t>
            </a:r>
          </a:p>
          <a:p>
            <a:pPr marL="0" indent="0">
              <a:buNone/>
            </a:pPr>
            <a:r>
              <a:rPr lang="en-US" sz="2200" b="1" dirty="0" smtClean="0"/>
              <a:t>Agenda: </a:t>
            </a:r>
          </a:p>
          <a:p>
            <a:r>
              <a:rPr lang="en-US" sz="2200" dirty="0" smtClean="0"/>
              <a:t>Computer lab time to work on Geologic </a:t>
            </a:r>
            <a:r>
              <a:rPr lang="en-US" sz="2200" dirty="0"/>
              <a:t>Timeline Project</a:t>
            </a:r>
            <a:r>
              <a:rPr lang="en-US" sz="2200" dirty="0">
                <a:solidFill>
                  <a:srgbClr val="FF0000"/>
                </a:solidFill>
              </a:rPr>
              <a:t>; due Wednesday 05/22</a:t>
            </a:r>
          </a:p>
          <a:p>
            <a:pPr marL="0" indent="0">
              <a:buNone/>
            </a:pPr>
            <a:r>
              <a:rPr lang="en-US" sz="2200" dirty="0" smtClean="0"/>
              <a:t> </a:t>
            </a:r>
          </a:p>
        </p:txBody>
      </p:sp>
    </p:spTree>
    <p:extLst>
      <p:ext uri="{BB962C8B-B14F-4D97-AF65-F5344CB8AC3E}">
        <p14:creationId xmlns:p14="http://schemas.microsoft.com/office/powerpoint/2010/main" val="35687878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Friday – 05/10</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31165"/>
            <a:ext cx="11243726" cy="5469660"/>
          </a:xfrm>
        </p:spPr>
        <p:txBody>
          <a:bodyPr>
            <a:noAutofit/>
          </a:bodyPr>
          <a:lstStyle/>
          <a:p>
            <a:pPr marL="0" indent="0">
              <a:buNone/>
            </a:pPr>
            <a:r>
              <a:rPr lang="en-US" sz="1850" b="1" dirty="0"/>
              <a:t>Objectives:</a:t>
            </a:r>
          </a:p>
          <a:p>
            <a:r>
              <a:rPr lang="en-US" sz="1850" dirty="0" smtClean="0"/>
              <a:t>Students will explain how Earth materials, such as rock, fossils, and ice, show that Earth has changed over time</a:t>
            </a:r>
          </a:p>
          <a:p>
            <a:r>
              <a:rPr lang="en-US" sz="1850" dirty="0" smtClean="0"/>
              <a:t>Students will summarize how scientists measure the relative ages of rock layers and identify gaps in the rock record</a:t>
            </a:r>
          </a:p>
          <a:p>
            <a:r>
              <a:rPr lang="en-US" sz="1850" dirty="0" smtClean="0"/>
              <a:t>Students will summarize how scientists measure the absolute age of rock layers, including by radiometric dating</a:t>
            </a:r>
          </a:p>
          <a:p>
            <a:r>
              <a:rPr lang="en-US" sz="1850" dirty="0" smtClean="0"/>
              <a:t>Students will understand how geologists use the geologic time scale to divide Earth’s history</a:t>
            </a:r>
          </a:p>
          <a:p>
            <a:pPr marL="0" indent="0">
              <a:buNone/>
            </a:pPr>
            <a:r>
              <a:rPr lang="en-US" sz="1850" b="1" dirty="0" smtClean="0">
                <a:solidFill>
                  <a:srgbClr val="FF0000"/>
                </a:solidFill>
              </a:rPr>
              <a:t>White Space:</a:t>
            </a:r>
          </a:p>
          <a:p>
            <a:pPr marL="0" indent="0">
              <a:buNone/>
            </a:pPr>
            <a:r>
              <a:rPr lang="en-US" sz="1850" dirty="0" smtClean="0">
                <a:solidFill>
                  <a:srgbClr val="FF0000"/>
                </a:solidFill>
              </a:rPr>
              <a:t>What are two things that fossils can tell us about Earth’s history?</a:t>
            </a:r>
          </a:p>
          <a:p>
            <a:pPr marL="0" indent="0">
              <a:buNone/>
            </a:pPr>
            <a:r>
              <a:rPr lang="en-US" sz="1850" b="1" dirty="0" smtClean="0"/>
              <a:t>Agenda: </a:t>
            </a:r>
          </a:p>
          <a:p>
            <a:r>
              <a:rPr lang="en-US" sz="1850" dirty="0" smtClean="0"/>
              <a:t>Finish discussion on Activity 6 Relative Dating directed reading (10 </a:t>
            </a:r>
            <a:r>
              <a:rPr lang="en-US" sz="1850" dirty="0" err="1" smtClean="0"/>
              <a:t>mins</a:t>
            </a:r>
            <a:r>
              <a:rPr lang="en-US" sz="1850" dirty="0" smtClean="0"/>
              <a:t>)</a:t>
            </a:r>
          </a:p>
          <a:p>
            <a:r>
              <a:rPr lang="en-US" sz="1850" dirty="0" smtClean="0"/>
              <a:t>Complete Relative Dating Lab Activity using </a:t>
            </a:r>
            <a:r>
              <a:rPr lang="en-US" sz="1850" dirty="0" err="1" smtClean="0"/>
              <a:t>Play-doh</a:t>
            </a:r>
            <a:endParaRPr lang="en-US" sz="1850" dirty="0" smtClean="0"/>
          </a:p>
          <a:p>
            <a:pPr lvl="1"/>
            <a:r>
              <a:rPr lang="en-US" sz="1850" dirty="0" smtClean="0"/>
              <a:t>Read and follow directions carefully in student lab handout</a:t>
            </a:r>
          </a:p>
          <a:p>
            <a:pPr marL="0" indent="0">
              <a:buNone/>
            </a:pPr>
            <a:r>
              <a:rPr lang="en-US" sz="1850" dirty="0" smtClean="0">
                <a:solidFill>
                  <a:srgbClr val="FF0000"/>
                </a:solidFill>
              </a:rPr>
              <a:t>Reminder: Work on </a:t>
            </a:r>
            <a:r>
              <a:rPr lang="en-US" sz="1850" dirty="0">
                <a:solidFill>
                  <a:srgbClr val="FF0000"/>
                </a:solidFill>
              </a:rPr>
              <a:t>Geologic Timeline Project; due Wednesday 05/22</a:t>
            </a:r>
          </a:p>
          <a:p>
            <a:pPr marL="0" indent="0">
              <a:buNone/>
            </a:pPr>
            <a:r>
              <a:rPr lang="en-US" sz="1850" dirty="0" smtClean="0"/>
              <a:t> </a:t>
            </a:r>
          </a:p>
        </p:txBody>
      </p:sp>
    </p:spTree>
    <p:extLst>
      <p:ext uri="{BB962C8B-B14F-4D97-AF65-F5344CB8AC3E}">
        <p14:creationId xmlns:p14="http://schemas.microsoft.com/office/powerpoint/2010/main" val="35385162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Thursday – 05/09</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31165"/>
            <a:ext cx="11243726" cy="5469660"/>
          </a:xfrm>
        </p:spPr>
        <p:txBody>
          <a:bodyPr>
            <a:noAutofit/>
          </a:bodyPr>
          <a:lstStyle/>
          <a:p>
            <a:pPr marL="0" indent="0">
              <a:buNone/>
            </a:pPr>
            <a:r>
              <a:rPr lang="en-US" sz="1800" b="1" dirty="0"/>
              <a:t>Objectives:</a:t>
            </a:r>
          </a:p>
          <a:p>
            <a:r>
              <a:rPr lang="en-US" sz="1800" dirty="0" smtClean="0"/>
              <a:t>Students will explain how Earth materials, such as rock, fossils, and ice, show that Earth has changed over time</a:t>
            </a:r>
          </a:p>
          <a:p>
            <a:r>
              <a:rPr lang="en-US" sz="1800" dirty="0" smtClean="0"/>
              <a:t>Students will summarize how scientists measure the relative ages of rock layers and identify gaps in the rock record</a:t>
            </a:r>
          </a:p>
          <a:p>
            <a:r>
              <a:rPr lang="en-US" sz="1800" dirty="0" smtClean="0"/>
              <a:t>Students will summarize how scientists measure the absolute age of rock layers, including by radiometric dating</a:t>
            </a:r>
          </a:p>
          <a:p>
            <a:r>
              <a:rPr lang="en-US" sz="1800" dirty="0" smtClean="0"/>
              <a:t>Students will understand how geologists use the geologic time scale to divide Earth’s history</a:t>
            </a:r>
          </a:p>
          <a:p>
            <a:pPr marL="0" indent="0">
              <a:buNone/>
            </a:pPr>
            <a:r>
              <a:rPr lang="en-US" sz="1800" b="1" dirty="0" smtClean="0">
                <a:solidFill>
                  <a:srgbClr val="FF0000"/>
                </a:solidFill>
              </a:rPr>
              <a:t>White Space:</a:t>
            </a:r>
          </a:p>
          <a:p>
            <a:pPr marL="0" indent="0">
              <a:buNone/>
            </a:pPr>
            <a:r>
              <a:rPr lang="en-US" sz="1800" dirty="0" smtClean="0">
                <a:solidFill>
                  <a:srgbClr val="FF0000"/>
                </a:solidFill>
              </a:rPr>
              <a:t>What are some examples of trace fossils?</a:t>
            </a:r>
          </a:p>
          <a:p>
            <a:pPr marL="0" indent="0">
              <a:buNone/>
            </a:pPr>
            <a:r>
              <a:rPr lang="en-US" sz="1800" b="1" dirty="0" smtClean="0"/>
              <a:t>Agenda: </a:t>
            </a:r>
          </a:p>
          <a:p>
            <a:r>
              <a:rPr lang="en-US" sz="1800" dirty="0" smtClean="0"/>
              <a:t>Finish Activity 6 Relative Dating directed reading (20 </a:t>
            </a:r>
            <a:r>
              <a:rPr lang="en-US" sz="1800" dirty="0" err="1" smtClean="0"/>
              <a:t>mins</a:t>
            </a:r>
            <a:r>
              <a:rPr lang="en-US" sz="1800" dirty="0" smtClean="0"/>
              <a:t>)</a:t>
            </a:r>
          </a:p>
          <a:p>
            <a:r>
              <a:rPr lang="en-US" sz="1800" dirty="0" smtClean="0"/>
              <a:t>Discuss and Review Activity 6 Relative Dating directed reading</a:t>
            </a:r>
          </a:p>
          <a:p>
            <a:r>
              <a:rPr lang="en-US" sz="1800" dirty="0" smtClean="0"/>
              <a:t>Lab activity to learn more about Relative Dating principles on Friday! Don’t miss out!</a:t>
            </a:r>
          </a:p>
          <a:p>
            <a:pPr marL="0" indent="0">
              <a:buNone/>
            </a:pPr>
            <a:r>
              <a:rPr lang="en-US" sz="1800" dirty="0" smtClean="0">
                <a:solidFill>
                  <a:srgbClr val="FF0000"/>
                </a:solidFill>
              </a:rPr>
              <a:t>Reminder: Work on </a:t>
            </a:r>
            <a:r>
              <a:rPr lang="en-US" sz="1800" dirty="0">
                <a:solidFill>
                  <a:srgbClr val="FF0000"/>
                </a:solidFill>
              </a:rPr>
              <a:t>Geologic Timeline Project; due Wednesday 05/22</a:t>
            </a:r>
          </a:p>
          <a:p>
            <a:pPr marL="0" indent="0">
              <a:buNone/>
            </a:pPr>
            <a:r>
              <a:rPr lang="en-US" sz="1800" dirty="0" smtClean="0"/>
              <a:t> </a:t>
            </a:r>
          </a:p>
        </p:txBody>
      </p:sp>
    </p:spTree>
    <p:extLst>
      <p:ext uri="{BB962C8B-B14F-4D97-AF65-F5344CB8AC3E}">
        <p14:creationId xmlns:p14="http://schemas.microsoft.com/office/powerpoint/2010/main" val="26122740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Wednesday – 05/08</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31165"/>
            <a:ext cx="11243726" cy="5469660"/>
          </a:xfrm>
        </p:spPr>
        <p:txBody>
          <a:bodyPr>
            <a:noAutofit/>
          </a:bodyPr>
          <a:lstStyle/>
          <a:p>
            <a:pPr marL="0" indent="0">
              <a:buNone/>
            </a:pPr>
            <a:r>
              <a:rPr lang="en-US" sz="1800" b="1" dirty="0"/>
              <a:t>Objectives:</a:t>
            </a:r>
          </a:p>
          <a:p>
            <a:r>
              <a:rPr lang="en-US" sz="1800" dirty="0" smtClean="0"/>
              <a:t>Students will explain how Earth materials, such as rock, fossils, and ice, show that Earth has changed over time</a:t>
            </a:r>
          </a:p>
          <a:p>
            <a:r>
              <a:rPr lang="en-US" sz="1800" dirty="0" smtClean="0"/>
              <a:t>Students will summarize how scientists measure the relative ages of rock layers and identify gaps in the rock record</a:t>
            </a:r>
          </a:p>
          <a:p>
            <a:r>
              <a:rPr lang="en-US" sz="1800" dirty="0" smtClean="0"/>
              <a:t>Students will summarize how scientists measure the absolute age of rock layers, including by radiometric dating</a:t>
            </a:r>
          </a:p>
          <a:p>
            <a:r>
              <a:rPr lang="en-US" sz="1800" dirty="0" smtClean="0"/>
              <a:t>Students will understand how geologists use the geologic time scale to divide Earth’s history</a:t>
            </a:r>
          </a:p>
          <a:p>
            <a:pPr marL="0" indent="0">
              <a:buNone/>
            </a:pPr>
            <a:r>
              <a:rPr lang="en-US" sz="1800" b="1" dirty="0" smtClean="0">
                <a:solidFill>
                  <a:srgbClr val="FF0000"/>
                </a:solidFill>
              </a:rPr>
              <a:t>White Space:</a:t>
            </a:r>
          </a:p>
          <a:p>
            <a:pPr marL="0" indent="0">
              <a:buNone/>
            </a:pPr>
            <a:r>
              <a:rPr lang="en-US" sz="1800" dirty="0" smtClean="0">
                <a:solidFill>
                  <a:srgbClr val="FF0000"/>
                </a:solidFill>
              </a:rPr>
              <a:t>What are some ways that organisms can become fossils?</a:t>
            </a:r>
          </a:p>
          <a:p>
            <a:pPr marL="0" indent="0">
              <a:buNone/>
            </a:pPr>
            <a:r>
              <a:rPr lang="en-US" sz="1800" b="1" dirty="0" smtClean="0"/>
              <a:t>Agenda: </a:t>
            </a:r>
          </a:p>
          <a:p>
            <a:r>
              <a:rPr lang="en-US" sz="1800" dirty="0" smtClean="0"/>
              <a:t>Finish discussion for Activity 5 Geologic Change Over Time directed reading</a:t>
            </a:r>
            <a:endParaRPr lang="en-US" sz="1800" dirty="0"/>
          </a:p>
          <a:p>
            <a:r>
              <a:rPr lang="en-US" sz="1800" dirty="0" smtClean="0"/>
              <a:t>Turn in Activity 5 student handout for grading</a:t>
            </a:r>
          </a:p>
          <a:p>
            <a:r>
              <a:rPr lang="en-US" sz="1800" dirty="0" smtClean="0"/>
              <a:t>Start work on Activity 6 Relative Dating directed reading</a:t>
            </a:r>
          </a:p>
          <a:p>
            <a:pPr marL="0" indent="0">
              <a:buNone/>
            </a:pPr>
            <a:r>
              <a:rPr lang="en-US" sz="1800" dirty="0">
                <a:solidFill>
                  <a:srgbClr val="FF0000"/>
                </a:solidFill>
              </a:rPr>
              <a:t>Reminder: Work on Geologic Timeline Project; due Wednesday 05/22</a:t>
            </a:r>
            <a:endParaRPr lang="en-US" sz="1800" dirty="0" smtClean="0"/>
          </a:p>
        </p:txBody>
      </p:sp>
    </p:spTree>
    <p:extLst>
      <p:ext uri="{BB962C8B-B14F-4D97-AF65-F5344CB8AC3E}">
        <p14:creationId xmlns:p14="http://schemas.microsoft.com/office/powerpoint/2010/main" val="21708727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Tuesday – 05/07</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31165"/>
            <a:ext cx="11243726" cy="5469660"/>
          </a:xfrm>
        </p:spPr>
        <p:txBody>
          <a:bodyPr>
            <a:noAutofit/>
          </a:bodyPr>
          <a:lstStyle/>
          <a:p>
            <a:pPr marL="0" indent="0">
              <a:buNone/>
            </a:pPr>
            <a:r>
              <a:rPr lang="en-US" sz="1950" b="1" dirty="0"/>
              <a:t>Objectives:</a:t>
            </a:r>
          </a:p>
          <a:p>
            <a:r>
              <a:rPr lang="en-US" sz="1950" dirty="0" smtClean="0"/>
              <a:t>Students will explain how Earth materials, such as rock, fossils, and ice, show that Earth has changed over time</a:t>
            </a:r>
          </a:p>
          <a:p>
            <a:r>
              <a:rPr lang="en-US" sz="1950" dirty="0" smtClean="0"/>
              <a:t>Students will summarize how scientists measure the relative ages of rock layers and identify gaps in the rock record</a:t>
            </a:r>
          </a:p>
          <a:p>
            <a:r>
              <a:rPr lang="en-US" sz="1950" dirty="0" smtClean="0"/>
              <a:t>Students will summarize how scientists measure the absolute age of rock layers, including by radiometric dating</a:t>
            </a:r>
          </a:p>
          <a:p>
            <a:r>
              <a:rPr lang="en-US" sz="1950" dirty="0" smtClean="0"/>
              <a:t>Students will understand how geologists use the geologic time scale to divide Earth’s history</a:t>
            </a:r>
          </a:p>
          <a:p>
            <a:pPr marL="0" indent="0">
              <a:buNone/>
            </a:pPr>
            <a:r>
              <a:rPr lang="en-US" sz="1950" b="1" dirty="0" smtClean="0">
                <a:solidFill>
                  <a:srgbClr val="FF0000"/>
                </a:solidFill>
              </a:rPr>
              <a:t>White Space:</a:t>
            </a:r>
          </a:p>
          <a:p>
            <a:pPr marL="0" indent="0">
              <a:buNone/>
            </a:pPr>
            <a:r>
              <a:rPr lang="en-US" sz="1950" dirty="0" smtClean="0">
                <a:solidFill>
                  <a:srgbClr val="FF0000"/>
                </a:solidFill>
              </a:rPr>
              <a:t>Once rock forms, it can never change. True or False?</a:t>
            </a:r>
          </a:p>
          <a:p>
            <a:pPr marL="0" indent="0">
              <a:buNone/>
            </a:pPr>
            <a:r>
              <a:rPr lang="en-US" sz="1950" b="1" dirty="0" smtClean="0"/>
              <a:t>Agenda: </a:t>
            </a:r>
          </a:p>
          <a:p>
            <a:r>
              <a:rPr lang="en-US" sz="1950" dirty="0" smtClean="0"/>
              <a:t>Pass back Earth Science Unit 1 Earth’s Surface Test</a:t>
            </a:r>
          </a:p>
          <a:p>
            <a:r>
              <a:rPr lang="en-US" sz="1950" dirty="0" smtClean="0"/>
              <a:t>Discuss and review Geologic Timeline Project; due Wednesday 05/22</a:t>
            </a:r>
            <a:endParaRPr lang="en-US" sz="1950" dirty="0"/>
          </a:p>
          <a:p>
            <a:r>
              <a:rPr lang="en-US" sz="1950" dirty="0" smtClean="0"/>
              <a:t>Discuss and review Activity 5 Geologic Change Over Time directed reading</a:t>
            </a:r>
          </a:p>
        </p:txBody>
      </p:sp>
    </p:spTree>
    <p:extLst>
      <p:ext uri="{BB962C8B-B14F-4D97-AF65-F5344CB8AC3E}">
        <p14:creationId xmlns:p14="http://schemas.microsoft.com/office/powerpoint/2010/main" val="3712548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1338398"/>
          </a:xfrm>
        </p:spPr>
        <p:txBody>
          <a:bodyPr>
            <a:normAutofit/>
          </a:bodyPr>
          <a:lstStyle/>
          <a:p>
            <a:r>
              <a:rPr lang="en-US" sz="4800" b="1" dirty="0" smtClean="0"/>
              <a:t>Wednesday </a:t>
            </a:r>
            <a:r>
              <a:rPr lang="en-US" sz="4800" b="1" smtClean="0"/>
              <a:t>– 06/12</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702665"/>
            <a:ext cx="11243726" cy="3964709"/>
          </a:xfrm>
        </p:spPr>
        <p:txBody>
          <a:bodyPr>
            <a:noAutofit/>
          </a:bodyPr>
          <a:lstStyle/>
          <a:p>
            <a:pPr marL="0" indent="0">
              <a:buNone/>
            </a:pPr>
            <a:r>
              <a:rPr lang="en-US" sz="3000" b="1" dirty="0"/>
              <a:t>Objectives:</a:t>
            </a:r>
          </a:p>
          <a:p>
            <a:r>
              <a:rPr lang="en-US" sz="3000" dirty="0" smtClean="0"/>
              <a:t>Students will learn more about the Earth’s biosphere and its diversity of life</a:t>
            </a:r>
          </a:p>
          <a:p>
            <a:pPr marL="0" indent="0">
              <a:buNone/>
            </a:pPr>
            <a:r>
              <a:rPr lang="en-US" sz="3000" b="1" dirty="0" smtClean="0"/>
              <a:t>Agenda: </a:t>
            </a:r>
          </a:p>
          <a:p>
            <a:r>
              <a:rPr lang="en-US" sz="3000" dirty="0" smtClean="0"/>
              <a:t>Butcher Field Day activities – No Science class</a:t>
            </a:r>
            <a:endParaRPr lang="en-US" sz="3000" dirty="0"/>
          </a:p>
          <a:p>
            <a:endParaRPr lang="en-US" sz="3000" dirty="0"/>
          </a:p>
        </p:txBody>
      </p:sp>
    </p:spTree>
    <p:extLst>
      <p:ext uri="{BB962C8B-B14F-4D97-AF65-F5344CB8AC3E}">
        <p14:creationId xmlns:p14="http://schemas.microsoft.com/office/powerpoint/2010/main" val="146555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Monday – 05/06</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216890"/>
            <a:ext cx="11243726" cy="5422035"/>
          </a:xfrm>
        </p:spPr>
        <p:txBody>
          <a:bodyPr>
            <a:noAutofit/>
          </a:bodyPr>
          <a:lstStyle/>
          <a:p>
            <a:pPr marL="0" indent="0">
              <a:buNone/>
            </a:pPr>
            <a:r>
              <a:rPr lang="en-US" sz="2200" b="1" dirty="0"/>
              <a:t>Objectives:</a:t>
            </a:r>
          </a:p>
          <a:p>
            <a:r>
              <a:rPr lang="en-US" sz="2200" dirty="0" smtClean="0"/>
              <a:t>Students will explain how Earth materials, such as rock, fossils, and ice, show that Earth has changed over time</a:t>
            </a:r>
          </a:p>
          <a:p>
            <a:r>
              <a:rPr lang="en-US" sz="2200" dirty="0" smtClean="0"/>
              <a:t>Students will summarize how scientists measure the relative ages of rock layers and identify gaps in the rock record</a:t>
            </a:r>
          </a:p>
          <a:p>
            <a:r>
              <a:rPr lang="en-US" sz="2200" dirty="0" smtClean="0"/>
              <a:t>Students will summarize how scientists measure the absolute age of rock layers, including by radiometric dating</a:t>
            </a:r>
          </a:p>
          <a:p>
            <a:r>
              <a:rPr lang="en-US" sz="2200" dirty="0" smtClean="0"/>
              <a:t>Students will understand how geologists use the geologic time scale to divide Earth’s history</a:t>
            </a:r>
          </a:p>
          <a:p>
            <a:pPr marL="0" indent="0">
              <a:buNone/>
            </a:pPr>
            <a:r>
              <a:rPr lang="en-US" sz="2200" b="1" dirty="0" smtClean="0">
                <a:solidFill>
                  <a:srgbClr val="FF0000"/>
                </a:solidFill>
              </a:rPr>
              <a:t>White Space:</a:t>
            </a:r>
          </a:p>
          <a:p>
            <a:pPr marL="0" indent="0">
              <a:buNone/>
            </a:pPr>
            <a:r>
              <a:rPr lang="en-US" sz="2200" dirty="0" smtClean="0">
                <a:solidFill>
                  <a:srgbClr val="FF0000"/>
                </a:solidFill>
              </a:rPr>
              <a:t>What are fossils? What can scientists learn from fossils?</a:t>
            </a:r>
          </a:p>
          <a:p>
            <a:pPr marL="0" indent="0">
              <a:buNone/>
            </a:pPr>
            <a:r>
              <a:rPr lang="en-US" sz="2200" b="1" dirty="0" smtClean="0"/>
              <a:t>Agenda: </a:t>
            </a:r>
          </a:p>
          <a:p>
            <a:r>
              <a:rPr lang="en-US" sz="2200" dirty="0" smtClean="0"/>
              <a:t>Work on Activity 5 Geologic Change Over Time directed reading; be ready for discussion tomorrow</a:t>
            </a:r>
          </a:p>
        </p:txBody>
      </p:sp>
    </p:spTree>
    <p:extLst>
      <p:ext uri="{BB962C8B-B14F-4D97-AF65-F5344CB8AC3E}">
        <p14:creationId xmlns:p14="http://schemas.microsoft.com/office/powerpoint/2010/main" val="8172929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fontScale="90000"/>
          </a:bodyPr>
          <a:lstStyle/>
          <a:p>
            <a:r>
              <a:rPr lang="en-US" sz="4800" b="1" dirty="0" smtClean="0"/>
              <a:t>Friday – 05/03 Half Day PM Session Only</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216890"/>
            <a:ext cx="11243726" cy="5422035"/>
          </a:xfrm>
        </p:spPr>
        <p:txBody>
          <a:bodyPr>
            <a:noAutofit/>
          </a:bodyPr>
          <a:lstStyle/>
          <a:p>
            <a:pPr marL="0" indent="0">
              <a:buNone/>
            </a:pPr>
            <a:r>
              <a:rPr lang="en-US" sz="2300" b="1" dirty="0"/>
              <a:t>Objectives:</a:t>
            </a:r>
          </a:p>
          <a:p>
            <a:r>
              <a:rPr lang="en-US" sz="2300" dirty="0" smtClean="0"/>
              <a:t>Students will relate the processes of erosion and deposition by water to the landforms that result from these processes</a:t>
            </a:r>
          </a:p>
          <a:p>
            <a:r>
              <a:rPr lang="en-US" sz="2300" dirty="0" smtClean="0"/>
              <a:t>Students will analyze the effects of physical and chemical weathering on Earth’s surface, including examples of each kind of weathering</a:t>
            </a:r>
          </a:p>
          <a:p>
            <a:r>
              <a:rPr lang="en-US" sz="2300" dirty="0" smtClean="0"/>
              <a:t>Students will describe Earth’s spheres, give examples of their interactions, and explain the flow of energy that makes up Earth’s energy budget</a:t>
            </a:r>
          </a:p>
          <a:p>
            <a:pPr marL="0" indent="0">
              <a:buNone/>
            </a:pPr>
            <a:r>
              <a:rPr lang="en-US" sz="2300" b="1" dirty="0" smtClean="0">
                <a:solidFill>
                  <a:srgbClr val="FF0000"/>
                </a:solidFill>
              </a:rPr>
              <a:t>White Space:</a:t>
            </a:r>
          </a:p>
          <a:p>
            <a:pPr marL="0" indent="0">
              <a:buNone/>
            </a:pPr>
            <a:r>
              <a:rPr lang="en-US" sz="2300" dirty="0" smtClean="0">
                <a:solidFill>
                  <a:srgbClr val="FF0000"/>
                </a:solidFill>
              </a:rPr>
              <a:t>What is the composition of Earth’s atmosphere?</a:t>
            </a:r>
          </a:p>
          <a:p>
            <a:pPr marL="0" indent="0">
              <a:buNone/>
            </a:pPr>
            <a:r>
              <a:rPr lang="en-US" sz="2300" b="1" dirty="0" smtClean="0"/>
              <a:t>Agenda: </a:t>
            </a:r>
          </a:p>
          <a:p>
            <a:r>
              <a:rPr lang="en-US" sz="2300" dirty="0" smtClean="0"/>
              <a:t>Take open book test on Earth Science Unit 1 Earth’s Surface</a:t>
            </a:r>
          </a:p>
          <a:p>
            <a:r>
              <a:rPr lang="en-US" sz="2300" dirty="0" smtClean="0"/>
              <a:t>You may work with your elbow partner to complete the test </a:t>
            </a:r>
          </a:p>
          <a:p>
            <a:pPr marL="0" indent="0">
              <a:buNone/>
            </a:pPr>
            <a:endParaRPr lang="en-US" sz="2300" dirty="0" smtClean="0"/>
          </a:p>
        </p:txBody>
      </p:sp>
    </p:spTree>
    <p:extLst>
      <p:ext uri="{BB962C8B-B14F-4D97-AF65-F5344CB8AC3E}">
        <p14:creationId xmlns:p14="http://schemas.microsoft.com/office/powerpoint/2010/main" val="17412054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Thursday – 05/02</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216890"/>
            <a:ext cx="11243726" cy="5422035"/>
          </a:xfrm>
        </p:spPr>
        <p:txBody>
          <a:bodyPr>
            <a:noAutofit/>
          </a:bodyPr>
          <a:lstStyle/>
          <a:p>
            <a:pPr marL="0" indent="0">
              <a:buNone/>
            </a:pPr>
            <a:r>
              <a:rPr lang="en-US" b="1" dirty="0"/>
              <a:t>Objectives:</a:t>
            </a:r>
          </a:p>
          <a:p>
            <a:r>
              <a:rPr lang="en-US" dirty="0" smtClean="0"/>
              <a:t>Students will relate the processes of erosion and deposition by water to the landforms that result from these processes</a:t>
            </a:r>
          </a:p>
          <a:p>
            <a:r>
              <a:rPr lang="en-US" dirty="0" smtClean="0"/>
              <a:t>Students will analyze the effects of physical and chemical weathering on Earth’s surface, including examples of each kind of weathering</a:t>
            </a:r>
          </a:p>
          <a:p>
            <a:r>
              <a:rPr lang="en-US" dirty="0" smtClean="0"/>
              <a:t>Students will describe Earth’s spheres, give examples of their interactions, and explain the flow of energy that makes up Earth’s energy budget</a:t>
            </a:r>
          </a:p>
          <a:p>
            <a:pPr marL="0" indent="0">
              <a:buNone/>
            </a:pPr>
            <a:r>
              <a:rPr lang="en-US" b="1" dirty="0" smtClean="0">
                <a:solidFill>
                  <a:srgbClr val="FF0000"/>
                </a:solidFill>
              </a:rPr>
              <a:t>White Space:</a:t>
            </a:r>
          </a:p>
          <a:p>
            <a:pPr marL="0" indent="0">
              <a:buNone/>
            </a:pPr>
            <a:r>
              <a:rPr lang="en-US" dirty="0" smtClean="0">
                <a:solidFill>
                  <a:srgbClr val="FF0000"/>
                </a:solidFill>
              </a:rPr>
              <a:t>What is humus?</a:t>
            </a:r>
          </a:p>
          <a:p>
            <a:pPr marL="0" indent="0">
              <a:buNone/>
            </a:pPr>
            <a:r>
              <a:rPr lang="en-US" b="1" dirty="0" smtClean="0"/>
              <a:t>Agenda: </a:t>
            </a:r>
          </a:p>
          <a:p>
            <a:r>
              <a:rPr lang="en-US" dirty="0" smtClean="0"/>
              <a:t>Finish Earth Science Unit 1 Earth’s Surface Unit Review (15 </a:t>
            </a:r>
            <a:r>
              <a:rPr lang="en-US" dirty="0" err="1" smtClean="0"/>
              <a:t>mins</a:t>
            </a:r>
            <a:r>
              <a:rPr lang="en-US" dirty="0" smtClean="0"/>
              <a:t>)</a:t>
            </a:r>
          </a:p>
          <a:p>
            <a:r>
              <a:rPr lang="en-US" dirty="0"/>
              <a:t>Discuss and review Earth Science Unit 1 Earth’s Surface Unit </a:t>
            </a:r>
            <a:r>
              <a:rPr lang="en-US" dirty="0" smtClean="0"/>
              <a:t>Review (20 </a:t>
            </a:r>
            <a:r>
              <a:rPr lang="en-US" dirty="0" err="1" smtClean="0"/>
              <a:t>mins</a:t>
            </a:r>
            <a:r>
              <a:rPr lang="en-US" dirty="0" smtClean="0"/>
              <a:t>)</a:t>
            </a:r>
          </a:p>
          <a:p>
            <a:r>
              <a:rPr lang="en-US" dirty="0" smtClean="0"/>
              <a:t>Work with partner to study for Unit 1 Test (20 </a:t>
            </a:r>
            <a:r>
              <a:rPr lang="en-US" dirty="0" err="1" smtClean="0"/>
              <a:t>mins</a:t>
            </a:r>
            <a:r>
              <a:rPr lang="en-US" dirty="0" smtClean="0"/>
              <a:t>)</a:t>
            </a:r>
          </a:p>
          <a:p>
            <a:r>
              <a:rPr lang="en-US" dirty="0" smtClean="0">
                <a:solidFill>
                  <a:srgbClr val="FF0000"/>
                </a:solidFill>
              </a:rPr>
              <a:t>Open book test on Earth Science Unit 1 Earth’s Surface tomorrow, Friday 05/03</a:t>
            </a:r>
          </a:p>
          <a:p>
            <a:pPr marL="0" indent="0">
              <a:buNone/>
            </a:pPr>
            <a:endParaRPr lang="en-US" dirty="0" smtClean="0"/>
          </a:p>
        </p:txBody>
      </p:sp>
    </p:spTree>
    <p:extLst>
      <p:ext uri="{BB962C8B-B14F-4D97-AF65-F5344CB8AC3E}">
        <p14:creationId xmlns:p14="http://schemas.microsoft.com/office/powerpoint/2010/main" val="24471452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Wednesday – 05/01</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216890"/>
            <a:ext cx="11243726" cy="5422035"/>
          </a:xfrm>
        </p:spPr>
        <p:txBody>
          <a:bodyPr>
            <a:noAutofit/>
          </a:bodyPr>
          <a:lstStyle/>
          <a:p>
            <a:pPr marL="0" indent="0">
              <a:buNone/>
            </a:pPr>
            <a:r>
              <a:rPr lang="en-US" sz="1900" b="1" dirty="0"/>
              <a:t>Objectives:</a:t>
            </a:r>
          </a:p>
          <a:p>
            <a:r>
              <a:rPr lang="en-US" sz="1900" dirty="0" smtClean="0"/>
              <a:t>Students will relate the processes of erosion and deposition by water to the landforms that result from these processes</a:t>
            </a:r>
          </a:p>
          <a:p>
            <a:r>
              <a:rPr lang="en-US" sz="1900" dirty="0" smtClean="0"/>
              <a:t>Students will analyze the effects of physical and chemical weathering on Earth’s surface, including examples of each kind of weathering</a:t>
            </a:r>
          </a:p>
          <a:p>
            <a:r>
              <a:rPr lang="en-US" sz="1900" dirty="0" smtClean="0"/>
              <a:t>Students will describe Earth’s spheres, give examples of their interactions, and explain the flow of energy that makes up Earth’s energy budget</a:t>
            </a:r>
          </a:p>
          <a:p>
            <a:pPr marL="0" indent="0">
              <a:buNone/>
            </a:pPr>
            <a:r>
              <a:rPr lang="en-US" sz="1900" b="1" dirty="0" smtClean="0">
                <a:solidFill>
                  <a:srgbClr val="FF0000"/>
                </a:solidFill>
              </a:rPr>
              <a:t>White Space:</a:t>
            </a:r>
          </a:p>
          <a:p>
            <a:pPr marL="0" indent="0">
              <a:buNone/>
            </a:pPr>
            <a:r>
              <a:rPr lang="en-US" sz="1900" dirty="0" smtClean="0">
                <a:solidFill>
                  <a:srgbClr val="FF0000"/>
                </a:solidFill>
              </a:rPr>
              <a:t>What are the main soil horizons? Which soil horizon will likely have the most nutrients or rich soil?</a:t>
            </a:r>
          </a:p>
          <a:p>
            <a:pPr marL="0" indent="0">
              <a:buNone/>
            </a:pPr>
            <a:r>
              <a:rPr lang="en-US" sz="1900" b="1" dirty="0" smtClean="0"/>
              <a:t>Agenda: </a:t>
            </a:r>
          </a:p>
          <a:p>
            <a:r>
              <a:rPr lang="en-US" sz="1900" dirty="0" smtClean="0"/>
              <a:t>Discuss and Review Landform Formation card sort activity; turn in student handout for grading</a:t>
            </a:r>
          </a:p>
          <a:p>
            <a:r>
              <a:rPr lang="en-US" sz="1900" dirty="0" smtClean="0"/>
              <a:t>Discuss and Review Weathering, Erosion, and Deposition Lab Activity; turn in student handout for grading</a:t>
            </a:r>
          </a:p>
          <a:p>
            <a:r>
              <a:rPr lang="en-US" sz="1900" dirty="0" smtClean="0"/>
              <a:t>Work with partner on Earth Science Unit 1 Earth’s Surface Unit Review</a:t>
            </a:r>
          </a:p>
        </p:txBody>
      </p:sp>
    </p:spTree>
    <p:extLst>
      <p:ext uri="{BB962C8B-B14F-4D97-AF65-F5344CB8AC3E}">
        <p14:creationId xmlns:p14="http://schemas.microsoft.com/office/powerpoint/2010/main" val="13953048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Tuesday – 04/30</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216890"/>
            <a:ext cx="11243726" cy="5422035"/>
          </a:xfrm>
        </p:spPr>
        <p:txBody>
          <a:bodyPr>
            <a:noAutofit/>
          </a:bodyPr>
          <a:lstStyle/>
          <a:p>
            <a:pPr marL="0" indent="0">
              <a:buNone/>
            </a:pPr>
            <a:r>
              <a:rPr lang="en-US" b="1" dirty="0"/>
              <a:t>Objectives:</a:t>
            </a:r>
          </a:p>
          <a:p>
            <a:r>
              <a:rPr lang="en-US" dirty="0" smtClean="0"/>
              <a:t>Students will relate the processes of erosion and deposition by water to the landforms that result from these processes</a:t>
            </a:r>
          </a:p>
          <a:p>
            <a:r>
              <a:rPr lang="en-US" dirty="0" smtClean="0"/>
              <a:t>Students will analyze the effects of physical and chemical weathering on Earth’s surface, including examples of each kind of weathering</a:t>
            </a:r>
          </a:p>
          <a:p>
            <a:r>
              <a:rPr lang="en-US" dirty="0" smtClean="0"/>
              <a:t>Students will describe Earth’s spheres, give examples of their interactions, and explain the flow of energy that makes up Earth’s energy budget</a:t>
            </a:r>
          </a:p>
          <a:p>
            <a:pPr marL="0" indent="0">
              <a:buNone/>
            </a:pPr>
            <a:r>
              <a:rPr lang="en-US" b="1" dirty="0" smtClean="0">
                <a:solidFill>
                  <a:srgbClr val="FF0000"/>
                </a:solidFill>
              </a:rPr>
              <a:t>White Space:</a:t>
            </a:r>
          </a:p>
          <a:p>
            <a:pPr marL="0" indent="0">
              <a:buNone/>
            </a:pPr>
            <a:r>
              <a:rPr lang="en-US" dirty="0" smtClean="0">
                <a:solidFill>
                  <a:srgbClr val="FF0000"/>
                </a:solidFill>
              </a:rPr>
              <a:t>What are some properties of soil that can be used to describe it?</a:t>
            </a:r>
          </a:p>
          <a:p>
            <a:pPr marL="0" indent="0">
              <a:buNone/>
            </a:pPr>
            <a:r>
              <a:rPr lang="en-US" b="1" dirty="0" smtClean="0"/>
              <a:t>Agenda: </a:t>
            </a:r>
          </a:p>
          <a:p>
            <a:r>
              <a:rPr lang="en-US" dirty="0" smtClean="0"/>
              <a:t>Landform Formation card sort activity due Wednesday 05/01</a:t>
            </a:r>
          </a:p>
          <a:p>
            <a:r>
              <a:rPr lang="en-US" dirty="0" smtClean="0"/>
              <a:t>Work on Weathering, Erosion, and Deposition Lab Activity</a:t>
            </a:r>
          </a:p>
          <a:p>
            <a:pPr lvl="1"/>
            <a:r>
              <a:rPr lang="en-US" sz="2000" dirty="0" smtClean="0"/>
              <a:t>Read and follow directions in student lab handout</a:t>
            </a:r>
          </a:p>
          <a:p>
            <a:pPr lvl="1"/>
            <a:r>
              <a:rPr lang="en-US" sz="2000" dirty="0" smtClean="0"/>
              <a:t>Record observations/data in handout</a:t>
            </a:r>
            <a:endParaRPr lang="en-US" sz="2000" dirty="0"/>
          </a:p>
        </p:txBody>
      </p:sp>
    </p:spTree>
    <p:extLst>
      <p:ext uri="{BB962C8B-B14F-4D97-AF65-F5344CB8AC3E}">
        <p14:creationId xmlns:p14="http://schemas.microsoft.com/office/powerpoint/2010/main" val="17414565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Monday – 04/29</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216890"/>
            <a:ext cx="11243726" cy="5422035"/>
          </a:xfrm>
        </p:spPr>
        <p:txBody>
          <a:bodyPr>
            <a:noAutofit/>
          </a:bodyPr>
          <a:lstStyle/>
          <a:p>
            <a:pPr marL="0" indent="0">
              <a:buNone/>
            </a:pPr>
            <a:r>
              <a:rPr lang="en-US" sz="1900" b="1" dirty="0"/>
              <a:t>Objectives:</a:t>
            </a:r>
          </a:p>
          <a:p>
            <a:r>
              <a:rPr lang="en-US" sz="1900" dirty="0" smtClean="0"/>
              <a:t>Students will relate the processes of erosion and deposition by water to the landforms that result from these processes</a:t>
            </a:r>
          </a:p>
          <a:p>
            <a:r>
              <a:rPr lang="en-US" sz="1900" dirty="0" smtClean="0"/>
              <a:t>Students will analyze the effects of physical and chemical weathering on Earth’s surface, including examples of each kind of weathering</a:t>
            </a:r>
          </a:p>
          <a:p>
            <a:r>
              <a:rPr lang="en-US" sz="1900" dirty="0" smtClean="0"/>
              <a:t>Students will describe Earth’s spheres, give examples of their interactions, and explain the flow of energy that makes up Earth’s energy budget</a:t>
            </a:r>
          </a:p>
          <a:p>
            <a:pPr marL="0" indent="0">
              <a:buNone/>
            </a:pPr>
            <a:r>
              <a:rPr lang="en-US" sz="1900" b="1" dirty="0" smtClean="0">
                <a:solidFill>
                  <a:srgbClr val="FF0000"/>
                </a:solidFill>
              </a:rPr>
              <a:t>White Space:</a:t>
            </a:r>
          </a:p>
          <a:p>
            <a:pPr marL="0" indent="0">
              <a:buNone/>
            </a:pPr>
            <a:r>
              <a:rPr lang="en-US" sz="1900" dirty="0" smtClean="0">
                <a:solidFill>
                  <a:srgbClr val="FF0000"/>
                </a:solidFill>
              </a:rPr>
              <a:t>What is soil?</a:t>
            </a:r>
          </a:p>
          <a:p>
            <a:pPr marL="0" indent="0">
              <a:buNone/>
            </a:pPr>
            <a:r>
              <a:rPr lang="en-US" sz="1900" b="1" dirty="0" smtClean="0"/>
              <a:t>Agenda: </a:t>
            </a:r>
          </a:p>
          <a:p>
            <a:r>
              <a:rPr lang="en-US" sz="1900" dirty="0" smtClean="0"/>
              <a:t>Finish Earth’s Spheres Interaction Project </a:t>
            </a:r>
            <a:r>
              <a:rPr lang="en-US" sz="1900" smtClean="0"/>
              <a:t>presentations (if needed)</a:t>
            </a:r>
            <a:endParaRPr lang="en-US" sz="1900" dirty="0" smtClean="0"/>
          </a:p>
          <a:p>
            <a:r>
              <a:rPr lang="en-US" sz="1900" dirty="0" smtClean="0"/>
              <a:t>Work on Landform Formation card sort activity; examine the landforms on each card and determine what caused the land formation and explain how </a:t>
            </a:r>
          </a:p>
          <a:p>
            <a:pPr lvl="1"/>
            <a:r>
              <a:rPr lang="en-US" sz="1900" dirty="0" smtClean="0"/>
              <a:t>You may use the laptops to research more information on each landform</a:t>
            </a:r>
          </a:p>
          <a:p>
            <a:pPr lvl="1"/>
            <a:r>
              <a:rPr lang="en-US" sz="1900" dirty="0" smtClean="0"/>
              <a:t>HW if not completed in class</a:t>
            </a:r>
            <a:endParaRPr lang="en-US" sz="1900" dirty="0"/>
          </a:p>
          <a:p>
            <a:endParaRPr lang="en-US" sz="1900" b="1" dirty="0"/>
          </a:p>
        </p:txBody>
      </p:sp>
    </p:spTree>
    <p:extLst>
      <p:ext uri="{BB962C8B-B14F-4D97-AF65-F5344CB8AC3E}">
        <p14:creationId xmlns:p14="http://schemas.microsoft.com/office/powerpoint/2010/main" val="35258215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Friday – 04/26</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216890"/>
            <a:ext cx="11243726" cy="5422035"/>
          </a:xfrm>
        </p:spPr>
        <p:txBody>
          <a:bodyPr>
            <a:noAutofit/>
          </a:bodyPr>
          <a:lstStyle/>
          <a:p>
            <a:pPr marL="0" indent="0">
              <a:buNone/>
            </a:pPr>
            <a:r>
              <a:rPr lang="en-US" sz="2150" b="1" dirty="0"/>
              <a:t>Objectives:</a:t>
            </a:r>
          </a:p>
          <a:p>
            <a:r>
              <a:rPr lang="en-US" sz="2150" dirty="0" smtClean="0"/>
              <a:t>Students will relate the processes of erosion and deposition by water to the landforms that result from these processes</a:t>
            </a:r>
          </a:p>
          <a:p>
            <a:r>
              <a:rPr lang="en-US" sz="2150" dirty="0" smtClean="0"/>
              <a:t>Students will analyze the effects of physical and chemical weathering on Earth’s surface, including examples of each kind of weathering</a:t>
            </a:r>
          </a:p>
          <a:p>
            <a:r>
              <a:rPr lang="en-US" sz="2150" dirty="0" smtClean="0"/>
              <a:t>Students will describe Earth’s spheres, give examples of their interactions, and explain the flow of energy that makes up Earth’s energy budget</a:t>
            </a:r>
          </a:p>
          <a:p>
            <a:pPr marL="0" indent="0">
              <a:buNone/>
            </a:pPr>
            <a:r>
              <a:rPr lang="en-US" sz="2150" b="1" dirty="0" smtClean="0">
                <a:solidFill>
                  <a:srgbClr val="FF0000"/>
                </a:solidFill>
              </a:rPr>
              <a:t>White Space:</a:t>
            </a:r>
          </a:p>
          <a:p>
            <a:pPr marL="0" indent="0">
              <a:buNone/>
            </a:pPr>
            <a:r>
              <a:rPr lang="en-US" sz="2150" dirty="0" smtClean="0">
                <a:solidFill>
                  <a:srgbClr val="FF0000"/>
                </a:solidFill>
              </a:rPr>
              <a:t>List five events that can trigger a mass movement such as </a:t>
            </a:r>
            <a:r>
              <a:rPr lang="en-US" sz="2150" dirty="0" err="1" smtClean="0">
                <a:solidFill>
                  <a:srgbClr val="FF0000"/>
                </a:solidFill>
              </a:rPr>
              <a:t>rockfall</a:t>
            </a:r>
            <a:r>
              <a:rPr lang="en-US" sz="2150" dirty="0" smtClean="0">
                <a:solidFill>
                  <a:srgbClr val="FF0000"/>
                </a:solidFill>
              </a:rPr>
              <a:t>, landslide or mudflow.</a:t>
            </a:r>
          </a:p>
          <a:p>
            <a:pPr marL="0" indent="0">
              <a:buNone/>
            </a:pPr>
            <a:r>
              <a:rPr lang="en-US" sz="2150" b="1" dirty="0" smtClean="0"/>
              <a:t>Agenda: </a:t>
            </a:r>
          </a:p>
          <a:p>
            <a:r>
              <a:rPr lang="en-US" sz="2150" dirty="0" smtClean="0"/>
              <a:t>Finish Earth’s </a:t>
            </a:r>
            <a:r>
              <a:rPr lang="en-US" sz="2150" dirty="0"/>
              <a:t>S</a:t>
            </a:r>
            <a:r>
              <a:rPr lang="en-US" sz="2150" dirty="0" smtClean="0"/>
              <a:t>pheres </a:t>
            </a:r>
            <a:r>
              <a:rPr lang="en-US" sz="2150" dirty="0"/>
              <a:t>I</a:t>
            </a:r>
            <a:r>
              <a:rPr lang="en-US" sz="2150" dirty="0" smtClean="0"/>
              <a:t>nteraction Project presentations if needed</a:t>
            </a:r>
          </a:p>
          <a:p>
            <a:r>
              <a:rPr lang="en-US" sz="2150" dirty="0" smtClean="0"/>
              <a:t>Work on Landform Formation card sort activity; examine the landforms on each card and determine what caused the land formation and explain how (if time)</a:t>
            </a:r>
            <a:endParaRPr lang="en-US" sz="2150" dirty="0"/>
          </a:p>
          <a:p>
            <a:endParaRPr lang="en-US" sz="2150" b="1" dirty="0"/>
          </a:p>
        </p:txBody>
      </p:sp>
    </p:spTree>
    <p:extLst>
      <p:ext uri="{BB962C8B-B14F-4D97-AF65-F5344CB8AC3E}">
        <p14:creationId xmlns:p14="http://schemas.microsoft.com/office/powerpoint/2010/main" val="38709304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Thursday – 04/25</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216890"/>
            <a:ext cx="11243726" cy="5422035"/>
          </a:xfrm>
        </p:spPr>
        <p:txBody>
          <a:bodyPr>
            <a:noAutofit/>
          </a:bodyPr>
          <a:lstStyle/>
          <a:p>
            <a:pPr marL="0" indent="0">
              <a:buNone/>
            </a:pPr>
            <a:r>
              <a:rPr lang="en-US" sz="2300" b="1" dirty="0"/>
              <a:t>Objectives:</a:t>
            </a:r>
          </a:p>
          <a:p>
            <a:r>
              <a:rPr lang="en-US" sz="2300" dirty="0" smtClean="0"/>
              <a:t>Students will relate the processes of erosion and deposition by water to the landforms that result from these processes</a:t>
            </a:r>
          </a:p>
          <a:p>
            <a:r>
              <a:rPr lang="en-US" sz="2300" dirty="0" smtClean="0"/>
              <a:t>Students will analyze the effects of physical and chemical weathering on Earth’s surface, including examples of each kind of weathering</a:t>
            </a:r>
          </a:p>
          <a:p>
            <a:r>
              <a:rPr lang="en-US" sz="2300" dirty="0" smtClean="0"/>
              <a:t>Students will describe Earth’s spheres, give examples of their interactions, and explain the flow of energy that makes up Earth’s energy budget</a:t>
            </a:r>
          </a:p>
          <a:p>
            <a:pPr marL="0" indent="0">
              <a:buNone/>
            </a:pPr>
            <a:r>
              <a:rPr lang="en-US" sz="2300" b="1" dirty="0" smtClean="0">
                <a:solidFill>
                  <a:srgbClr val="FF0000"/>
                </a:solidFill>
              </a:rPr>
              <a:t>White Space:</a:t>
            </a:r>
          </a:p>
          <a:p>
            <a:pPr marL="0" indent="0">
              <a:buNone/>
            </a:pPr>
            <a:r>
              <a:rPr lang="en-US" sz="2300" dirty="0" smtClean="0">
                <a:solidFill>
                  <a:srgbClr val="FF0000"/>
                </a:solidFill>
              </a:rPr>
              <a:t>What landforms can result from water deposition?</a:t>
            </a:r>
          </a:p>
          <a:p>
            <a:pPr marL="0" indent="0">
              <a:buNone/>
            </a:pPr>
            <a:r>
              <a:rPr lang="en-US" sz="2300" b="1" dirty="0" smtClean="0"/>
              <a:t>Agenda: </a:t>
            </a:r>
          </a:p>
          <a:p>
            <a:r>
              <a:rPr lang="en-US" sz="2300" dirty="0"/>
              <a:t>Give </a:t>
            </a:r>
            <a:r>
              <a:rPr lang="en-US" sz="2300" dirty="0" smtClean="0"/>
              <a:t>2 – 3 minutes </a:t>
            </a:r>
            <a:r>
              <a:rPr lang="en-US" sz="2300" dirty="0"/>
              <a:t>presentation on </a:t>
            </a:r>
            <a:r>
              <a:rPr lang="en-US" sz="2300" dirty="0" smtClean="0"/>
              <a:t>your Earth’s </a:t>
            </a:r>
            <a:r>
              <a:rPr lang="en-US" sz="2300" dirty="0"/>
              <a:t>S</a:t>
            </a:r>
            <a:r>
              <a:rPr lang="en-US" sz="2300" dirty="0" smtClean="0"/>
              <a:t>pheres </a:t>
            </a:r>
            <a:r>
              <a:rPr lang="en-US" sz="2300" dirty="0"/>
              <a:t>I</a:t>
            </a:r>
            <a:r>
              <a:rPr lang="en-US" sz="2300" dirty="0" smtClean="0"/>
              <a:t>nteraction Project to </a:t>
            </a:r>
            <a:r>
              <a:rPr lang="en-US" sz="2300" dirty="0"/>
              <a:t>the </a:t>
            </a:r>
            <a:r>
              <a:rPr lang="en-US" sz="2300" dirty="0" smtClean="0"/>
              <a:t>class</a:t>
            </a:r>
          </a:p>
          <a:p>
            <a:r>
              <a:rPr lang="en-US" sz="2300" dirty="0" smtClean="0"/>
              <a:t>Listen to presentations and prepare at least one question to ask the presenters</a:t>
            </a:r>
            <a:endParaRPr lang="en-US" sz="2300" dirty="0"/>
          </a:p>
          <a:p>
            <a:endParaRPr lang="en-US" sz="2300" b="1" dirty="0"/>
          </a:p>
        </p:txBody>
      </p:sp>
    </p:spTree>
    <p:extLst>
      <p:ext uri="{BB962C8B-B14F-4D97-AF65-F5344CB8AC3E}">
        <p14:creationId xmlns:p14="http://schemas.microsoft.com/office/powerpoint/2010/main" val="32065851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Wednesday – 04/24</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216890"/>
            <a:ext cx="11243726" cy="5422035"/>
          </a:xfrm>
        </p:spPr>
        <p:txBody>
          <a:bodyPr>
            <a:noAutofit/>
          </a:bodyPr>
          <a:lstStyle/>
          <a:p>
            <a:pPr marL="0" indent="0">
              <a:buNone/>
            </a:pPr>
            <a:r>
              <a:rPr lang="en-US" sz="2100" b="1" dirty="0"/>
              <a:t>Objectives:</a:t>
            </a:r>
          </a:p>
          <a:p>
            <a:r>
              <a:rPr lang="en-US" sz="2100" dirty="0" smtClean="0"/>
              <a:t>Students will relate the processes of erosion and deposition by water to the landforms that result from these processes</a:t>
            </a:r>
          </a:p>
          <a:p>
            <a:r>
              <a:rPr lang="en-US" sz="2100" dirty="0" smtClean="0"/>
              <a:t>Students will analyze the effects of physical and chemical weathering on Earth’s surface, including examples of each kind of weathering</a:t>
            </a:r>
          </a:p>
          <a:p>
            <a:r>
              <a:rPr lang="en-US" sz="2100" dirty="0" smtClean="0"/>
              <a:t>Students will describe Earth’s spheres, give examples of their interactions, and explain the flow of energy that makes up Earth’s energy budget</a:t>
            </a:r>
          </a:p>
          <a:p>
            <a:pPr marL="0" indent="0">
              <a:buNone/>
            </a:pPr>
            <a:r>
              <a:rPr lang="en-US" sz="2100" b="1" dirty="0" smtClean="0">
                <a:solidFill>
                  <a:srgbClr val="FF0000"/>
                </a:solidFill>
              </a:rPr>
              <a:t>White Space:</a:t>
            </a:r>
          </a:p>
          <a:p>
            <a:pPr marL="0" indent="0">
              <a:buNone/>
            </a:pPr>
            <a:r>
              <a:rPr lang="en-US" sz="2100" dirty="0" smtClean="0">
                <a:solidFill>
                  <a:srgbClr val="FF0000"/>
                </a:solidFill>
              </a:rPr>
              <a:t>All organisms are made up of one or more ________. All ________ come from existing ________.  The ________ is the basic unit of all organisms.</a:t>
            </a:r>
          </a:p>
          <a:p>
            <a:pPr marL="0" indent="0">
              <a:buNone/>
            </a:pPr>
            <a:r>
              <a:rPr lang="en-US" sz="2100" b="1" dirty="0" smtClean="0"/>
              <a:t>Agenda: </a:t>
            </a:r>
          </a:p>
          <a:p>
            <a:r>
              <a:rPr lang="en-US" sz="2100" dirty="0" smtClean="0"/>
              <a:t>Take attendance</a:t>
            </a:r>
          </a:p>
          <a:p>
            <a:r>
              <a:rPr lang="en-US" sz="2100" dirty="0" smtClean="0"/>
              <a:t>Go to computer lab for M-STEP Science Test Part 2 (45 – 55 </a:t>
            </a:r>
            <a:r>
              <a:rPr lang="en-US" sz="2100" dirty="0" err="1" smtClean="0"/>
              <a:t>mins</a:t>
            </a:r>
            <a:r>
              <a:rPr lang="en-US" sz="2100" dirty="0" smtClean="0"/>
              <a:t>)</a:t>
            </a:r>
          </a:p>
          <a:p>
            <a:r>
              <a:rPr lang="en-US" sz="2100" dirty="0" smtClean="0"/>
              <a:t>Give your best effort!</a:t>
            </a:r>
          </a:p>
          <a:p>
            <a:endParaRPr lang="en-US" sz="2100" b="1" dirty="0"/>
          </a:p>
        </p:txBody>
      </p:sp>
    </p:spTree>
    <p:extLst>
      <p:ext uri="{BB962C8B-B14F-4D97-AF65-F5344CB8AC3E}">
        <p14:creationId xmlns:p14="http://schemas.microsoft.com/office/powerpoint/2010/main" val="9151616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Tuesday – 04/23</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216890"/>
            <a:ext cx="11243726" cy="5422035"/>
          </a:xfrm>
        </p:spPr>
        <p:txBody>
          <a:bodyPr>
            <a:noAutofit/>
          </a:bodyPr>
          <a:lstStyle/>
          <a:p>
            <a:pPr marL="0" indent="0">
              <a:buNone/>
            </a:pPr>
            <a:r>
              <a:rPr lang="en-US" sz="2100" b="1" dirty="0"/>
              <a:t>Objectives:</a:t>
            </a:r>
          </a:p>
          <a:p>
            <a:r>
              <a:rPr lang="en-US" sz="2100" dirty="0" smtClean="0"/>
              <a:t>Students will relate the processes of erosion and deposition by water to the landforms that result from these processes</a:t>
            </a:r>
          </a:p>
          <a:p>
            <a:r>
              <a:rPr lang="en-US" sz="2100" dirty="0" smtClean="0"/>
              <a:t>Students will analyze the effects of physical and chemical weathering on Earth’s surface, including examples of each kind of weathering</a:t>
            </a:r>
          </a:p>
          <a:p>
            <a:r>
              <a:rPr lang="en-US" sz="2100" dirty="0" smtClean="0"/>
              <a:t>Students will describe Earth’s spheres, give examples of their interactions, and explain the flow of energy that makes up Earth’s energy budget</a:t>
            </a:r>
          </a:p>
          <a:p>
            <a:pPr marL="0" indent="0">
              <a:buNone/>
            </a:pPr>
            <a:r>
              <a:rPr lang="en-US" sz="2100" b="1" dirty="0" smtClean="0">
                <a:solidFill>
                  <a:srgbClr val="FF0000"/>
                </a:solidFill>
              </a:rPr>
              <a:t>White Space:</a:t>
            </a:r>
          </a:p>
          <a:p>
            <a:pPr marL="0" indent="0">
              <a:buNone/>
            </a:pPr>
            <a:r>
              <a:rPr lang="en-US" sz="2100" dirty="0" smtClean="0">
                <a:solidFill>
                  <a:srgbClr val="FF0000"/>
                </a:solidFill>
              </a:rPr>
              <a:t>Plants absorb light energy and store that energy in the form of ______________.</a:t>
            </a:r>
          </a:p>
          <a:p>
            <a:pPr marL="0" indent="0">
              <a:buNone/>
            </a:pPr>
            <a:r>
              <a:rPr lang="en-US" sz="2100" b="1" dirty="0" smtClean="0"/>
              <a:t>Agenda: </a:t>
            </a:r>
          </a:p>
          <a:p>
            <a:r>
              <a:rPr lang="en-US" sz="2100" dirty="0" smtClean="0"/>
              <a:t>Take attendance</a:t>
            </a:r>
          </a:p>
          <a:p>
            <a:r>
              <a:rPr lang="en-US" sz="2100" dirty="0" smtClean="0"/>
              <a:t>Go to computer lab for M-STEP Science Test Part 1 (45 </a:t>
            </a:r>
            <a:r>
              <a:rPr lang="en-US" sz="2100" dirty="0" err="1" smtClean="0"/>
              <a:t>mins</a:t>
            </a:r>
            <a:r>
              <a:rPr lang="en-US" sz="2100" dirty="0" smtClean="0"/>
              <a:t>)</a:t>
            </a:r>
          </a:p>
          <a:p>
            <a:r>
              <a:rPr lang="en-US" sz="2100" dirty="0" smtClean="0"/>
              <a:t>Please try your best!</a:t>
            </a:r>
          </a:p>
          <a:p>
            <a:endParaRPr lang="en-US" sz="2100" b="1" dirty="0"/>
          </a:p>
        </p:txBody>
      </p:sp>
    </p:spTree>
    <p:extLst>
      <p:ext uri="{BB962C8B-B14F-4D97-AF65-F5344CB8AC3E}">
        <p14:creationId xmlns:p14="http://schemas.microsoft.com/office/powerpoint/2010/main" val="2139897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1338398"/>
          </a:xfrm>
        </p:spPr>
        <p:txBody>
          <a:bodyPr>
            <a:normAutofit/>
          </a:bodyPr>
          <a:lstStyle/>
          <a:p>
            <a:r>
              <a:rPr lang="en-US" sz="4800" b="1" dirty="0" smtClean="0"/>
              <a:t>Tuesday – 06/11</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702666"/>
            <a:ext cx="11243726" cy="4050434"/>
          </a:xfrm>
        </p:spPr>
        <p:txBody>
          <a:bodyPr>
            <a:noAutofit/>
          </a:bodyPr>
          <a:lstStyle/>
          <a:p>
            <a:pPr marL="0" indent="0">
              <a:buNone/>
            </a:pPr>
            <a:r>
              <a:rPr lang="en-US" sz="3000" b="1" dirty="0"/>
              <a:t>Objectives:</a:t>
            </a:r>
          </a:p>
          <a:p>
            <a:r>
              <a:rPr lang="en-US" sz="3000" dirty="0" smtClean="0"/>
              <a:t>Students will learn more about the Earth’s biosphere and its diversity of life</a:t>
            </a:r>
          </a:p>
          <a:p>
            <a:pPr marL="0" indent="0">
              <a:buNone/>
            </a:pPr>
            <a:r>
              <a:rPr lang="en-US" sz="3000" b="1" dirty="0" smtClean="0"/>
              <a:t>Agenda: </a:t>
            </a:r>
          </a:p>
          <a:p>
            <a:r>
              <a:rPr lang="en-US" sz="3000" dirty="0" smtClean="0"/>
              <a:t>Watch BBC Earth Life series: </a:t>
            </a:r>
          </a:p>
          <a:p>
            <a:pPr lvl="1"/>
            <a:r>
              <a:rPr lang="en-US" sz="3000" dirty="0" smtClean="0"/>
              <a:t>Insects</a:t>
            </a:r>
            <a:r>
              <a:rPr lang="en-US" sz="3000" dirty="0" smtClean="0"/>
              <a:t> </a:t>
            </a:r>
            <a:r>
              <a:rPr lang="en-US" sz="3000" dirty="0" smtClean="0"/>
              <a:t>episode</a:t>
            </a:r>
          </a:p>
          <a:p>
            <a:pPr lvl="1"/>
            <a:r>
              <a:rPr lang="en-US" sz="3000" dirty="0" smtClean="0"/>
              <a:t>Predator and Prey</a:t>
            </a:r>
            <a:r>
              <a:rPr lang="en-US" sz="3000" dirty="0" smtClean="0"/>
              <a:t> </a:t>
            </a:r>
            <a:r>
              <a:rPr lang="en-US" sz="3000" dirty="0" smtClean="0"/>
              <a:t>episode</a:t>
            </a:r>
          </a:p>
          <a:p>
            <a:pPr marL="0" indent="0">
              <a:buNone/>
            </a:pPr>
            <a:endParaRPr lang="en-US" sz="3000" dirty="0"/>
          </a:p>
        </p:txBody>
      </p:sp>
    </p:spTree>
    <p:extLst>
      <p:ext uri="{BB962C8B-B14F-4D97-AF65-F5344CB8AC3E}">
        <p14:creationId xmlns:p14="http://schemas.microsoft.com/office/powerpoint/2010/main" val="396529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Monday – 04/22</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31165"/>
            <a:ext cx="11243726" cy="5517285"/>
          </a:xfrm>
        </p:spPr>
        <p:txBody>
          <a:bodyPr>
            <a:noAutofit/>
          </a:bodyPr>
          <a:lstStyle/>
          <a:p>
            <a:pPr marL="0" indent="0">
              <a:buNone/>
            </a:pPr>
            <a:r>
              <a:rPr lang="en-US" b="1" dirty="0"/>
              <a:t>Objectives:</a:t>
            </a:r>
          </a:p>
          <a:p>
            <a:r>
              <a:rPr lang="en-US" dirty="0" smtClean="0"/>
              <a:t>Students will relate the processes of erosion and deposition by water to the landforms that result from these processes</a:t>
            </a:r>
          </a:p>
          <a:p>
            <a:r>
              <a:rPr lang="en-US" dirty="0" smtClean="0"/>
              <a:t>Students will analyze the effects of physical and chemical weathering on Earth’s surface, including examples of each kind of weathering</a:t>
            </a:r>
          </a:p>
          <a:p>
            <a:r>
              <a:rPr lang="en-US" dirty="0" smtClean="0"/>
              <a:t>Students will describe Earth’s spheres, give examples of their interactions, and explain the flow of energy that makes up Earth’s energy budget</a:t>
            </a:r>
          </a:p>
          <a:p>
            <a:pPr marL="0" indent="0">
              <a:buNone/>
            </a:pPr>
            <a:r>
              <a:rPr lang="en-US" b="1" dirty="0" smtClean="0">
                <a:solidFill>
                  <a:srgbClr val="FF0000"/>
                </a:solidFill>
              </a:rPr>
              <a:t>White Space:</a:t>
            </a:r>
          </a:p>
          <a:p>
            <a:pPr marL="0" indent="0">
              <a:buNone/>
            </a:pPr>
            <a:r>
              <a:rPr lang="en-US" dirty="0" smtClean="0">
                <a:solidFill>
                  <a:srgbClr val="FF0000"/>
                </a:solidFill>
              </a:rPr>
              <a:t>Soil particles are classified based on size. Rank the following soil particles from small to large: silt, sand, clay, gravel.</a:t>
            </a:r>
          </a:p>
          <a:p>
            <a:pPr marL="0" indent="0">
              <a:buNone/>
            </a:pPr>
            <a:r>
              <a:rPr lang="en-US" b="1" dirty="0" smtClean="0"/>
              <a:t>Agenda: </a:t>
            </a:r>
          </a:p>
          <a:p>
            <a:r>
              <a:rPr lang="en-US" dirty="0" smtClean="0"/>
              <a:t>Complete gallery walk for Earth’s </a:t>
            </a:r>
            <a:r>
              <a:rPr lang="en-US" dirty="0"/>
              <a:t>s</a:t>
            </a:r>
            <a:r>
              <a:rPr lang="en-US" dirty="0" smtClean="0"/>
              <a:t>pheres mini-project: How do Earth’s spheres interact?</a:t>
            </a:r>
          </a:p>
          <a:p>
            <a:pPr lvl="1"/>
            <a:r>
              <a:rPr lang="en-US" sz="2000" dirty="0" smtClean="0"/>
              <a:t>Review each group’s event poster; give at least one feedback/comment/question to your assigned group</a:t>
            </a:r>
          </a:p>
          <a:p>
            <a:r>
              <a:rPr lang="en-US" dirty="0" smtClean="0"/>
              <a:t>Give 2 minutes presentation on your event to the class</a:t>
            </a:r>
            <a:endParaRPr lang="en-US" b="1" dirty="0"/>
          </a:p>
        </p:txBody>
      </p:sp>
    </p:spTree>
    <p:extLst>
      <p:ext uri="{BB962C8B-B14F-4D97-AF65-F5344CB8AC3E}">
        <p14:creationId xmlns:p14="http://schemas.microsoft.com/office/powerpoint/2010/main" val="35304448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421418"/>
            <a:ext cx="10881776" cy="1100273"/>
          </a:xfrm>
        </p:spPr>
        <p:txBody>
          <a:bodyPr>
            <a:normAutofit/>
          </a:bodyPr>
          <a:lstStyle/>
          <a:p>
            <a:r>
              <a:rPr lang="en-US" sz="4800" b="1" dirty="0" smtClean="0"/>
              <a:t>Friday 04/19 </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443449" y="1759816"/>
            <a:ext cx="11243726" cy="3317010"/>
          </a:xfrm>
        </p:spPr>
        <p:txBody>
          <a:bodyPr>
            <a:noAutofit/>
          </a:bodyPr>
          <a:lstStyle/>
          <a:p>
            <a:pPr marL="0" indent="0" algn="ctr">
              <a:buNone/>
            </a:pPr>
            <a:r>
              <a:rPr lang="en-US" sz="3600" b="1" dirty="0"/>
              <a:t>WCS District – Closed</a:t>
            </a:r>
          </a:p>
          <a:p>
            <a:pPr marL="0" indent="0" algn="ctr">
              <a:buNone/>
            </a:pPr>
            <a:r>
              <a:rPr lang="en-US" sz="3600" b="1" dirty="0" smtClean="0"/>
              <a:t>Easter Holiday</a:t>
            </a:r>
            <a:endParaRPr lang="en-US" sz="3600" dirty="0"/>
          </a:p>
          <a:p>
            <a:pPr marL="0" indent="0">
              <a:buNone/>
            </a:pPr>
            <a:endParaRPr lang="en-US" sz="3600" dirty="0"/>
          </a:p>
          <a:p>
            <a:pPr marL="0" indent="0">
              <a:buNone/>
            </a:pPr>
            <a:endParaRPr lang="en-US" sz="3600" dirty="0"/>
          </a:p>
          <a:p>
            <a:pPr marL="0" indent="0">
              <a:buNone/>
            </a:pPr>
            <a:endParaRPr lang="en-US" sz="3600" b="1" dirty="0" smtClean="0"/>
          </a:p>
          <a:p>
            <a:pPr marL="0" indent="0">
              <a:buNone/>
            </a:pPr>
            <a:endParaRPr lang="en-US" sz="3600" b="1" dirty="0"/>
          </a:p>
        </p:txBody>
      </p:sp>
    </p:spTree>
    <p:extLst>
      <p:ext uri="{BB962C8B-B14F-4D97-AF65-F5344CB8AC3E}">
        <p14:creationId xmlns:p14="http://schemas.microsoft.com/office/powerpoint/2010/main" val="8141637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Autofit/>
          </a:bodyPr>
          <a:lstStyle/>
          <a:p>
            <a:r>
              <a:rPr lang="en-US" sz="4000" b="1" dirty="0" smtClean="0"/>
              <a:t>Thursday – 04/18 </a:t>
            </a:r>
            <a:r>
              <a:rPr lang="en-US" sz="4000" b="1" dirty="0"/>
              <a:t>Half Day </a:t>
            </a:r>
            <a:r>
              <a:rPr lang="en-US" sz="4000" b="1" dirty="0" smtClean="0"/>
              <a:t>AM </a:t>
            </a:r>
            <a:r>
              <a:rPr lang="en-US" sz="4000" b="1" dirty="0"/>
              <a:t>Session Only</a:t>
            </a:r>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254990"/>
            <a:ext cx="11243726" cy="5193435"/>
          </a:xfrm>
        </p:spPr>
        <p:txBody>
          <a:bodyPr>
            <a:noAutofit/>
          </a:bodyPr>
          <a:lstStyle/>
          <a:p>
            <a:pPr marL="0" indent="0">
              <a:buNone/>
            </a:pPr>
            <a:r>
              <a:rPr lang="en-US" sz="2500" b="1" dirty="0"/>
              <a:t>Objectives:</a:t>
            </a:r>
          </a:p>
          <a:p>
            <a:r>
              <a:rPr lang="en-US" sz="2500" dirty="0" smtClean="0"/>
              <a:t>Students will relate the processes of erosion and deposition by water to the landforms that result from these processes</a:t>
            </a:r>
          </a:p>
          <a:p>
            <a:r>
              <a:rPr lang="en-US" sz="2500" dirty="0" smtClean="0"/>
              <a:t>Students will analyze the effects of physical and chemical weathering on Earth’s surface, including examples of each kind of weathering</a:t>
            </a:r>
          </a:p>
          <a:p>
            <a:r>
              <a:rPr lang="en-US" sz="2500" dirty="0" smtClean="0"/>
              <a:t>Students will describe Earth’s spheres, give examples of their interactions, and explain the flow of energy that makes up Earth’s energy budget</a:t>
            </a:r>
          </a:p>
          <a:p>
            <a:pPr marL="0" indent="0">
              <a:buNone/>
            </a:pPr>
            <a:r>
              <a:rPr lang="en-US" sz="2500" b="1" dirty="0" smtClean="0"/>
              <a:t>Agenda: </a:t>
            </a:r>
          </a:p>
          <a:p>
            <a:r>
              <a:rPr lang="en-US" sz="2500" dirty="0" smtClean="0"/>
              <a:t>Half Day AM Session only – no Science class today</a:t>
            </a:r>
          </a:p>
          <a:p>
            <a:pPr marL="0" indent="0">
              <a:buNone/>
            </a:pPr>
            <a:r>
              <a:rPr lang="en-US" sz="2500" dirty="0" smtClean="0">
                <a:solidFill>
                  <a:srgbClr val="FF0000"/>
                </a:solidFill>
              </a:rPr>
              <a:t>Reminder: Work on Earth’s Spheres Interaction mini-project &amp; M-STEP Science Practice packet</a:t>
            </a:r>
          </a:p>
          <a:p>
            <a:pPr marL="0" indent="0">
              <a:buNone/>
            </a:pPr>
            <a:endParaRPr lang="en-US" sz="2500" b="1" dirty="0"/>
          </a:p>
        </p:txBody>
      </p:sp>
    </p:spTree>
    <p:extLst>
      <p:ext uri="{BB962C8B-B14F-4D97-AF65-F5344CB8AC3E}">
        <p14:creationId xmlns:p14="http://schemas.microsoft.com/office/powerpoint/2010/main" val="3452328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Wednesday – 04/17</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31165"/>
            <a:ext cx="11243726" cy="5517285"/>
          </a:xfrm>
        </p:spPr>
        <p:txBody>
          <a:bodyPr>
            <a:noAutofit/>
          </a:bodyPr>
          <a:lstStyle/>
          <a:p>
            <a:pPr marL="0" indent="0">
              <a:buNone/>
            </a:pPr>
            <a:r>
              <a:rPr lang="en-US" sz="1850" b="1" dirty="0"/>
              <a:t>Objectives:</a:t>
            </a:r>
          </a:p>
          <a:p>
            <a:r>
              <a:rPr lang="en-US" sz="1850" dirty="0" smtClean="0"/>
              <a:t>Students will relate the processes of erosion and deposition by water to the landforms that result from these processes</a:t>
            </a:r>
          </a:p>
          <a:p>
            <a:r>
              <a:rPr lang="en-US" sz="1850" dirty="0" smtClean="0"/>
              <a:t>Students will analyze the effects of physical and chemical weathering on Earth’s surface, including examples of each kind of weathering</a:t>
            </a:r>
          </a:p>
          <a:p>
            <a:r>
              <a:rPr lang="en-US" sz="1850" dirty="0" smtClean="0"/>
              <a:t>Students will describe Earth’s spheres, give examples of their interactions, and explain the flow of energy that makes up Earth’s energy budget</a:t>
            </a:r>
          </a:p>
          <a:p>
            <a:pPr marL="0" indent="0">
              <a:buNone/>
            </a:pPr>
            <a:r>
              <a:rPr lang="en-US" sz="1850" b="1" dirty="0" smtClean="0">
                <a:solidFill>
                  <a:srgbClr val="FF0000"/>
                </a:solidFill>
              </a:rPr>
              <a:t>White Space:</a:t>
            </a:r>
          </a:p>
          <a:p>
            <a:pPr marL="0" indent="0">
              <a:buNone/>
            </a:pPr>
            <a:r>
              <a:rPr lang="en-US" sz="1850" dirty="0" smtClean="0">
                <a:solidFill>
                  <a:srgbClr val="FF0000"/>
                </a:solidFill>
              </a:rPr>
              <a:t>What is similar about how floodplains and alluvial fans form?</a:t>
            </a:r>
          </a:p>
          <a:p>
            <a:pPr marL="0" indent="0">
              <a:buNone/>
            </a:pPr>
            <a:r>
              <a:rPr lang="en-US" sz="1850" b="1" dirty="0" smtClean="0"/>
              <a:t>Agenda: </a:t>
            </a:r>
          </a:p>
          <a:p>
            <a:r>
              <a:rPr lang="en-US" sz="1850" dirty="0" smtClean="0"/>
              <a:t>Review M-STEP </a:t>
            </a:r>
            <a:r>
              <a:rPr lang="en-US" sz="1850" dirty="0"/>
              <a:t>t</a:t>
            </a:r>
            <a:r>
              <a:rPr lang="en-US" sz="1850" dirty="0" smtClean="0"/>
              <a:t>est protocols &amp; practice </a:t>
            </a:r>
            <a:r>
              <a:rPr lang="en-US" sz="1850" dirty="0"/>
              <a:t>p</a:t>
            </a:r>
            <a:r>
              <a:rPr lang="en-US" sz="1850" dirty="0" smtClean="0"/>
              <a:t>acket (15 </a:t>
            </a:r>
            <a:r>
              <a:rPr lang="en-US" sz="1850" dirty="0" err="1" smtClean="0"/>
              <a:t>mins</a:t>
            </a:r>
            <a:r>
              <a:rPr lang="en-US" sz="1850" dirty="0" smtClean="0"/>
              <a:t>)</a:t>
            </a:r>
          </a:p>
          <a:p>
            <a:r>
              <a:rPr lang="en-US" sz="1850" dirty="0" smtClean="0"/>
              <a:t>Finish work on Earth’s </a:t>
            </a:r>
            <a:r>
              <a:rPr lang="en-US" sz="1850" dirty="0"/>
              <a:t>s</a:t>
            </a:r>
            <a:r>
              <a:rPr lang="en-US" sz="1850" dirty="0" smtClean="0"/>
              <a:t>pheres mini-project: How do Earth’s spheres interact?</a:t>
            </a:r>
          </a:p>
          <a:p>
            <a:pPr lvl="1"/>
            <a:r>
              <a:rPr lang="en-US" sz="1850" dirty="0" smtClean="0"/>
              <a:t>Create your poster to show the cause-effect relationships between Earth’s spheres for your specific event</a:t>
            </a:r>
          </a:p>
          <a:p>
            <a:pPr lvl="1"/>
            <a:r>
              <a:rPr lang="en-US" sz="1850" dirty="0" smtClean="0"/>
              <a:t>Practice presentation; each group will have 2 minutes to present their event to the class Monday 04/22</a:t>
            </a:r>
          </a:p>
          <a:p>
            <a:pPr marL="0" indent="0">
              <a:buNone/>
            </a:pPr>
            <a:endParaRPr lang="en-US" sz="1850" b="1" dirty="0"/>
          </a:p>
        </p:txBody>
      </p:sp>
    </p:spTree>
    <p:extLst>
      <p:ext uri="{BB962C8B-B14F-4D97-AF65-F5344CB8AC3E}">
        <p14:creationId xmlns:p14="http://schemas.microsoft.com/office/powerpoint/2010/main" val="25701397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Tuesday – 04/16</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31165"/>
            <a:ext cx="11243726" cy="5517285"/>
          </a:xfrm>
        </p:spPr>
        <p:txBody>
          <a:bodyPr>
            <a:noAutofit/>
          </a:bodyPr>
          <a:lstStyle/>
          <a:p>
            <a:pPr marL="0" indent="0">
              <a:buNone/>
            </a:pPr>
            <a:r>
              <a:rPr lang="en-US" sz="2200" b="1" dirty="0"/>
              <a:t>Objectives:</a:t>
            </a:r>
          </a:p>
          <a:p>
            <a:r>
              <a:rPr lang="en-US" sz="2200" dirty="0" smtClean="0"/>
              <a:t>Students will relate the processes of erosion and deposition by water to the landforms that result from these processes</a:t>
            </a:r>
          </a:p>
          <a:p>
            <a:r>
              <a:rPr lang="en-US" sz="2200" dirty="0" smtClean="0"/>
              <a:t>Students will analyze the effects of physical and chemical weathering on Earth’s surface, including examples of each kind of weathering</a:t>
            </a:r>
          </a:p>
          <a:p>
            <a:r>
              <a:rPr lang="en-US" sz="2200" dirty="0" smtClean="0"/>
              <a:t>Students will describe Earth’s spheres, give examples of their interactions, and explain the flow of energy that makes up Earth’s energy budget</a:t>
            </a:r>
          </a:p>
          <a:p>
            <a:pPr marL="0" indent="0">
              <a:buNone/>
            </a:pPr>
            <a:r>
              <a:rPr lang="en-US" sz="2200" b="1" dirty="0" smtClean="0">
                <a:solidFill>
                  <a:srgbClr val="FF0000"/>
                </a:solidFill>
              </a:rPr>
              <a:t>White Space:</a:t>
            </a:r>
          </a:p>
          <a:p>
            <a:pPr marL="0" indent="0">
              <a:buNone/>
            </a:pPr>
            <a:r>
              <a:rPr lang="en-US" sz="2200" dirty="0" smtClean="0">
                <a:solidFill>
                  <a:srgbClr val="FF0000"/>
                </a:solidFill>
              </a:rPr>
              <a:t>What factors work with gravity to contribute to creep?</a:t>
            </a:r>
          </a:p>
          <a:p>
            <a:pPr marL="0" indent="0">
              <a:buNone/>
            </a:pPr>
            <a:r>
              <a:rPr lang="en-US" sz="2200" b="1" dirty="0" smtClean="0"/>
              <a:t>Agenda: </a:t>
            </a:r>
          </a:p>
          <a:p>
            <a:r>
              <a:rPr lang="en-US" sz="2200" dirty="0" smtClean="0"/>
              <a:t>Work on M-Step Science Practice packet</a:t>
            </a:r>
          </a:p>
          <a:p>
            <a:r>
              <a:rPr lang="en-US" sz="2200" dirty="0" smtClean="0"/>
              <a:t>M-Step 8</a:t>
            </a:r>
            <a:r>
              <a:rPr lang="en-US" sz="2200" baseline="30000" dirty="0" smtClean="0"/>
              <a:t>th</a:t>
            </a:r>
            <a:r>
              <a:rPr lang="en-US" sz="2200" dirty="0" smtClean="0"/>
              <a:t> Grade Science Testing is next Tuesday and Wednesday during science class; Please try your best</a:t>
            </a:r>
          </a:p>
          <a:p>
            <a:pPr marL="0" indent="0">
              <a:buNone/>
            </a:pPr>
            <a:endParaRPr lang="en-US" sz="2200" b="1" dirty="0"/>
          </a:p>
        </p:txBody>
      </p:sp>
    </p:spTree>
    <p:extLst>
      <p:ext uri="{BB962C8B-B14F-4D97-AF65-F5344CB8AC3E}">
        <p14:creationId xmlns:p14="http://schemas.microsoft.com/office/powerpoint/2010/main" val="39839018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Monday – 04/15</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31165"/>
            <a:ext cx="11243726" cy="5517285"/>
          </a:xfrm>
        </p:spPr>
        <p:txBody>
          <a:bodyPr>
            <a:noAutofit/>
          </a:bodyPr>
          <a:lstStyle/>
          <a:p>
            <a:pPr marL="0" indent="0">
              <a:buNone/>
            </a:pPr>
            <a:r>
              <a:rPr lang="en-US" sz="2200" b="1" dirty="0"/>
              <a:t>Objectives:</a:t>
            </a:r>
          </a:p>
          <a:p>
            <a:r>
              <a:rPr lang="en-US" sz="2200" dirty="0" smtClean="0"/>
              <a:t>Students will relate the processes of erosion and deposition by water to the landforms that result from these processes</a:t>
            </a:r>
          </a:p>
          <a:p>
            <a:r>
              <a:rPr lang="en-US" sz="2200" dirty="0" smtClean="0"/>
              <a:t>Students will analyze the effects of physical and chemical weathering on Earth’s surface, including examples of each kind of weathering</a:t>
            </a:r>
          </a:p>
          <a:p>
            <a:r>
              <a:rPr lang="en-US" sz="2200" dirty="0" smtClean="0"/>
              <a:t>Students will describe Earth’s spheres, give examples of their interactions, and explain the flow of energy that makes up Earth’s energy budget</a:t>
            </a:r>
          </a:p>
          <a:p>
            <a:pPr marL="0" indent="0">
              <a:buNone/>
            </a:pPr>
            <a:r>
              <a:rPr lang="en-US" sz="2200" b="1" dirty="0" smtClean="0">
                <a:solidFill>
                  <a:srgbClr val="FF0000"/>
                </a:solidFill>
              </a:rPr>
              <a:t>White Space:</a:t>
            </a:r>
          </a:p>
          <a:p>
            <a:pPr marL="0" indent="0">
              <a:buNone/>
            </a:pPr>
            <a:r>
              <a:rPr lang="en-US" sz="2200" dirty="0" smtClean="0">
                <a:solidFill>
                  <a:srgbClr val="FF0000"/>
                </a:solidFill>
              </a:rPr>
              <a:t>All three forms of rapid mass movement (</a:t>
            </a:r>
            <a:r>
              <a:rPr lang="en-US" sz="2200" dirty="0" err="1" smtClean="0">
                <a:solidFill>
                  <a:srgbClr val="FF0000"/>
                </a:solidFill>
              </a:rPr>
              <a:t>rockfall</a:t>
            </a:r>
            <a:r>
              <a:rPr lang="en-US" sz="2200" dirty="0" smtClean="0">
                <a:solidFill>
                  <a:srgbClr val="FF0000"/>
                </a:solidFill>
              </a:rPr>
              <a:t>, landslide, mudflow) are two-part words. Identify a pattern in these word parts.</a:t>
            </a:r>
          </a:p>
          <a:p>
            <a:pPr marL="0" indent="0">
              <a:buNone/>
            </a:pPr>
            <a:r>
              <a:rPr lang="en-US" sz="2200" b="1" dirty="0" smtClean="0"/>
              <a:t>Agenda: </a:t>
            </a:r>
          </a:p>
          <a:p>
            <a:r>
              <a:rPr lang="en-US" sz="2200" dirty="0" smtClean="0"/>
              <a:t>Continue work on Earth’s </a:t>
            </a:r>
            <a:r>
              <a:rPr lang="en-US" sz="2200" dirty="0"/>
              <a:t>s</a:t>
            </a:r>
            <a:r>
              <a:rPr lang="en-US" sz="2200" dirty="0" smtClean="0"/>
              <a:t>pheres mini-project: How do Earth’s spheres interact?</a:t>
            </a:r>
          </a:p>
          <a:p>
            <a:pPr lvl="1"/>
            <a:r>
              <a:rPr lang="en-US" sz="2200" dirty="0" smtClean="0"/>
              <a:t>Start creating your poster to show the cause-effect relationships between Earth’s spheres for your specific event</a:t>
            </a:r>
          </a:p>
          <a:p>
            <a:pPr marL="0" indent="0">
              <a:buNone/>
            </a:pPr>
            <a:endParaRPr lang="en-US" sz="2200" b="1" dirty="0"/>
          </a:p>
        </p:txBody>
      </p:sp>
    </p:spTree>
    <p:extLst>
      <p:ext uri="{BB962C8B-B14F-4D97-AF65-F5344CB8AC3E}">
        <p14:creationId xmlns:p14="http://schemas.microsoft.com/office/powerpoint/2010/main" val="7114055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Friday – 04/12</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31165"/>
            <a:ext cx="11243726" cy="5517285"/>
          </a:xfrm>
        </p:spPr>
        <p:txBody>
          <a:bodyPr>
            <a:noAutofit/>
          </a:bodyPr>
          <a:lstStyle/>
          <a:p>
            <a:pPr marL="0" indent="0">
              <a:buNone/>
            </a:pPr>
            <a:r>
              <a:rPr lang="en-US" sz="2250" b="1" dirty="0"/>
              <a:t>Objectives:</a:t>
            </a:r>
          </a:p>
          <a:p>
            <a:r>
              <a:rPr lang="en-US" sz="2250" dirty="0" smtClean="0"/>
              <a:t>Students will relate the processes of erosion and deposition by water to the landforms that result from these processes</a:t>
            </a:r>
          </a:p>
          <a:p>
            <a:r>
              <a:rPr lang="en-US" sz="2250" dirty="0" smtClean="0"/>
              <a:t>Students will analyze the effects of physical and chemical weathering on Earth’s surface, including examples of each kind of weathering</a:t>
            </a:r>
          </a:p>
          <a:p>
            <a:r>
              <a:rPr lang="en-US" sz="2250" dirty="0" smtClean="0"/>
              <a:t>Students will describe Earth’s spheres, give examples of their interactions, and explain the flow of energy that makes up Earth’s energy budget</a:t>
            </a:r>
          </a:p>
          <a:p>
            <a:pPr marL="0" indent="0">
              <a:buNone/>
            </a:pPr>
            <a:r>
              <a:rPr lang="en-US" sz="2250" b="1" dirty="0" smtClean="0">
                <a:solidFill>
                  <a:srgbClr val="FF0000"/>
                </a:solidFill>
              </a:rPr>
              <a:t>White Space:</a:t>
            </a:r>
          </a:p>
          <a:p>
            <a:pPr marL="0" indent="0">
              <a:buNone/>
            </a:pPr>
            <a:r>
              <a:rPr lang="en-US" sz="2250" dirty="0" smtClean="0">
                <a:solidFill>
                  <a:srgbClr val="FF0000"/>
                </a:solidFill>
              </a:rPr>
              <a:t>What landforms can result from water erosion?</a:t>
            </a:r>
          </a:p>
          <a:p>
            <a:pPr marL="0" indent="0">
              <a:buNone/>
            </a:pPr>
            <a:r>
              <a:rPr lang="en-US" sz="2250" b="1" dirty="0" smtClean="0"/>
              <a:t>Agenda: </a:t>
            </a:r>
          </a:p>
          <a:p>
            <a:r>
              <a:rPr lang="en-US" sz="2250" dirty="0" smtClean="0"/>
              <a:t>Turn in Activity </a:t>
            </a:r>
            <a:r>
              <a:rPr lang="en-US" sz="2250" dirty="0"/>
              <a:t>3 Erosion and Deposition by Water and by Wind, Ice, and Gravity </a:t>
            </a:r>
            <a:r>
              <a:rPr lang="en-US" sz="2250" dirty="0" smtClean="0"/>
              <a:t>student handout; Analysis </a:t>
            </a:r>
            <a:r>
              <a:rPr lang="en-US" sz="2250" dirty="0"/>
              <a:t>Questions 2 – 5 will be graded as an assessment</a:t>
            </a:r>
          </a:p>
          <a:p>
            <a:r>
              <a:rPr lang="en-US" sz="2250" dirty="0" smtClean="0"/>
              <a:t>Start work on Earth’s </a:t>
            </a:r>
            <a:r>
              <a:rPr lang="en-US" sz="2250" dirty="0"/>
              <a:t>s</a:t>
            </a:r>
            <a:r>
              <a:rPr lang="en-US" sz="2250" dirty="0" smtClean="0"/>
              <a:t>pheres mini-project: How do Earth’s spheres interact?</a:t>
            </a:r>
          </a:p>
          <a:p>
            <a:pPr marL="0" indent="0">
              <a:buNone/>
            </a:pPr>
            <a:endParaRPr lang="en-US" sz="2250" b="1" dirty="0"/>
          </a:p>
        </p:txBody>
      </p:sp>
    </p:spTree>
    <p:extLst>
      <p:ext uri="{BB962C8B-B14F-4D97-AF65-F5344CB8AC3E}">
        <p14:creationId xmlns:p14="http://schemas.microsoft.com/office/powerpoint/2010/main" val="31136735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Thursday – 04/11</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31165"/>
            <a:ext cx="11243726" cy="5517285"/>
          </a:xfrm>
        </p:spPr>
        <p:txBody>
          <a:bodyPr>
            <a:noAutofit/>
          </a:bodyPr>
          <a:lstStyle/>
          <a:p>
            <a:pPr marL="0" indent="0">
              <a:buNone/>
            </a:pPr>
            <a:r>
              <a:rPr lang="en-US" sz="2250" b="1" dirty="0"/>
              <a:t>Objectives:</a:t>
            </a:r>
          </a:p>
          <a:p>
            <a:r>
              <a:rPr lang="en-US" sz="2250" dirty="0" smtClean="0"/>
              <a:t>Students will relate the processes of erosion and deposition by water to the landforms that result from these processes</a:t>
            </a:r>
          </a:p>
          <a:p>
            <a:r>
              <a:rPr lang="en-US" sz="2250" dirty="0" smtClean="0"/>
              <a:t>Students will analyze the effects of physical and chemical weathering on Earth’s surface, including examples of each kind of weathering</a:t>
            </a:r>
          </a:p>
          <a:p>
            <a:r>
              <a:rPr lang="en-US" sz="2250" dirty="0" smtClean="0"/>
              <a:t>Students will describe Earth’s spheres, give examples of their interactions, and explain the flow of energy that makes up Earth’s energy budget</a:t>
            </a:r>
          </a:p>
          <a:p>
            <a:pPr marL="0" indent="0">
              <a:buNone/>
            </a:pPr>
            <a:r>
              <a:rPr lang="en-US" sz="2250" b="1" dirty="0" smtClean="0">
                <a:solidFill>
                  <a:srgbClr val="FF0000"/>
                </a:solidFill>
              </a:rPr>
              <a:t>White Space:</a:t>
            </a:r>
          </a:p>
          <a:p>
            <a:pPr marL="0" indent="0">
              <a:buNone/>
            </a:pPr>
            <a:r>
              <a:rPr lang="en-US" sz="2250" dirty="0" smtClean="0">
                <a:solidFill>
                  <a:srgbClr val="FF0000"/>
                </a:solidFill>
              </a:rPr>
              <a:t>What characteristic of waves likely cause the most weathering?</a:t>
            </a:r>
          </a:p>
          <a:p>
            <a:pPr marL="0" indent="0">
              <a:buNone/>
            </a:pPr>
            <a:r>
              <a:rPr lang="en-US" sz="2250" b="1" dirty="0" smtClean="0"/>
              <a:t>Agenda: </a:t>
            </a:r>
          </a:p>
          <a:p>
            <a:r>
              <a:rPr lang="en-US" sz="2250" dirty="0" smtClean="0"/>
              <a:t>Discuss and Review Earth Science Unit 1 Activity 3 Erosion and Deposition by Water and by Wind, Ice, and Gravity directed reading</a:t>
            </a:r>
          </a:p>
          <a:p>
            <a:r>
              <a:rPr lang="en-US" sz="2250" dirty="0" smtClean="0"/>
              <a:t>Analysis Questions 2 – 5 will be graded as an assessment</a:t>
            </a:r>
          </a:p>
          <a:p>
            <a:pPr marL="0" indent="0">
              <a:buNone/>
            </a:pPr>
            <a:endParaRPr lang="en-US" sz="2250" b="1" dirty="0" smtClean="0"/>
          </a:p>
          <a:p>
            <a:pPr marL="0" indent="0">
              <a:buNone/>
            </a:pPr>
            <a:endParaRPr lang="en-US" sz="2250" b="1" dirty="0"/>
          </a:p>
        </p:txBody>
      </p:sp>
    </p:spTree>
    <p:extLst>
      <p:ext uri="{BB962C8B-B14F-4D97-AF65-F5344CB8AC3E}">
        <p14:creationId xmlns:p14="http://schemas.microsoft.com/office/powerpoint/2010/main" val="34785612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Wednesday – 04/10</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31165"/>
            <a:ext cx="11243726" cy="5517285"/>
          </a:xfrm>
        </p:spPr>
        <p:txBody>
          <a:bodyPr>
            <a:noAutofit/>
          </a:bodyPr>
          <a:lstStyle/>
          <a:p>
            <a:pPr marL="0" indent="0">
              <a:buNone/>
            </a:pPr>
            <a:r>
              <a:rPr lang="en-US" sz="1850" b="1" dirty="0"/>
              <a:t>Objectives:</a:t>
            </a:r>
          </a:p>
          <a:p>
            <a:r>
              <a:rPr lang="en-US" sz="1850" dirty="0" smtClean="0"/>
              <a:t>Students will relate the processes of erosion and deposition by water to the landforms that result from these processes</a:t>
            </a:r>
          </a:p>
          <a:p>
            <a:r>
              <a:rPr lang="en-US" sz="1850" dirty="0" smtClean="0"/>
              <a:t>Students will analyze the effects of physical and chemical weathering on Earth’s surface, including examples of each kind of weathering</a:t>
            </a:r>
          </a:p>
          <a:p>
            <a:r>
              <a:rPr lang="en-US" sz="1850" dirty="0" smtClean="0"/>
              <a:t>Students will describe Earth’s spheres, give examples of their interactions, and explain the flow of energy that makes up Earth’s energy budget</a:t>
            </a:r>
          </a:p>
          <a:p>
            <a:pPr marL="0" indent="0">
              <a:buNone/>
            </a:pPr>
            <a:r>
              <a:rPr lang="en-US" sz="1850" b="1" dirty="0" smtClean="0">
                <a:solidFill>
                  <a:srgbClr val="FF0000"/>
                </a:solidFill>
              </a:rPr>
              <a:t>White Space:</a:t>
            </a:r>
          </a:p>
          <a:p>
            <a:pPr marL="0" indent="0">
              <a:buNone/>
            </a:pPr>
            <a:r>
              <a:rPr lang="en-US" sz="1850" dirty="0" smtClean="0">
                <a:solidFill>
                  <a:srgbClr val="FF0000"/>
                </a:solidFill>
              </a:rPr>
              <a:t>Water is a force that constantly changes Earth’s surface. Why is water a weathering agent? </a:t>
            </a:r>
          </a:p>
          <a:p>
            <a:pPr marL="0" indent="0">
              <a:buNone/>
            </a:pPr>
            <a:r>
              <a:rPr lang="en-US" sz="1850" b="1" dirty="0" smtClean="0"/>
              <a:t>Agenda: </a:t>
            </a:r>
          </a:p>
          <a:p>
            <a:r>
              <a:rPr lang="en-US" sz="1850" dirty="0" smtClean="0"/>
              <a:t>Finish Earth Science Unit 1 Activity 3 Erosion and Deposition by Water and by Wind, Ice, and Gravity directed reading</a:t>
            </a:r>
          </a:p>
          <a:p>
            <a:pPr lvl="1"/>
            <a:r>
              <a:rPr lang="en-US" sz="1850" dirty="0" smtClean="0"/>
              <a:t>Do Lesson Review on page 41 and page 55</a:t>
            </a:r>
          </a:p>
          <a:p>
            <a:pPr lvl="1"/>
            <a:r>
              <a:rPr lang="en-US" sz="1850" dirty="0" smtClean="0"/>
              <a:t>Complete Vocabulary. Answer Analysis Questions</a:t>
            </a:r>
          </a:p>
          <a:p>
            <a:r>
              <a:rPr lang="en-US" sz="1850" dirty="0" smtClean="0"/>
              <a:t>Take 5 – Question Check for Understanding quizzes on Earth Science Unit 1 Activity 1 Earth’s Spheres and Activity 2 Weathering</a:t>
            </a:r>
            <a:endParaRPr lang="en-US" sz="1850" dirty="0"/>
          </a:p>
          <a:p>
            <a:pPr marL="0" indent="0">
              <a:buNone/>
            </a:pPr>
            <a:endParaRPr lang="en-US" sz="1850" b="1" dirty="0" smtClean="0"/>
          </a:p>
          <a:p>
            <a:pPr marL="0" indent="0">
              <a:buNone/>
            </a:pPr>
            <a:endParaRPr lang="en-US" sz="1850" b="1" dirty="0"/>
          </a:p>
        </p:txBody>
      </p:sp>
    </p:spTree>
    <p:extLst>
      <p:ext uri="{BB962C8B-B14F-4D97-AF65-F5344CB8AC3E}">
        <p14:creationId xmlns:p14="http://schemas.microsoft.com/office/powerpoint/2010/main" val="22858540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Tuesday – 04/09</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86005"/>
            <a:ext cx="11243726" cy="5402985"/>
          </a:xfrm>
        </p:spPr>
        <p:txBody>
          <a:bodyPr>
            <a:noAutofit/>
          </a:bodyPr>
          <a:lstStyle/>
          <a:p>
            <a:pPr marL="0" indent="0">
              <a:buNone/>
            </a:pPr>
            <a:r>
              <a:rPr lang="en-US" sz="1950" b="1" dirty="0"/>
              <a:t>Objectives:</a:t>
            </a:r>
          </a:p>
          <a:p>
            <a:r>
              <a:rPr lang="en-US" sz="1950" dirty="0" smtClean="0"/>
              <a:t>Students will relate the processes of erosion and deposition by water to the landforms that result from these processes</a:t>
            </a:r>
          </a:p>
          <a:p>
            <a:r>
              <a:rPr lang="en-US" sz="1950" dirty="0" smtClean="0"/>
              <a:t>Students will analyze the effects of physical and chemical weathering on Earth’s surface, including examples of each kind of weathering</a:t>
            </a:r>
          </a:p>
          <a:p>
            <a:r>
              <a:rPr lang="en-US" sz="1950" dirty="0" smtClean="0"/>
              <a:t>Students will describe Earth’s spheres, give examples of their interactions, and explain the flow of energy that makes up Earth’s energy budget</a:t>
            </a:r>
          </a:p>
          <a:p>
            <a:pPr marL="0" indent="0">
              <a:buNone/>
            </a:pPr>
            <a:r>
              <a:rPr lang="en-US" sz="1950" b="1" dirty="0" smtClean="0">
                <a:solidFill>
                  <a:srgbClr val="FF0000"/>
                </a:solidFill>
              </a:rPr>
              <a:t>White Space:</a:t>
            </a:r>
          </a:p>
          <a:p>
            <a:pPr marL="0" indent="0">
              <a:buNone/>
            </a:pPr>
            <a:r>
              <a:rPr lang="en-US" sz="1950" dirty="0" smtClean="0">
                <a:solidFill>
                  <a:srgbClr val="FF0000"/>
                </a:solidFill>
              </a:rPr>
              <a:t>What is the difference between a physical change and a chemical change?</a:t>
            </a:r>
          </a:p>
          <a:p>
            <a:pPr marL="0" indent="0">
              <a:buNone/>
            </a:pPr>
            <a:r>
              <a:rPr lang="en-US" sz="1950" b="1" dirty="0" smtClean="0"/>
              <a:t>Agenda: </a:t>
            </a:r>
          </a:p>
          <a:p>
            <a:r>
              <a:rPr lang="en-US" sz="1950" dirty="0" smtClean="0"/>
              <a:t>Start work on Earth Science Unit 1 Activity 3 Erosion and Deposition by Water and by Wind, Ice, and Gravity directed reading</a:t>
            </a:r>
          </a:p>
          <a:p>
            <a:pPr lvl="1"/>
            <a:r>
              <a:rPr lang="en-US" sz="1950" dirty="0" smtClean="0"/>
              <a:t>Read pages 28 – 38 and pages 44 – 53 in </a:t>
            </a:r>
            <a:r>
              <a:rPr lang="en-US" sz="1950" i="1" dirty="0" smtClean="0"/>
              <a:t>Dynamic Earth </a:t>
            </a:r>
            <a:r>
              <a:rPr lang="en-US" sz="1950" dirty="0" smtClean="0"/>
              <a:t>book</a:t>
            </a:r>
          </a:p>
          <a:p>
            <a:pPr marL="0" indent="0">
              <a:buNone/>
            </a:pPr>
            <a:r>
              <a:rPr lang="en-US" sz="1950" dirty="0" smtClean="0">
                <a:solidFill>
                  <a:srgbClr val="FF0000"/>
                </a:solidFill>
              </a:rPr>
              <a:t>Reminder: 5 – Question Check for Understanding quizzes on Earth Science Unit 1 Activity 1 Earth’s Spheres and Activity 2 Weathering Wednesday 04/10</a:t>
            </a:r>
          </a:p>
          <a:p>
            <a:pPr marL="0" indent="0">
              <a:buNone/>
            </a:pPr>
            <a:endParaRPr lang="en-US" sz="1950" dirty="0"/>
          </a:p>
          <a:p>
            <a:pPr marL="0" indent="0">
              <a:buNone/>
            </a:pPr>
            <a:endParaRPr lang="en-US" sz="1950" b="1" dirty="0" smtClean="0"/>
          </a:p>
          <a:p>
            <a:pPr marL="0" indent="0">
              <a:buNone/>
            </a:pPr>
            <a:endParaRPr lang="en-US" sz="1950" b="1" dirty="0"/>
          </a:p>
        </p:txBody>
      </p:sp>
    </p:spTree>
    <p:extLst>
      <p:ext uri="{BB962C8B-B14F-4D97-AF65-F5344CB8AC3E}">
        <p14:creationId xmlns:p14="http://schemas.microsoft.com/office/powerpoint/2010/main" val="1245993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Monday – 06/10</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78790"/>
            <a:ext cx="11243726" cy="5364885"/>
          </a:xfrm>
        </p:spPr>
        <p:txBody>
          <a:bodyPr>
            <a:noAutofit/>
          </a:bodyPr>
          <a:lstStyle/>
          <a:p>
            <a:pPr marL="0" indent="0">
              <a:buNone/>
            </a:pPr>
            <a:r>
              <a:rPr lang="en-US" sz="2200" b="1" dirty="0"/>
              <a:t>Objectives:</a:t>
            </a:r>
          </a:p>
          <a:p>
            <a:r>
              <a:rPr lang="en-US" sz="2200" dirty="0" smtClean="0"/>
              <a:t>Students will describe what the various kinds of volcanoes and eruptions are, where they occur, how they form, and how they change Earth’s surface</a:t>
            </a:r>
          </a:p>
          <a:p>
            <a:r>
              <a:rPr lang="en-US" sz="2200" dirty="0" smtClean="0"/>
              <a:t>Students will explain how the movement of Earth’s tectonic plates causes mountain building, volcanoes, and earthquakes</a:t>
            </a:r>
          </a:p>
          <a:p>
            <a:r>
              <a:rPr lang="en-US" sz="2200" dirty="0" smtClean="0"/>
              <a:t>Students will explain the theory of plate tectonics, to describe how tectonic plates move, and to identify geologic events that occur because of tectonic plate movement</a:t>
            </a:r>
          </a:p>
          <a:p>
            <a:r>
              <a:rPr lang="en-US" sz="2200" dirty="0" smtClean="0"/>
              <a:t>Students will identify Earth’s compositional and physical layers and describe their properties</a:t>
            </a:r>
          </a:p>
          <a:p>
            <a:pPr marL="0" indent="0">
              <a:buNone/>
            </a:pPr>
            <a:r>
              <a:rPr lang="en-US" sz="2200" b="1" dirty="0" smtClean="0"/>
              <a:t>Agenda: </a:t>
            </a:r>
          </a:p>
          <a:p>
            <a:r>
              <a:rPr lang="en-US" sz="2200" dirty="0" smtClean="0"/>
              <a:t>Work on Lab Activity 11A: Gravity and Distance and Lab Activity 11B: Free-Fall Distances WS</a:t>
            </a:r>
          </a:p>
          <a:p>
            <a:r>
              <a:rPr lang="en-US" sz="2200" dirty="0" smtClean="0">
                <a:solidFill>
                  <a:srgbClr val="FF0000"/>
                </a:solidFill>
              </a:rPr>
              <a:t>Read for remainder of class period</a:t>
            </a:r>
            <a:endParaRPr lang="en-US" sz="2200" dirty="0">
              <a:solidFill>
                <a:srgbClr val="FF0000"/>
              </a:solidFill>
            </a:endParaRPr>
          </a:p>
          <a:p>
            <a:endParaRPr lang="en-US" sz="2200" dirty="0"/>
          </a:p>
        </p:txBody>
      </p:sp>
    </p:spTree>
    <p:extLst>
      <p:ext uri="{BB962C8B-B14F-4D97-AF65-F5344CB8AC3E}">
        <p14:creationId xmlns:p14="http://schemas.microsoft.com/office/powerpoint/2010/main" val="414791397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Monday – 04/08</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86005"/>
            <a:ext cx="11243726" cy="5402985"/>
          </a:xfrm>
        </p:spPr>
        <p:txBody>
          <a:bodyPr>
            <a:noAutofit/>
          </a:bodyPr>
          <a:lstStyle/>
          <a:p>
            <a:pPr marL="0" indent="0">
              <a:buNone/>
            </a:pPr>
            <a:r>
              <a:rPr lang="en-US" sz="2100" b="1" dirty="0"/>
              <a:t>Objectives:</a:t>
            </a:r>
          </a:p>
          <a:p>
            <a:r>
              <a:rPr lang="en-US" sz="2100" dirty="0" smtClean="0"/>
              <a:t>Students will relate the processes of erosion and deposition by water to the landforms that result from these processes</a:t>
            </a:r>
          </a:p>
          <a:p>
            <a:r>
              <a:rPr lang="en-US" sz="2100" dirty="0" smtClean="0"/>
              <a:t>Students will analyze the effects of physical and chemical weathering on Earth’s surface, including examples of each kind of weathering</a:t>
            </a:r>
          </a:p>
          <a:p>
            <a:r>
              <a:rPr lang="en-US" sz="2100" dirty="0" smtClean="0"/>
              <a:t>Students will describe Earth’s spheres, give examples of their interactions, and explain the flow of energy that makes up Earth’s energy budget</a:t>
            </a:r>
          </a:p>
          <a:p>
            <a:pPr marL="0" indent="0">
              <a:buNone/>
            </a:pPr>
            <a:r>
              <a:rPr lang="en-US" sz="2100" b="1" dirty="0" smtClean="0">
                <a:solidFill>
                  <a:srgbClr val="FF0000"/>
                </a:solidFill>
              </a:rPr>
              <a:t>White Space:</a:t>
            </a:r>
          </a:p>
          <a:p>
            <a:pPr marL="0" indent="0">
              <a:buNone/>
            </a:pPr>
            <a:r>
              <a:rPr lang="en-US" sz="2100" dirty="0" smtClean="0">
                <a:solidFill>
                  <a:srgbClr val="FF0000"/>
                </a:solidFill>
              </a:rPr>
              <a:t>What is a physical property? Give two examples.</a:t>
            </a:r>
          </a:p>
          <a:p>
            <a:pPr marL="0" indent="0">
              <a:buNone/>
            </a:pPr>
            <a:r>
              <a:rPr lang="en-US" sz="2100" b="1" dirty="0" smtClean="0"/>
              <a:t>Agenda: </a:t>
            </a:r>
          </a:p>
          <a:p>
            <a:r>
              <a:rPr lang="en-US" sz="2100" dirty="0" smtClean="0"/>
              <a:t>Discuss and review Earth Science Unit 1 Activity 2 Weathering directed reading</a:t>
            </a:r>
          </a:p>
          <a:p>
            <a:r>
              <a:rPr lang="en-US" sz="2100" dirty="0" smtClean="0"/>
              <a:t>Turn in Activity 2 Weathering student handout for grading</a:t>
            </a:r>
          </a:p>
          <a:p>
            <a:pPr marL="0" indent="0">
              <a:buNone/>
            </a:pPr>
            <a:r>
              <a:rPr lang="en-US" sz="2100" dirty="0" smtClean="0">
                <a:solidFill>
                  <a:srgbClr val="FF0000"/>
                </a:solidFill>
              </a:rPr>
              <a:t>Notice: 5 – Question Check for Understanding quizzes on Activity 1 Earth’s Spheres and Activity 2 Weathering Wednesday 04/10</a:t>
            </a:r>
          </a:p>
          <a:p>
            <a:pPr marL="0" indent="0">
              <a:buNone/>
            </a:pPr>
            <a:endParaRPr lang="en-US" sz="2100" dirty="0"/>
          </a:p>
          <a:p>
            <a:pPr marL="0" indent="0">
              <a:buNone/>
            </a:pPr>
            <a:endParaRPr lang="en-US" sz="2100" b="1" dirty="0" smtClean="0"/>
          </a:p>
          <a:p>
            <a:pPr marL="0" indent="0">
              <a:buNone/>
            </a:pPr>
            <a:endParaRPr lang="en-US" sz="2100" b="1" dirty="0"/>
          </a:p>
        </p:txBody>
      </p:sp>
    </p:spTree>
    <p:extLst>
      <p:ext uri="{BB962C8B-B14F-4D97-AF65-F5344CB8AC3E}">
        <p14:creationId xmlns:p14="http://schemas.microsoft.com/office/powerpoint/2010/main" val="42347917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421418"/>
            <a:ext cx="10881776" cy="1100273"/>
          </a:xfrm>
        </p:spPr>
        <p:txBody>
          <a:bodyPr>
            <a:normAutofit/>
          </a:bodyPr>
          <a:lstStyle/>
          <a:p>
            <a:r>
              <a:rPr lang="en-US" sz="4800" b="1" dirty="0" smtClean="0"/>
              <a:t>Monday 04/01 – Friday 04/05</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443449" y="1759816"/>
            <a:ext cx="11243726" cy="3317010"/>
          </a:xfrm>
        </p:spPr>
        <p:txBody>
          <a:bodyPr>
            <a:noAutofit/>
          </a:bodyPr>
          <a:lstStyle/>
          <a:p>
            <a:pPr marL="0" indent="0" algn="ctr">
              <a:buNone/>
            </a:pPr>
            <a:r>
              <a:rPr lang="en-US" sz="3600" b="1" dirty="0"/>
              <a:t>WCS District – Closed</a:t>
            </a:r>
          </a:p>
          <a:p>
            <a:pPr marL="0" indent="0" algn="ctr">
              <a:buNone/>
            </a:pPr>
            <a:r>
              <a:rPr lang="en-US" sz="3600" b="1" dirty="0" smtClean="0"/>
              <a:t>Spring Break</a:t>
            </a:r>
          </a:p>
          <a:p>
            <a:pPr marL="0" indent="0" algn="ctr">
              <a:buNone/>
            </a:pPr>
            <a:r>
              <a:rPr lang="en-US" sz="3600" b="1" dirty="0" smtClean="0"/>
              <a:t>Have a safe break!</a:t>
            </a:r>
            <a:endParaRPr lang="en-US" sz="3600" dirty="0"/>
          </a:p>
          <a:p>
            <a:pPr marL="0" indent="0">
              <a:buNone/>
            </a:pPr>
            <a:endParaRPr lang="en-US" sz="3600" dirty="0"/>
          </a:p>
          <a:p>
            <a:pPr marL="0" indent="0">
              <a:buNone/>
            </a:pPr>
            <a:endParaRPr lang="en-US" sz="3600" dirty="0"/>
          </a:p>
          <a:p>
            <a:pPr marL="0" indent="0">
              <a:buNone/>
            </a:pPr>
            <a:endParaRPr lang="en-US" sz="3600" b="1" dirty="0" smtClean="0"/>
          </a:p>
          <a:p>
            <a:pPr marL="0" indent="0">
              <a:buNone/>
            </a:pPr>
            <a:endParaRPr lang="en-US" sz="3600" b="1" dirty="0"/>
          </a:p>
        </p:txBody>
      </p:sp>
    </p:spTree>
    <p:extLst>
      <p:ext uri="{BB962C8B-B14F-4D97-AF65-F5344CB8AC3E}">
        <p14:creationId xmlns:p14="http://schemas.microsoft.com/office/powerpoint/2010/main" val="394429075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fontScale="90000"/>
          </a:bodyPr>
          <a:lstStyle/>
          <a:p>
            <a:r>
              <a:rPr lang="en-US" sz="4800" b="1" dirty="0" smtClean="0"/>
              <a:t>Friday – 03/29 Half Day PM Session Only</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86005"/>
            <a:ext cx="11243726" cy="5402985"/>
          </a:xfrm>
        </p:spPr>
        <p:txBody>
          <a:bodyPr>
            <a:noAutofit/>
          </a:bodyPr>
          <a:lstStyle/>
          <a:p>
            <a:pPr marL="0" indent="0">
              <a:buNone/>
            </a:pPr>
            <a:r>
              <a:rPr lang="en-US" sz="1800" b="1" dirty="0"/>
              <a:t>Objectives:</a:t>
            </a:r>
          </a:p>
          <a:p>
            <a:r>
              <a:rPr lang="en-US" sz="1800" dirty="0" smtClean="0"/>
              <a:t>Students will relate the processes of erosion and deposition by water to the landforms that result from these processes</a:t>
            </a:r>
          </a:p>
          <a:p>
            <a:r>
              <a:rPr lang="en-US" sz="1800" dirty="0" smtClean="0"/>
              <a:t>Students will analyze the effects of physical and chemical weathering on Earth’s surface, including examples of each kind of weathering</a:t>
            </a:r>
          </a:p>
          <a:p>
            <a:r>
              <a:rPr lang="en-US" sz="1800" dirty="0" smtClean="0"/>
              <a:t>Students will describe Earth’s spheres, give examples of their interactions, and explain the flow of energy that makes up Earth’s energy budget</a:t>
            </a:r>
          </a:p>
          <a:p>
            <a:pPr marL="0" indent="0">
              <a:buNone/>
            </a:pPr>
            <a:r>
              <a:rPr lang="en-US" sz="1800" b="1" dirty="0" smtClean="0">
                <a:solidFill>
                  <a:srgbClr val="FF0000"/>
                </a:solidFill>
              </a:rPr>
              <a:t>White Space:</a:t>
            </a:r>
          </a:p>
          <a:p>
            <a:pPr marL="0" indent="0">
              <a:buNone/>
            </a:pPr>
            <a:r>
              <a:rPr lang="en-US" sz="1800" dirty="0" smtClean="0">
                <a:solidFill>
                  <a:srgbClr val="FF0000"/>
                </a:solidFill>
              </a:rPr>
              <a:t>How does the cause-and-effect relationship between Earth’s atmosphere and the sun’s energy affect life on Earth?</a:t>
            </a:r>
          </a:p>
          <a:p>
            <a:pPr marL="0" indent="0">
              <a:buNone/>
            </a:pPr>
            <a:r>
              <a:rPr lang="en-US" sz="1800" b="1" dirty="0" smtClean="0"/>
              <a:t>Agenda: </a:t>
            </a:r>
          </a:p>
          <a:p>
            <a:r>
              <a:rPr lang="en-US" sz="1800" dirty="0" smtClean="0"/>
              <a:t>Finish discussion on Activity 1 Earth’s Sphere directed reading (15 </a:t>
            </a:r>
            <a:r>
              <a:rPr lang="en-US" sz="1800" dirty="0" err="1" smtClean="0"/>
              <a:t>mins</a:t>
            </a:r>
            <a:r>
              <a:rPr lang="en-US" sz="1800" dirty="0" smtClean="0"/>
              <a:t>)</a:t>
            </a:r>
          </a:p>
          <a:p>
            <a:r>
              <a:rPr lang="en-US" sz="1800" dirty="0" smtClean="0"/>
              <a:t>Finish </a:t>
            </a:r>
            <a:r>
              <a:rPr lang="en-US" sz="1800" dirty="0"/>
              <a:t>E</a:t>
            </a:r>
            <a:r>
              <a:rPr lang="en-US" sz="1800" dirty="0" smtClean="0"/>
              <a:t>arth Science Unit 1 Activity 2 Weathering directed reading</a:t>
            </a:r>
          </a:p>
          <a:p>
            <a:pPr lvl="1"/>
            <a:r>
              <a:rPr lang="en-US" dirty="0" smtClean="0"/>
              <a:t>Complete Procedures steps 1, 2, 3 &amp; 4</a:t>
            </a:r>
          </a:p>
          <a:p>
            <a:pPr marL="0" indent="0">
              <a:buNone/>
            </a:pPr>
            <a:r>
              <a:rPr lang="en-US" sz="1800" dirty="0" smtClean="0">
                <a:solidFill>
                  <a:srgbClr val="FF0000"/>
                </a:solidFill>
              </a:rPr>
              <a:t>Reminder: 5 – Question Check for Understanding quizzes on Activity 1 Earth’s Spheres and Activity 2 Weathering after break</a:t>
            </a:r>
          </a:p>
          <a:p>
            <a:pPr marL="0" indent="0">
              <a:buNone/>
            </a:pPr>
            <a:endParaRPr lang="en-US" sz="1800" dirty="0"/>
          </a:p>
          <a:p>
            <a:pPr marL="0" indent="0">
              <a:buNone/>
            </a:pPr>
            <a:endParaRPr lang="en-US" sz="1800" b="1" dirty="0" smtClean="0"/>
          </a:p>
          <a:p>
            <a:pPr marL="0" indent="0">
              <a:buNone/>
            </a:pPr>
            <a:endParaRPr lang="en-US" sz="1800" b="1" dirty="0"/>
          </a:p>
        </p:txBody>
      </p:sp>
    </p:spTree>
    <p:extLst>
      <p:ext uri="{BB962C8B-B14F-4D97-AF65-F5344CB8AC3E}">
        <p14:creationId xmlns:p14="http://schemas.microsoft.com/office/powerpoint/2010/main" val="407837641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Thursday – 03/28</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86005"/>
            <a:ext cx="11243726" cy="5402985"/>
          </a:xfrm>
        </p:spPr>
        <p:txBody>
          <a:bodyPr>
            <a:noAutofit/>
          </a:bodyPr>
          <a:lstStyle/>
          <a:p>
            <a:pPr marL="0" indent="0">
              <a:buNone/>
            </a:pPr>
            <a:r>
              <a:rPr lang="en-US" sz="2300" b="1" dirty="0"/>
              <a:t>Objectives:</a:t>
            </a:r>
          </a:p>
          <a:p>
            <a:r>
              <a:rPr lang="en-US" sz="2300" dirty="0" smtClean="0"/>
              <a:t>Students will relate the processes of erosion and deposition by water to the landforms that result from these processes</a:t>
            </a:r>
          </a:p>
          <a:p>
            <a:r>
              <a:rPr lang="en-US" sz="2300" dirty="0" smtClean="0"/>
              <a:t>Students will analyze the effects of physical and chemical weathering on Earth’s surface, including examples of each kind of weathering</a:t>
            </a:r>
          </a:p>
          <a:p>
            <a:r>
              <a:rPr lang="en-US" sz="2300" dirty="0" smtClean="0"/>
              <a:t>Students will describe Earth’s spheres, give examples of their interactions, and explain the flow of energy that makes up Earth’s energy budget</a:t>
            </a:r>
          </a:p>
          <a:p>
            <a:pPr marL="0" indent="0">
              <a:buNone/>
            </a:pPr>
            <a:r>
              <a:rPr lang="en-US" sz="2300" b="1" dirty="0" smtClean="0">
                <a:solidFill>
                  <a:srgbClr val="FF0000"/>
                </a:solidFill>
              </a:rPr>
              <a:t>White Space:</a:t>
            </a:r>
          </a:p>
          <a:p>
            <a:pPr marL="0" indent="0">
              <a:buNone/>
            </a:pPr>
            <a:r>
              <a:rPr lang="en-US" sz="2300" dirty="0" smtClean="0">
                <a:solidFill>
                  <a:srgbClr val="FF0000"/>
                </a:solidFill>
              </a:rPr>
              <a:t>Identify the effects of the relationship between Earth’s atmosphere and the sun’s energy.</a:t>
            </a:r>
          </a:p>
          <a:p>
            <a:pPr marL="0" indent="0">
              <a:buNone/>
            </a:pPr>
            <a:r>
              <a:rPr lang="en-US" sz="2300" b="1" dirty="0" smtClean="0"/>
              <a:t>Agenda: </a:t>
            </a:r>
          </a:p>
          <a:p>
            <a:r>
              <a:rPr lang="en-US" sz="2300" dirty="0" smtClean="0"/>
              <a:t>Work on Earth Science Unit 1 Activity 2 Weathering directed reading</a:t>
            </a:r>
          </a:p>
          <a:p>
            <a:pPr lvl="1"/>
            <a:r>
              <a:rPr lang="en-US" sz="2300" dirty="0" smtClean="0"/>
              <a:t>Complete Procedures steps 1 &amp; 2</a:t>
            </a:r>
            <a:endParaRPr lang="en-US" sz="2300" dirty="0"/>
          </a:p>
          <a:p>
            <a:pPr marL="0" indent="0">
              <a:buNone/>
            </a:pPr>
            <a:endParaRPr lang="en-US" sz="2300" b="1" dirty="0" smtClean="0"/>
          </a:p>
          <a:p>
            <a:pPr marL="0" indent="0">
              <a:buNone/>
            </a:pPr>
            <a:endParaRPr lang="en-US" sz="2300" b="1" dirty="0"/>
          </a:p>
        </p:txBody>
      </p:sp>
    </p:spTree>
    <p:extLst>
      <p:ext uri="{BB962C8B-B14F-4D97-AF65-F5344CB8AC3E}">
        <p14:creationId xmlns:p14="http://schemas.microsoft.com/office/powerpoint/2010/main" val="27895723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Wednesday – 03/27</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86005"/>
            <a:ext cx="11243726" cy="5402985"/>
          </a:xfrm>
        </p:spPr>
        <p:txBody>
          <a:bodyPr>
            <a:noAutofit/>
          </a:bodyPr>
          <a:lstStyle/>
          <a:p>
            <a:pPr marL="0" indent="0">
              <a:buNone/>
            </a:pPr>
            <a:r>
              <a:rPr lang="en-US" sz="2400" b="1" dirty="0"/>
              <a:t>Objectives:</a:t>
            </a:r>
          </a:p>
          <a:p>
            <a:r>
              <a:rPr lang="en-US" sz="2400" dirty="0" smtClean="0"/>
              <a:t>Students will relate the processes of erosion and deposition by water to the landforms that result from these processes</a:t>
            </a:r>
          </a:p>
          <a:p>
            <a:r>
              <a:rPr lang="en-US" sz="2400" dirty="0" smtClean="0"/>
              <a:t>Students will analyze the effects of physical and chemical weathering on Earth’s surface, including examples of each kind of weathering</a:t>
            </a:r>
          </a:p>
          <a:p>
            <a:r>
              <a:rPr lang="en-US" sz="2400" dirty="0" smtClean="0"/>
              <a:t>Students will describe Earth’s spheres, give examples of their interactions, and explain the flow of energy that makes up Earth’s energy budget</a:t>
            </a:r>
          </a:p>
          <a:p>
            <a:pPr marL="0" indent="0">
              <a:buNone/>
            </a:pPr>
            <a:r>
              <a:rPr lang="en-US" sz="2400" b="1" dirty="0" smtClean="0">
                <a:solidFill>
                  <a:srgbClr val="FF0000"/>
                </a:solidFill>
              </a:rPr>
              <a:t>White Space:</a:t>
            </a:r>
          </a:p>
          <a:p>
            <a:pPr marL="0" indent="0">
              <a:buNone/>
            </a:pPr>
            <a:r>
              <a:rPr lang="en-US" sz="2400" dirty="0" smtClean="0">
                <a:solidFill>
                  <a:srgbClr val="FF0000"/>
                </a:solidFill>
              </a:rPr>
              <a:t>What evidence do we have that shows the Earth is not just made of solid rock?</a:t>
            </a:r>
          </a:p>
          <a:p>
            <a:pPr marL="0" indent="0">
              <a:buNone/>
            </a:pPr>
            <a:r>
              <a:rPr lang="en-US" sz="2400" b="1" dirty="0" smtClean="0"/>
              <a:t>Agenda: </a:t>
            </a:r>
          </a:p>
          <a:p>
            <a:r>
              <a:rPr lang="en-US" sz="2400" dirty="0" smtClean="0"/>
              <a:t>Finish Earth Science Unit 1 Earth’s Surface Activity 1 Earth’s Spheres (15 </a:t>
            </a:r>
            <a:r>
              <a:rPr lang="en-US" sz="2400" dirty="0" err="1" smtClean="0"/>
              <a:t>mins</a:t>
            </a:r>
            <a:r>
              <a:rPr lang="en-US" sz="2400" dirty="0" smtClean="0"/>
              <a:t>)</a:t>
            </a:r>
          </a:p>
          <a:p>
            <a:r>
              <a:rPr lang="en-US" sz="2400" dirty="0" smtClean="0"/>
              <a:t>Discuss and Review Activity 1 Earth’s Spheres directed reading</a:t>
            </a:r>
            <a:endParaRPr lang="en-US" sz="2400" dirty="0"/>
          </a:p>
          <a:p>
            <a:pPr marL="0" indent="0">
              <a:buNone/>
            </a:pPr>
            <a:endParaRPr lang="en-US" sz="2400" dirty="0"/>
          </a:p>
          <a:p>
            <a:pPr marL="0" indent="0">
              <a:buNone/>
            </a:pPr>
            <a:endParaRPr lang="en-US" sz="2400" b="1" dirty="0" smtClean="0"/>
          </a:p>
          <a:p>
            <a:pPr marL="0" indent="0">
              <a:buNone/>
            </a:pPr>
            <a:endParaRPr lang="en-US" sz="2400" b="1" dirty="0"/>
          </a:p>
        </p:txBody>
      </p:sp>
    </p:spTree>
    <p:extLst>
      <p:ext uri="{BB962C8B-B14F-4D97-AF65-F5344CB8AC3E}">
        <p14:creationId xmlns:p14="http://schemas.microsoft.com/office/powerpoint/2010/main" val="9162452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Tuesday – 03/26</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86005"/>
            <a:ext cx="11243726" cy="5402985"/>
          </a:xfrm>
        </p:spPr>
        <p:txBody>
          <a:bodyPr>
            <a:noAutofit/>
          </a:bodyPr>
          <a:lstStyle/>
          <a:p>
            <a:pPr marL="0" indent="0">
              <a:buNone/>
            </a:pPr>
            <a:r>
              <a:rPr lang="en-US" sz="2300" b="1" dirty="0"/>
              <a:t>Objectives:</a:t>
            </a:r>
          </a:p>
          <a:p>
            <a:r>
              <a:rPr lang="en-US" sz="2300" dirty="0" smtClean="0"/>
              <a:t>Students will relate the processes of erosion and deposition by water to the landforms that result from these processes</a:t>
            </a:r>
          </a:p>
          <a:p>
            <a:r>
              <a:rPr lang="en-US" sz="2300" dirty="0" smtClean="0"/>
              <a:t>Students will analyze the effects of physical and chemical weathering on Earth’s surface, including examples of each kind of weathering</a:t>
            </a:r>
          </a:p>
          <a:p>
            <a:r>
              <a:rPr lang="en-US" sz="2300" dirty="0" smtClean="0"/>
              <a:t>Students will describe Earth’s spheres, give examples of their interactions, and explain the flow of energy that makes up Earth’s energy budget</a:t>
            </a:r>
          </a:p>
          <a:p>
            <a:pPr marL="0" indent="0">
              <a:buNone/>
            </a:pPr>
            <a:r>
              <a:rPr lang="en-US" sz="2300" b="1" dirty="0" smtClean="0">
                <a:solidFill>
                  <a:srgbClr val="FF0000"/>
                </a:solidFill>
              </a:rPr>
              <a:t>White Space:</a:t>
            </a:r>
          </a:p>
          <a:p>
            <a:pPr marL="0" indent="0">
              <a:buNone/>
            </a:pPr>
            <a:r>
              <a:rPr lang="en-US" sz="2300" dirty="0" smtClean="0">
                <a:solidFill>
                  <a:srgbClr val="FF0000"/>
                </a:solidFill>
              </a:rPr>
              <a:t>How did the Atacama desert become the driest place on Earth?</a:t>
            </a:r>
          </a:p>
          <a:p>
            <a:pPr marL="0" indent="0">
              <a:buNone/>
            </a:pPr>
            <a:r>
              <a:rPr lang="en-US" sz="2300" b="1" dirty="0" smtClean="0"/>
              <a:t>Agenda: </a:t>
            </a:r>
          </a:p>
          <a:p>
            <a:r>
              <a:rPr lang="en-US" sz="2300" dirty="0" smtClean="0"/>
              <a:t>Work on Earth Science Unit 1 Earth’s Surface Activity 1 Earth’s Spheres directed reading</a:t>
            </a:r>
          </a:p>
          <a:p>
            <a:pPr lvl="1"/>
            <a:r>
              <a:rPr lang="en-US" sz="2300" dirty="0" smtClean="0"/>
              <a:t>Complete Procedures steps 1, 2, 3, &amp; 4 on Activity 1 student handout</a:t>
            </a:r>
          </a:p>
          <a:p>
            <a:pPr marL="0" indent="0">
              <a:buNone/>
            </a:pPr>
            <a:endParaRPr lang="en-US" sz="2300" dirty="0"/>
          </a:p>
          <a:p>
            <a:pPr marL="0" indent="0">
              <a:buNone/>
            </a:pPr>
            <a:endParaRPr lang="en-US" sz="2300" dirty="0"/>
          </a:p>
          <a:p>
            <a:pPr marL="0" indent="0">
              <a:buNone/>
            </a:pPr>
            <a:endParaRPr lang="en-US" sz="2300" b="1" dirty="0" smtClean="0"/>
          </a:p>
          <a:p>
            <a:pPr marL="0" indent="0">
              <a:buNone/>
            </a:pPr>
            <a:endParaRPr lang="en-US" sz="2300" b="1" dirty="0"/>
          </a:p>
        </p:txBody>
      </p:sp>
    </p:spTree>
    <p:extLst>
      <p:ext uri="{BB962C8B-B14F-4D97-AF65-F5344CB8AC3E}">
        <p14:creationId xmlns:p14="http://schemas.microsoft.com/office/powerpoint/2010/main" val="350953269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0100" y="1200150"/>
            <a:ext cx="9838765" cy="4181475"/>
          </a:xfrm>
          <a:prstGeom prst="rect">
            <a:avLst/>
          </a:prstGeom>
        </p:spPr>
      </p:pic>
    </p:spTree>
    <p:extLst>
      <p:ext uri="{BB962C8B-B14F-4D97-AF65-F5344CB8AC3E}">
        <p14:creationId xmlns:p14="http://schemas.microsoft.com/office/powerpoint/2010/main" val="16537767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Monday – 03/25</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86005"/>
            <a:ext cx="11243726" cy="5402985"/>
          </a:xfrm>
        </p:spPr>
        <p:txBody>
          <a:bodyPr>
            <a:noAutofit/>
          </a:bodyPr>
          <a:lstStyle/>
          <a:p>
            <a:pPr marL="0" indent="0">
              <a:buNone/>
            </a:pPr>
            <a:r>
              <a:rPr lang="en-US" sz="2350" b="1" dirty="0"/>
              <a:t>Objectives:</a:t>
            </a:r>
          </a:p>
          <a:p>
            <a:r>
              <a:rPr lang="en-US" sz="2350" dirty="0" smtClean="0"/>
              <a:t>Students will relate the processes of erosion and deposition by water to the landforms that result from these processes</a:t>
            </a:r>
          </a:p>
          <a:p>
            <a:r>
              <a:rPr lang="en-US" sz="2350" dirty="0" smtClean="0"/>
              <a:t>Students will analyze the effects of physical and chemical weathering on Earth’s surface, including examples of each kind of weathering</a:t>
            </a:r>
          </a:p>
          <a:p>
            <a:r>
              <a:rPr lang="en-US" sz="2350" dirty="0" smtClean="0"/>
              <a:t>Students will describe Earth’s spheres, give examples of their interactions, and explain the flow of energy that makes up Earth’s energy budget</a:t>
            </a:r>
          </a:p>
          <a:p>
            <a:pPr marL="0" indent="0">
              <a:buNone/>
            </a:pPr>
            <a:r>
              <a:rPr lang="en-US" sz="2350" b="1" dirty="0" smtClean="0">
                <a:solidFill>
                  <a:srgbClr val="FF0000"/>
                </a:solidFill>
              </a:rPr>
              <a:t>White Space:</a:t>
            </a:r>
          </a:p>
          <a:p>
            <a:pPr marL="0" indent="0">
              <a:buNone/>
            </a:pPr>
            <a:r>
              <a:rPr lang="en-US" sz="2350" dirty="0" smtClean="0">
                <a:solidFill>
                  <a:srgbClr val="FF0000"/>
                </a:solidFill>
              </a:rPr>
              <a:t>List two ways in which you interact with different parts of the Earth on a daily basis.</a:t>
            </a:r>
          </a:p>
          <a:p>
            <a:pPr marL="0" indent="0">
              <a:buNone/>
            </a:pPr>
            <a:r>
              <a:rPr lang="en-US" sz="2350" b="1" dirty="0" smtClean="0"/>
              <a:t>Agenda: </a:t>
            </a:r>
          </a:p>
          <a:p>
            <a:r>
              <a:rPr lang="en-US" sz="2350" dirty="0" smtClean="0"/>
              <a:t>Pass back and discuss Unit 3 Earth – Moon – Sun System unit test</a:t>
            </a:r>
          </a:p>
          <a:p>
            <a:r>
              <a:rPr lang="en-US" sz="2350" dirty="0" smtClean="0"/>
              <a:t>Introduction to Earth Science (</a:t>
            </a:r>
            <a:r>
              <a:rPr lang="en-US" sz="2350" dirty="0" smtClean="0">
                <a:hlinkClick r:id="rId3"/>
              </a:rPr>
              <a:t>The Driest Place on Earth</a:t>
            </a:r>
            <a:r>
              <a:rPr lang="en-US" sz="2350" dirty="0" smtClean="0"/>
              <a:t>)</a:t>
            </a:r>
          </a:p>
          <a:p>
            <a:pPr marL="0" indent="0">
              <a:buNone/>
            </a:pPr>
            <a:endParaRPr lang="en-US" sz="2350" dirty="0"/>
          </a:p>
          <a:p>
            <a:pPr marL="0" indent="0">
              <a:buNone/>
            </a:pPr>
            <a:endParaRPr lang="en-US" sz="2350" dirty="0"/>
          </a:p>
          <a:p>
            <a:pPr marL="0" indent="0">
              <a:buNone/>
            </a:pPr>
            <a:endParaRPr lang="en-US" sz="2350" b="1" dirty="0" smtClean="0"/>
          </a:p>
          <a:p>
            <a:pPr marL="0" indent="0">
              <a:buNone/>
            </a:pPr>
            <a:endParaRPr lang="en-US" sz="2350" b="1" dirty="0"/>
          </a:p>
        </p:txBody>
      </p:sp>
    </p:spTree>
    <p:extLst>
      <p:ext uri="{BB962C8B-B14F-4D97-AF65-F5344CB8AC3E}">
        <p14:creationId xmlns:p14="http://schemas.microsoft.com/office/powerpoint/2010/main" val="188604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Friday – 06/07</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78790"/>
            <a:ext cx="11243726" cy="5364885"/>
          </a:xfrm>
        </p:spPr>
        <p:txBody>
          <a:bodyPr>
            <a:noAutofit/>
          </a:bodyPr>
          <a:lstStyle/>
          <a:p>
            <a:pPr marL="0" indent="0">
              <a:buNone/>
            </a:pPr>
            <a:r>
              <a:rPr lang="en-US" sz="2400" b="1" dirty="0"/>
              <a:t>Objectives:</a:t>
            </a:r>
          </a:p>
          <a:p>
            <a:r>
              <a:rPr lang="en-US" sz="2400" dirty="0" smtClean="0"/>
              <a:t>Students will describe what the various kinds of volcanoes and eruptions are, where they occur, how they form, and how they change Earth’s surface</a:t>
            </a:r>
          </a:p>
          <a:p>
            <a:r>
              <a:rPr lang="en-US" sz="2400" dirty="0" smtClean="0"/>
              <a:t>Students will explain how the movement of Earth’s tectonic plates causes mountain building, volcanoes, and earthquakes</a:t>
            </a:r>
          </a:p>
          <a:p>
            <a:r>
              <a:rPr lang="en-US" sz="2400" dirty="0" smtClean="0"/>
              <a:t>Students will explain the theory of plate tectonics, to describe how tectonic plates move, and to identify geologic events that occur because of tectonic plate movement</a:t>
            </a:r>
          </a:p>
          <a:p>
            <a:r>
              <a:rPr lang="en-US" sz="2400" dirty="0" smtClean="0"/>
              <a:t>Students will identify Earth’s compositional and physical layers and describe their properties</a:t>
            </a:r>
          </a:p>
          <a:p>
            <a:pPr marL="0" indent="0">
              <a:buNone/>
            </a:pPr>
            <a:r>
              <a:rPr lang="en-US" sz="2400" b="1" dirty="0" smtClean="0"/>
              <a:t>Agenda: </a:t>
            </a:r>
          </a:p>
          <a:p>
            <a:r>
              <a:rPr lang="en-US" sz="2400" dirty="0" smtClean="0"/>
              <a:t>(MS)2TC 8</a:t>
            </a:r>
            <a:r>
              <a:rPr lang="en-US" sz="2400" baseline="30000" dirty="0" smtClean="0"/>
              <a:t>th</a:t>
            </a:r>
            <a:r>
              <a:rPr lang="en-US" sz="2400" dirty="0" smtClean="0"/>
              <a:t> Grade Class Field Day at Spencer Park today – no classes </a:t>
            </a:r>
            <a:endParaRPr lang="en-US" sz="2400" dirty="0">
              <a:solidFill>
                <a:srgbClr val="FF0000"/>
              </a:solidFill>
            </a:endParaRPr>
          </a:p>
          <a:p>
            <a:endParaRPr lang="en-US" sz="2400" dirty="0"/>
          </a:p>
        </p:txBody>
      </p:sp>
    </p:spTree>
    <p:extLst>
      <p:ext uri="{BB962C8B-B14F-4D97-AF65-F5344CB8AC3E}">
        <p14:creationId xmlns:p14="http://schemas.microsoft.com/office/powerpoint/2010/main" val="114029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Thursday – 06/06</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78790"/>
            <a:ext cx="11243726" cy="5364885"/>
          </a:xfrm>
        </p:spPr>
        <p:txBody>
          <a:bodyPr>
            <a:noAutofit/>
          </a:bodyPr>
          <a:lstStyle/>
          <a:p>
            <a:pPr marL="0" indent="0">
              <a:buNone/>
            </a:pPr>
            <a:r>
              <a:rPr lang="en-US" sz="2050" b="1" dirty="0"/>
              <a:t>Objectives:</a:t>
            </a:r>
          </a:p>
          <a:p>
            <a:r>
              <a:rPr lang="en-US" sz="2050" dirty="0" smtClean="0"/>
              <a:t>Students will describe what the various kinds of volcanoes and eruptions are, where they occur, how they form, and how they change Earth’s surface</a:t>
            </a:r>
          </a:p>
          <a:p>
            <a:r>
              <a:rPr lang="en-US" sz="2050" dirty="0" smtClean="0"/>
              <a:t>Students will explain how the movement of Earth’s tectonic plates causes mountain building, volcanoes, and earthquakes</a:t>
            </a:r>
          </a:p>
          <a:p>
            <a:r>
              <a:rPr lang="en-US" sz="2050" dirty="0" smtClean="0"/>
              <a:t>Students will explain the theory of plate tectonics, to describe how tectonic plates move, and to identify geologic events that occur because of tectonic plate movement</a:t>
            </a:r>
          </a:p>
          <a:p>
            <a:r>
              <a:rPr lang="en-US" sz="2050" dirty="0" smtClean="0"/>
              <a:t>Students will identify Earth’s compositional and physical layers and describe their properties</a:t>
            </a:r>
          </a:p>
          <a:p>
            <a:pPr marL="0" indent="0">
              <a:buNone/>
            </a:pPr>
            <a:r>
              <a:rPr lang="en-US" sz="2050" b="1" dirty="0" smtClean="0">
                <a:solidFill>
                  <a:srgbClr val="FF0000"/>
                </a:solidFill>
              </a:rPr>
              <a:t>White Space:</a:t>
            </a:r>
          </a:p>
          <a:p>
            <a:pPr marL="0" indent="0">
              <a:buNone/>
            </a:pPr>
            <a:r>
              <a:rPr lang="en-US" sz="2050" dirty="0" smtClean="0">
                <a:solidFill>
                  <a:srgbClr val="FF0000"/>
                </a:solidFill>
              </a:rPr>
              <a:t>How did cyanobacteria affect Earth’s atmosphere during the Proterozoic eon?</a:t>
            </a:r>
            <a:endParaRPr lang="en-US" sz="2050" dirty="0">
              <a:solidFill>
                <a:srgbClr val="FF0000"/>
              </a:solidFill>
            </a:endParaRPr>
          </a:p>
          <a:p>
            <a:pPr marL="0" indent="0">
              <a:buNone/>
            </a:pPr>
            <a:r>
              <a:rPr lang="en-US" sz="2050" b="1" dirty="0" smtClean="0"/>
              <a:t>Agenda: </a:t>
            </a:r>
          </a:p>
          <a:p>
            <a:r>
              <a:rPr lang="en-US" sz="2050" dirty="0" smtClean="0"/>
              <a:t>Clean up classroom</a:t>
            </a:r>
          </a:p>
          <a:p>
            <a:r>
              <a:rPr lang="en-US" sz="2050" dirty="0" smtClean="0">
                <a:solidFill>
                  <a:srgbClr val="FF0000"/>
                </a:solidFill>
              </a:rPr>
              <a:t>End </a:t>
            </a:r>
            <a:r>
              <a:rPr lang="en-US" sz="2050" dirty="0">
                <a:solidFill>
                  <a:srgbClr val="FF0000"/>
                </a:solidFill>
              </a:rPr>
              <a:t>of year pizza party </a:t>
            </a:r>
            <a:r>
              <a:rPr lang="en-US" sz="2050" dirty="0" smtClean="0">
                <a:solidFill>
                  <a:srgbClr val="FF0000"/>
                </a:solidFill>
              </a:rPr>
              <a:t>today</a:t>
            </a:r>
            <a:endParaRPr lang="en-US" sz="2050" dirty="0">
              <a:solidFill>
                <a:srgbClr val="FF0000"/>
              </a:solidFill>
            </a:endParaRPr>
          </a:p>
          <a:p>
            <a:endParaRPr lang="en-US" sz="2050" dirty="0"/>
          </a:p>
        </p:txBody>
      </p:sp>
    </p:spTree>
    <p:extLst>
      <p:ext uri="{BB962C8B-B14F-4D97-AF65-F5344CB8AC3E}">
        <p14:creationId xmlns:p14="http://schemas.microsoft.com/office/powerpoint/2010/main" val="2640901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Wednesday – 06/05</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78790"/>
            <a:ext cx="11243726" cy="5364885"/>
          </a:xfrm>
        </p:spPr>
        <p:txBody>
          <a:bodyPr>
            <a:noAutofit/>
          </a:bodyPr>
          <a:lstStyle/>
          <a:p>
            <a:pPr marL="0" indent="0">
              <a:buNone/>
            </a:pPr>
            <a:r>
              <a:rPr lang="en-US" sz="1900" b="1" dirty="0"/>
              <a:t>Objectives:</a:t>
            </a:r>
          </a:p>
          <a:p>
            <a:r>
              <a:rPr lang="en-US" sz="1900" dirty="0" smtClean="0"/>
              <a:t>Students will describe what the various kinds of volcanoes and eruptions are, where they occur, how they form, and how they change Earth’s surface</a:t>
            </a:r>
          </a:p>
          <a:p>
            <a:r>
              <a:rPr lang="en-US" sz="1900" dirty="0" smtClean="0"/>
              <a:t>Students will explain how the movement of Earth’s tectonic plates causes mountain building, volcanoes, and earthquakes</a:t>
            </a:r>
          </a:p>
          <a:p>
            <a:r>
              <a:rPr lang="en-US" sz="1900" dirty="0" smtClean="0"/>
              <a:t>Students will explain the theory of plate tectonics, to describe how tectonic plates move, and to identify geologic events that occur because of tectonic plate movement</a:t>
            </a:r>
          </a:p>
          <a:p>
            <a:r>
              <a:rPr lang="en-US" sz="1900" dirty="0" smtClean="0"/>
              <a:t>Students will identify Earth’s compositional and physical layers and describe their properties</a:t>
            </a:r>
          </a:p>
          <a:p>
            <a:pPr marL="0" indent="0">
              <a:buNone/>
            </a:pPr>
            <a:r>
              <a:rPr lang="en-US" sz="1900" b="1" dirty="0" smtClean="0">
                <a:solidFill>
                  <a:srgbClr val="FF0000"/>
                </a:solidFill>
              </a:rPr>
              <a:t>White Space:</a:t>
            </a:r>
          </a:p>
          <a:p>
            <a:pPr marL="0" indent="0">
              <a:buNone/>
            </a:pPr>
            <a:r>
              <a:rPr lang="en-US" sz="1900" dirty="0" smtClean="0">
                <a:solidFill>
                  <a:srgbClr val="FF0000"/>
                </a:solidFill>
              </a:rPr>
              <a:t>How did Earth’s oceans form?</a:t>
            </a:r>
            <a:endParaRPr lang="en-US" sz="1900" dirty="0">
              <a:solidFill>
                <a:srgbClr val="FF0000"/>
              </a:solidFill>
            </a:endParaRPr>
          </a:p>
          <a:p>
            <a:pPr marL="0" indent="0">
              <a:buNone/>
            </a:pPr>
            <a:r>
              <a:rPr lang="en-US" sz="1900" b="1" dirty="0" smtClean="0"/>
              <a:t>Agenda: </a:t>
            </a:r>
          </a:p>
          <a:p>
            <a:r>
              <a:rPr lang="en-US" sz="1900" dirty="0" smtClean="0"/>
              <a:t>The Restless Earth Project Presentations today</a:t>
            </a:r>
          </a:p>
          <a:p>
            <a:pPr lvl="1"/>
            <a:r>
              <a:rPr lang="en-US" sz="1900" dirty="0" smtClean="0"/>
              <a:t>Pay </a:t>
            </a:r>
            <a:r>
              <a:rPr lang="en-US" sz="1900" dirty="0"/>
              <a:t>attention to all presenters &amp; generate at least 3 questions for each </a:t>
            </a:r>
            <a:r>
              <a:rPr lang="en-US" sz="1900" dirty="0" smtClean="0"/>
              <a:t>presentation</a:t>
            </a:r>
          </a:p>
          <a:p>
            <a:pPr marL="0" indent="0">
              <a:buNone/>
            </a:pPr>
            <a:r>
              <a:rPr lang="en-US" sz="1900" dirty="0">
                <a:solidFill>
                  <a:srgbClr val="FF0000"/>
                </a:solidFill>
              </a:rPr>
              <a:t>Reminder: End of year pizza party on Thursday 06/06</a:t>
            </a:r>
          </a:p>
          <a:p>
            <a:pPr marL="0" indent="0">
              <a:buNone/>
            </a:pPr>
            <a:endParaRPr lang="en-US" sz="1900" dirty="0"/>
          </a:p>
        </p:txBody>
      </p:sp>
    </p:spTree>
    <p:extLst>
      <p:ext uri="{BB962C8B-B14F-4D97-AF65-F5344CB8AC3E}">
        <p14:creationId xmlns:p14="http://schemas.microsoft.com/office/powerpoint/2010/main" val="788800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B406-6061-4E5C-97B6-9E1044C384BD}"/>
              </a:ext>
            </a:extLst>
          </p:cNvPr>
          <p:cNvSpPr>
            <a:spLocks noGrp="1"/>
          </p:cNvSpPr>
          <p:nvPr>
            <p:ph type="title"/>
          </p:nvPr>
        </p:nvSpPr>
        <p:spPr>
          <a:xfrm>
            <a:off x="510124" y="271327"/>
            <a:ext cx="10881776" cy="859838"/>
          </a:xfrm>
        </p:spPr>
        <p:txBody>
          <a:bodyPr>
            <a:normAutofit/>
          </a:bodyPr>
          <a:lstStyle/>
          <a:p>
            <a:r>
              <a:rPr lang="en-US" sz="4800" b="1" dirty="0" smtClean="0"/>
              <a:t>Tuesday – 06/04</a:t>
            </a:r>
            <a:endParaRPr lang="en-US" sz="4800" b="1" dirty="0"/>
          </a:p>
        </p:txBody>
      </p:sp>
      <p:sp>
        <p:nvSpPr>
          <p:cNvPr id="3" name="Content Placeholder 2">
            <a:extLst>
              <a:ext uri="{FF2B5EF4-FFF2-40B4-BE49-F238E27FC236}">
                <a16:creationId xmlns:a16="http://schemas.microsoft.com/office/drawing/2014/main" id="{9DC6827A-BEF3-42B6-B737-26EFAF95FD7D}"/>
              </a:ext>
            </a:extLst>
          </p:cNvPr>
          <p:cNvSpPr>
            <a:spLocks noGrp="1"/>
          </p:cNvSpPr>
          <p:nvPr>
            <p:ph idx="1"/>
          </p:nvPr>
        </p:nvSpPr>
        <p:spPr>
          <a:xfrm>
            <a:off x="510124" y="1178790"/>
            <a:ext cx="11243726" cy="5364885"/>
          </a:xfrm>
        </p:spPr>
        <p:txBody>
          <a:bodyPr>
            <a:noAutofit/>
          </a:bodyPr>
          <a:lstStyle/>
          <a:p>
            <a:pPr marL="0" indent="0">
              <a:buNone/>
            </a:pPr>
            <a:r>
              <a:rPr lang="en-US" b="1" dirty="0"/>
              <a:t>Objectives:</a:t>
            </a:r>
          </a:p>
          <a:p>
            <a:r>
              <a:rPr lang="en-US" dirty="0" smtClean="0"/>
              <a:t>Students will describe what the various kinds of volcanoes and eruptions are, where they occur, how they form, and how they change Earth’s surface</a:t>
            </a:r>
          </a:p>
          <a:p>
            <a:r>
              <a:rPr lang="en-US" dirty="0" smtClean="0"/>
              <a:t>Students will explain how the movement of Earth’s tectonic plates causes mountain building, volcanoes, and earthquakes</a:t>
            </a:r>
          </a:p>
          <a:p>
            <a:r>
              <a:rPr lang="en-US" dirty="0" smtClean="0"/>
              <a:t>Students will explain the theory of plate tectonics, to describe how tectonic plates move, and to identify geologic events that occur because of tectonic plate movement</a:t>
            </a:r>
          </a:p>
          <a:p>
            <a:r>
              <a:rPr lang="en-US" dirty="0" smtClean="0"/>
              <a:t>Students will identify Earth’s compositional and physical layers and describe their properties</a:t>
            </a:r>
          </a:p>
          <a:p>
            <a:pPr marL="0" indent="0">
              <a:buNone/>
            </a:pPr>
            <a:r>
              <a:rPr lang="en-US" b="1" dirty="0" smtClean="0">
                <a:solidFill>
                  <a:srgbClr val="FF0000"/>
                </a:solidFill>
              </a:rPr>
              <a:t>White Space:</a:t>
            </a:r>
          </a:p>
          <a:p>
            <a:pPr marL="0" indent="0">
              <a:buNone/>
            </a:pPr>
            <a:r>
              <a:rPr lang="en-US" dirty="0" smtClean="0">
                <a:solidFill>
                  <a:srgbClr val="FF0000"/>
                </a:solidFill>
              </a:rPr>
              <a:t>What made Pangaea drift toward and away from the South Pole?</a:t>
            </a:r>
            <a:endParaRPr lang="en-US" dirty="0">
              <a:solidFill>
                <a:srgbClr val="FF0000"/>
              </a:solidFill>
            </a:endParaRPr>
          </a:p>
          <a:p>
            <a:pPr marL="0" indent="0">
              <a:buNone/>
            </a:pPr>
            <a:r>
              <a:rPr lang="en-US" b="1" dirty="0" smtClean="0"/>
              <a:t>Agenda: </a:t>
            </a:r>
          </a:p>
          <a:p>
            <a:r>
              <a:rPr lang="en-US" dirty="0" smtClean="0"/>
              <a:t>Rehearse The Restless Earth Project Presentations today</a:t>
            </a:r>
          </a:p>
          <a:p>
            <a:pPr lvl="1"/>
            <a:r>
              <a:rPr lang="en-US" sz="2000" dirty="0" smtClean="0"/>
              <a:t>Be sure you have shared your presentation file with Mrs. </a:t>
            </a:r>
            <a:r>
              <a:rPr lang="en-US" sz="2000" dirty="0" err="1" smtClean="0"/>
              <a:t>Duddles</a:t>
            </a:r>
            <a:r>
              <a:rPr lang="en-US" sz="2000" dirty="0" smtClean="0"/>
              <a:t> </a:t>
            </a:r>
          </a:p>
          <a:p>
            <a:pPr marL="0" indent="0">
              <a:buNone/>
            </a:pPr>
            <a:r>
              <a:rPr lang="en-US" dirty="0" smtClean="0">
                <a:solidFill>
                  <a:srgbClr val="FF0000"/>
                </a:solidFill>
              </a:rPr>
              <a:t>Reminder</a:t>
            </a:r>
            <a:r>
              <a:rPr lang="en-US" dirty="0">
                <a:solidFill>
                  <a:srgbClr val="FF0000"/>
                </a:solidFill>
              </a:rPr>
              <a:t>: End of year pizza party on Thursday 06/06</a:t>
            </a:r>
          </a:p>
          <a:p>
            <a:pPr marL="0" indent="0">
              <a:buNone/>
            </a:pPr>
            <a:endParaRPr lang="en-US" dirty="0" smtClean="0"/>
          </a:p>
        </p:txBody>
      </p:sp>
    </p:spTree>
    <p:extLst>
      <p:ext uri="{BB962C8B-B14F-4D97-AF65-F5344CB8AC3E}">
        <p14:creationId xmlns:p14="http://schemas.microsoft.com/office/powerpoint/2010/main" val="32066634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59441</TotalTime>
  <Words>7170</Words>
  <Application>Microsoft Office PowerPoint</Application>
  <PresentationFormat>Widescreen</PresentationFormat>
  <Paragraphs>717</Paragraphs>
  <Slides>57</Slides>
  <Notes>56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Calibri</vt:lpstr>
      <vt:lpstr>Rockwell</vt:lpstr>
      <vt:lpstr>Rockwell Condensed</vt:lpstr>
      <vt:lpstr>Wingdings</vt:lpstr>
      <vt:lpstr>Wood Type</vt:lpstr>
      <vt:lpstr>Earth &amp; Space Science 8</vt:lpstr>
      <vt:lpstr>Thursday – 06/13</vt:lpstr>
      <vt:lpstr>Wednesday – 06/12</vt:lpstr>
      <vt:lpstr>Tuesday – 06/11</vt:lpstr>
      <vt:lpstr>Monday – 06/10</vt:lpstr>
      <vt:lpstr>Friday – 06/07</vt:lpstr>
      <vt:lpstr>Thursday – 06/06</vt:lpstr>
      <vt:lpstr>Wednesday – 06/05</vt:lpstr>
      <vt:lpstr>Tuesday – 06/04</vt:lpstr>
      <vt:lpstr>Monday – 06/03</vt:lpstr>
      <vt:lpstr>Friday – 05/31</vt:lpstr>
      <vt:lpstr>Thursday – 05/30</vt:lpstr>
      <vt:lpstr>Wednesday – 05/29</vt:lpstr>
      <vt:lpstr>Tuesday – 05/28</vt:lpstr>
      <vt:lpstr>Monday 05/27 </vt:lpstr>
      <vt:lpstr>Friday – 05/24 half Day PM session only</vt:lpstr>
      <vt:lpstr>Thursday – 05/23</vt:lpstr>
      <vt:lpstr>Wednesday – 05/22</vt:lpstr>
      <vt:lpstr>Tuesday – 05/21</vt:lpstr>
      <vt:lpstr>Monday – 05/20</vt:lpstr>
      <vt:lpstr>Friday – 05/17</vt:lpstr>
      <vt:lpstr>Thursday – 05/16</vt:lpstr>
      <vt:lpstr>Wednesday – 05/15</vt:lpstr>
      <vt:lpstr>Tuesday – 05/14</vt:lpstr>
      <vt:lpstr>Monday – 05/13</vt:lpstr>
      <vt:lpstr>Friday – 05/10</vt:lpstr>
      <vt:lpstr>Thursday – 05/09</vt:lpstr>
      <vt:lpstr>Wednesday – 05/08</vt:lpstr>
      <vt:lpstr>Tuesday – 05/07</vt:lpstr>
      <vt:lpstr>Monday – 05/06</vt:lpstr>
      <vt:lpstr>Friday – 05/03 Half Day PM Session Only</vt:lpstr>
      <vt:lpstr>Thursday – 05/02</vt:lpstr>
      <vt:lpstr>Wednesday – 05/01</vt:lpstr>
      <vt:lpstr>Tuesday – 04/30</vt:lpstr>
      <vt:lpstr>Monday – 04/29</vt:lpstr>
      <vt:lpstr>Friday – 04/26</vt:lpstr>
      <vt:lpstr>Thursday – 04/25</vt:lpstr>
      <vt:lpstr>Wednesday – 04/24</vt:lpstr>
      <vt:lpstr>Tuesday – 04/23</vt:lpstr>
      <vt:lpstr>Monday – 04/22</vt:lpstr>
      <vt:lpstr>Friday 04/19 </vt:lpstr>
      <vt:lpstr>Thursday – 04/18 Half Day AM Session Only</vt:lpstr>
      <vt:lpstr>Wednesday – 04/17</vt:lpstr>
      <vt:lpstr>Tuesday – 04/16</vt:lpstr>
      <vt:lpstr>Monday – 04/15</vt:lpstr>
      <vt:lpstr>Friday – 04/12</vt:lpstr>
      <vt:lpstr>Thursday – 04/11</vt:lpstr>
      <vt:lpstr>Wednesday – 04/10</vt:lpstr>
      <vt:lpstr>Tuesday – 04/09</vt:lpstr>
      <vt:lpstr>Monday – 04/08</vt:lpstr>
      <vt:lpstr>Monday 04/01 – Friday 04/05</vt:lpstr>
      <vt:lpstr>Friday – 03/29 Half Day PM Session Only</vt:lpstr>
      <vt:lpstr>Thursday – 03/28</vt:lpstr>
      <vt:lpstr>Wednesday – 03/27</vt:lpstr>
      <vt:lpstr>Tuesday – 03/26</vt:lpstr>
      <vt:lpstr>PowerPoint Presentation</vt:lpstr>
      <vt:lpstr>Monday – 03/25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&amp; Space Science 8</dc:title>
  <dc:creator>Tuyen Duddles</dc:creator>
  <cp:lastModifiedBy>Windows User</cp:lastModifiedBy>
  <cp:revision>375</cp:revision>
  <cp:lastPrinted>2019-06-07T12:04:29Z</cp:lastPrinted>
  <dcterms:created xsi:type="dcterms:W3CDTF">2018-08-21T23:03:53Z</dcterms:created>
  <dcterms:modified xsi:type="dcterms:W3CDTF">2019-06-13T11:54:29Z</dcterms:modified>
</cp:coreProperties>
</file>