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2"/>
  </p:notesMasterIdLst>
  <p:sldIdLst>
    <p:sldId id="256" r:id="rId2"/>
    <p:sldId id="634" r:id="rId3"/>
    <p:sldId id="643" r:id="rId4"/>
    <p:sldId id="642" r:id="rId5"/>
    <p:sldId id="641" r:id="rId6"/>
    <p:sldId id="640" r:id="rId7"/>
    <p:sldId id="639" r:id="rId8"/>
    <p:sldId id="638" r:id="rId9"/>
    <p:sldId id="637" r:id="rId10"/>
    <p:sldId id="636" r:id="rId11"/>
    <p:sldId id="626" r:id="rId12"/>
    <p:sldId id="635" r:id="rId13"/>
    <p:sldId id="631" r:id="rId14"/>
    <p:sldId id="633" r:id="rId15"/>
    <p:sldId id="630" r:id="rId16"/>
    <p:sldId id="632" r:id="rId17"/>
    <p:sldId id="629" r:id="rId18"/>
    <p:sldId id="627" r:id="rId19"/>
    <p:sldId id="612" r:id="rId20"/>
    <p:sldId id="628" r:id="rId21"/>
    <p:sldId id="625" r:id="rId22"/>
    <p:sldId id="624" r:id="rId23"/>
    <p:sldId id="623" r:id="rId24"/>
    <p:sldId id="622" r:id="rId25"/>
    <p:sldId id="621" r:id="rId26"/>
    <p:sldId id="620" r:id="rId27"/>
    <p:sldId id="619" r:id="rId28"/>
    <p:sldId id="618" r:id="rId29"/>
    <p:sldId id="617" r:id="rId30"/>
    <p:sldId id="616" r:id="rId31"/>
    <p:sldId id="615" r:id="rId32"/>
    <p:sldId id="614" r:id="rId33"/>
    <p:sldId id="613" r:id="rId34"/>
    <p:sldId id="611" r:id="rId35"/>
    <p:sldId id="610" r:id="rId36"/>
    <p:sldId id="602" r:id="rId37"/>
    <p:sldId id="609" r:id="rId38"/>
    <p:sldId id="608" r:id="rId39"/>
    <p:sldId id="607" r:id="rId40"/>
    <p:sldId id="606" r:id="rId41"/>
    <p:sldId id="605" r:id="rId42"/>
    <p:sldId id="604" r:id="rId43"/>
    <p:sldId id="603" r:id="rId44"/>
    <p:sldId id="601" r:id="rId45"/>
    <p:sldId id="592" r:id="rId46"/>
    <p:sldId id="600" r:id="rId47"/>
    <p:sldId id="599" r:id="rId48"/>
    <p:sldId id="598" r:id="rId49"/>
    <p:sldId id="597" r:id="rId50"/>
    <p:sldId id="596" r:id="rId51"/>
    <p:sldId id="595" r:id="rId52"/>
    <p:sldId id="594" r:id="rId53"/>
    <p:sldId id="593" r:id="rId54"/>
    <p:sldId id="590" r:id="rId55"/>
    <p:sldId id="589" r:id="rId56"/>
    <p:sldId id="588" r:id="rId57"/>
    <p:sldId id="579" r:id="rId58"/>
    <p:sldId id="591" r:id="rId59"/>
    <p:sldId id="587" r:id="rId60"/>
    <p:sldId id="586" r:id="rId6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528C-FCE2-4A1F-9B6B-24143B30400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7A474-42BD-4DA2-8DCA-98983755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mixes up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genes, which helps make the offspring more diverse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47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obtains food and breaks down food, uses energy, grows, gets rid of waste, duplicate its DNA to prepare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cell division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76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obtains food and breaks down food, uses energy, grows, gets rid of waste, duplicate its DNA to prepare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cell division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316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Growth, development, repair,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reproduction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71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Growth, development, repair,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reproduction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467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nucleus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225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nucleus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268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nucleus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306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0159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 6.5 – 8.2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792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Prokaryotes and bacteria; because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they do not have a nucleus.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49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mixes up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genes, which helps make the offspring more diverse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341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Eukaryotes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1954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acids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774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Chloroplast, cell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wall, large central vacuole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8562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633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2986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cells have different specific functions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0525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levels of cellular organization in a multicellular living thing are cells, tissues, organs, and organ systems.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734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Clinton River Watershed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204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Stomach, large &amp; small intestine, heart,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lung, skin, liver, kidneys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2345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Cells; Two 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tissues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2971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mixes up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genes, which helps make the offspring more diverse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9657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9705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specialized cell is limited to its function n a multicellular organism. A unicellular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organism can perform many functions and do everything it needs to live.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3876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 are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basic units of life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Multicellular organisms have groups of specialized cells that work together, unicellular organisms do not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5164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Alkali Metals, Alkaline Earth Metals, Halogens,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Noble Gas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6153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touching the dark-stepped line and have some metallic &amp; some non-metallic properties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9652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touching the dark-stepped line and have some metallic &amp; some non-metallic properties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7481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touching the dark-stepped line and have some metallic &amp; some non-metallic properties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2988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would have similar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reactivities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valence electrons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172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 energy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4983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Lipids, proteins,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carbohydrates, nucleic acids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949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mixes up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genes, which helps make the offspring more diverse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501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Atom: any element 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Periodic Table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Molecule: water, carbon dioxide, oxygen gas, glucose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8427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No, it contains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many elements such as carbon, hydrogen, and oxygen.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3551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cell membrane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folds to take in or release a package of material; material is moved across the cell membrane.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669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9514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Maintaining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stable internal environment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2629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Exchange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material; get rid of wastes; obtain and use energy; reproduce new cells to repair or replace damaged or dead cells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9271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Passive transport does not require energy from the cell to move particles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or out of a cell. Active transport requires the cell to use energy to move particles.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0983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Endocytosis and exocytosis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6125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Passive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transport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12141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 are the basic units of life.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398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mixes up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genes, which helps make the offspring more diverse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07741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Protective barrier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regulate what goes in and out of the cell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228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membrane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47429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Mitochondria, ribosomes,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ER, Golgi complex, cell membrane, etc.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55851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94701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92561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Glucose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(sugar) &amp; oxygen (O2)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60510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Water, carbon dioxide,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chemical energy (ATP)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25774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Glucose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(sugar) &amp; oxygen (O2)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2352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Glucose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(sugar) &amp; oxygen (O2)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65088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Water, carbon dioxide,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light energy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36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meiosis did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happen, a fertilized cell will have twice as many chromosomes as it needs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0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Cytokinesis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185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Interphase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76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Interphase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7A474-42BD-4DA2-8DCA-9898375534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95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D9F0DDD-84B2-4110-B1FD-A3A542C21C51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834273C-FE02-4E9E-80C6-0B5280F2962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Life Science 7 </a:t>
            </a:r>
            <a:br>
              <a:rPr lang="en-US" b="1" dirty="0"/>
            </a:br>
            <a:r>
              <a:rPr lang="en-US" b="1" dirty="0"/>
              <a:t>Mrs. Duddles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Q4 – Cells, Genetics &amp; Heredity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757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06/03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500" b="1" dirty="0"/>
              <a:t>Objectives:</a:t>
            </a:r>
          </a:p>
          <a:p>
            <a:r>
              <a:rPr lang="en-US" sz="2500" b="1" dirty="0" smtClean="0"/>
              <a:t>Students will relate the process of mitosis to its functions in single-celled and multicellular organisms</a:t>
            </a:r>
          </a:p>
          <a:p>
            <a:r>
              <a:rPr lang="en-US" sz="2500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sz="2500" b="1" dirty="0" smtClean="0"/>
              <a:t>Agenda: </a:t>
            </a:r>
          </a:p>
          <a:p>
            <a:r>
              <a:rPr lang="en-US" sz="2500" b="1" dirty="0" smtClean="0"/>
              <a:t>7</a:t>
            </a:r>
            <a:r>
              <a:rPr lang="en-US" sz="2500" b="1" baseline="30000" dirty="0" smtClean="0"/>
              <a:t>th</a:t>
            </a:r>
            <a:r>
              <a:rPr lang="en-US" sz="2500" b="1" dirty="0" smtClean="0"/>
              <a:t> grade field trip to Adventure Park today – no classes</a:t>
            </a:r>
          </a:p>
          <a:p>
            <a:r>
              <a:rPr lang="en-US" sz="2500" b="1" dirty="0" smtClean="0"/>
              <a:t>Read for remainder of 6</a:t>
            </a:r>
            <a:r>
              <a:rPr lang="en-US" sz="2500" b="1" baseline="30000" dirty="0" smtClean="0"/>
              <a:t>th</a:t>
            </a:r>
            <a:r>
              <a:rPr lang="en-US" sz="2500" b="1" dirty="0" smtClean="0"/>
              <a:t> period at end of field trip at 2:15 pm</a:t>
            </a:r>
            <a:endParaRPr lang="en-US" sz="2500" b="1" dirty="0"/>
          </a:p>
          <a:p>
            <a:pPr marL="0" indent="0">
              <a:buNone/>
            </a:pPr>
            <a:endParaRPr lang="en-US" sz="25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Friday 05/31 PM Session Only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100" b="1" dirty="0"/>
              <a:t>Objectives:</a:t>
            </a:r>
          </a:p>
          <a:p>
            <a:r>
              <a:rPr lang="en-US" sz="2100" b="1" dirty="0" smtClean="0"/>
              <a:t>Students will relate the process of mitosis to its functions in single-celled and multicellular organisms</a:t>
            </a:r>
          </a:p>
          <a:p>
            <a:r>
              <a:rPr lang="en-US" sz="2100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White </a:t>
            </a:r>
            <a:r>
              <a:rPr lang="en-US" sz="2100" b="1" dirty="0">
                <a:solidFill>
                  <a:srgbClr val="FF0000"/>
                </a:solidFill>
              </a:rPr>
              <a:t>Space Question</a:t>
            </a:r>
            <a:r>
              <a:rPr lang="en-US" sz="21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What happens in a cell when it is not undergoing cell division?</a:t>
            </a:r>
          </a:p>
          <a:p>
            <a:pPr marL="0" indent="0">
              <a:buNone/>
            </a:pPr>
            <a:r>
              <a:rPr lang="en-US" sz="2100" b="1" dirty="0" smtClean="0"/>
              <a:t>Agenda: </a:t>
            </a:r>
          </a:p>
          <a:p>
            <a:r>
              <a:rPr lang="en-US" sz="2100" b="1" dirty="0" smtClean="0"/>
              <a:t>Start work on Lab </a:t>
            </a:r>
            <a:r>
              <a:rPr lang="en-US" sz="2100" b="1" dirty="0"/>
              <a:t>Activity 1A: DNA, Chromosomes, and Cell Division </a:t>
            </a:r>
            <a:r>
              <a:rPr lang="en-US" sz="2100" b="1" dirty="0" smtClean="0"/>
              <a:t>lab</a:t>
            </a:r>
          </a:p>
          <a:p>
            <a:pPr lvl="1"/>
            <a:r>
              <a:rPr lang="en-US" sz="2100" b="1" dirty="0"/>
              <a:t>Read and follow directions in student handout</a:t>
            </a:r>
          </a:p>
          <a:p>
            <a:pPr lvl="1"/>
            <a:r>
              <a:rPr lang="en-US" sz="2100" b="1" dirty="0"/>
              <a:t>Work with your table </a:t>
            </a:r>
            <a:r>
              <a:rPr lang="en-US" sz="2100" b="1" dirty="0" smtClean="0"/>
              <a:t>group to make the DNA cell model</a:t>
            </a:r>
            <a:endParaRPr lang="en-US" sz="2100" b="1" dirty="0"/>
          </a:p>
          <a:p>
            <a:pPr marL="0" indent="0">
              <a:buNone/>
            </a:pPr>
            <a:endParaRPr lang="en-US" sz="2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Friday 05/31 AM Session Only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600" b="1" dirty="0"/>
              <a:t>Objectives:</a:t>
            </a:r>
          </a:p>
          <a:p>
            <a:r>
              <a:rPr lang="en-US" sz="2600" b="1" dirty="0" smtClean="0"/>
              <a:t>Students will relate the process of mitosis to its functions in single-celled and multicellular organisms</a:t>
            </a:r>
          </a:p>
          <a:p>
            <a:r>
              <a:rPr lang="en-US" sz="2600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sz="2600" b="1" dirty="0" smtClean="0"/>
              <a:t>Agenda: </a:t>
            </a:r>
          </a:p>
          <a:p>
            <a:r>
              <a:rPr lang="en-US" sz="2600" b="1" dirty="0" smtClean="0"/>
              <a:t>Math/ELA block schedule to finalize School Site Project Presentations – No Science class today</a:t>
            </a:r>
          </a:p>
          <a:p>
            <a:r>
              <a:rPr lang="en-US" sz="2600" b="1" dirty="0" smtClean="0"/>
              <a:t>School Site Project presentations start 3</a:t>
            </a:r>
            <a:r>
              <a:rPr lang="en-US" sz="2600" b="1" baseline="30000" dirty="0" smtClean="0"/>
              <a:t>rd</a:t>
            </a:r>
            <a:r>
              <a:rPr lang="en-US" sz="2600" b="1" dirty="0" smtClean="0"/>
              <a:t> period</a:t>
            </a:r>
            <a:endParaRPr lang="en-US" sz="2600" b="1" dirty="0"/>
          </a:p>
          <a:p>
            <a:pPr marL="0" indent="0"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05/30 PM Session Only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100" b="1" dirty="0"/>
              <a:t>Objectives:</a:t>
            </a:r>
          </a:p>
          <a:p>
            <a:r>
              <a:rPr lang="en-US" sz="2100" b="1" dirty="0" smtClean="0"/>
              <a:t>Students will relate the process of mitosis to its functions in single-celled and multicellular organisms</a:t>
            </a:r>
          </a:p>
          <a:p>
            <a:r>
              <a:rPr lang="en-US" sz="2100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White </a:t>
            </a:r>
            <a:r>
              <a:rPr lang="en-US" sz="2100" b="1" dirty="0">
                <a:solidFill>
                  <a:srgbClr val="FF0000"/>
                </a:solidFill>
              </a:rPr>
              <a:t>Space Question</a:t>
            </a:r>
            <a:r>
              <a:rPr lang="en-US" sz="21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Name three reasons why cells divide.</a:t>
            </a:r>
          </a:p>
          <a:p>
            <a:pPr marL="0" indent="0">
              <a:buNone/>
            </a:pPr>
            <a:r>
              <a:rPr lang="en-US" sz="2100" b="1" dirty="0" smtClean="0"/>
              <a:t>Agenda: </a:t>
            </a:r>
          </a:p>
          <a:p>
            <a:r>
              <a:rPr lang="en-US" sz="2100" b="1" dirty="0" smtClean="0"/>
              <a:t>Finish Activity 1 Mitosis directed reading (20 </a:t>
            </a:r>
            <a:r>
              <a:rPr lang="en-US" sz="2100" b="1" dirty="0" err="1" smtClean="0"/>
              <a:t>mins</a:t>
            </a:r>
            <a:r>
              <a:rPr lang="en-US" sz="2100" b="1" dirty="0" smtClean="0"/>
              <a:t>)</a:t>
            </a:r>
          </a:p>
          <a:p>
            <a:r>
              <a:rPr lang="en-US" sz="2100" b="1" dirty="0" smtClean="0"/>
              <a:t>Discuss and Review Activity 1 Mitosis directed reading (20 </a:t>
            </a:r>
            <a:r>
              <a:rPr lang="en-US" sz="2100" b="1" dirty="0" err="1" smtClean="0"/>
              <a:t>mins</a:t>
            </a:r>
            <a:r>
              <a:rPr lang="en-US" sz="2100" b="1" dirty="0" smtClean="0"/>
              <a:t>)</a:t>
            </a:r>
          </a:p>
          <a:p>
            <a:r>
              <a:rPr lang="en-US" sz="2100" b="1" dirty="0" smtClean="0"/>
              <a:t>Write Conclusion; Turn in Conclusion for grading</a:t>
            </a:r>
          </a:p>
          <a:p>
            <a:pPr marL="0" indent="0">
              <a:buNone/>
            </a:pPr>
            <a:endParaRPr lang="en-US" sz="2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05/30 AM Session Only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050" b="1" dirty="0"/>
              <a:t>Objectives:</a:t>
            </a:r>
          </a:p>
          <a:p>
            <a:r>
              <a:rPr lang="en-US" sz="2050" b="1" dirty="0" smtClean="0"/>
              <a:t>Students will relate the process of mitosis to its functions in single-celled and multicellular organisms</a:t>
            </a:r>
          </a:p>
          <a:p>
            <a:r>
              <a:rPr lang="en-US" sz="2050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sz="2050" b="1" dirty="0" smtClean="0">
                <a:solidFill>
                  <a:srgbClr val="FF0000"/>
                </a:solidFill>
              </a:rPr>
              <a:t>White </a:t>
            </a:r>
            <a:r>
              <a:rPr lang="en-US" sz="2050" b="1" dirty="0">
                <a:solidFill>
                  <a:srgbClr val="FF0000"/>
                </a:solidFill>
              </a:rPr>
              <a:t>Space Question</a:t>
            </a:r>
            <a:r>
              <a:rPr lang="en-US" sz="205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50" b="1" dirty="0" smtClean="0">
                <a:solidFill>
                  <a:srgbClr val="FF0000"/>
                </a:solidFill>
              </a:rPr>
              <a:t>Name three reasons why cells divide.</a:t>
            </a:r>
          </a:p>
          <a:p>
            <a:pPr marL="0" indent="0">
              <a:buNone/>
            </a:pPr>
            <a:r>
              <a:rPr lang="en-US" sz="2050" b="1" dirty="0" smtClean="0"/>
              <a:t>Agenda: </a:t>
            </a:r>
          </a:p>
          <a:p>
            <a:r>
              <a:rPr lang="en-US" sz="2050" b="1" dirty="0" smtClean="0"/>
              <a:t>Turn in Activity 1 Mitosis directed reading Conclusion for grading</a:t>
            </a:r>
          </a:p>
          <a:p>
            <a:r>
              <a:rPr lang="en-US" sz="2050" b="1" dirty="0" smtClean="0"/>
              <a:t>Start work on Lab Activity 1A: DNA, Chromosomes, and Cell Division lab</a:t>
            </a:r>
          </a:p>
          <a:p>
            <a:pPr lvl="1"/>
            <a:r>
              <a:rPr lang="en-US" sz="2050" b="1" dirty="0" smtClean="0"/>
              <a:t>Read and follow directions in student handout</a:t>
            </a:r>
          </a:p>
          <a:p>
            <a:pPr lvl="1"/>
            <a:r>
              <a:rPr lang="en-US" sz="2050" b="1" dirty="0" smtClean="0"/>
              <a:t>Work with your table group </a:t>
            </a:r>
            <a:r>
              <a:rPr lang="en-US" sz="2000" b="1" dirty="0"/>
              <a:t>to make the DNA cell model</a:t>
            </a:r>
          </a:p>
          <a:p>
            <a:pPr lvl="1"/>
            <a:endParaRPr lang="en-US" sz="2050" b="1" dirty="0" smtClean="0"/>
          </a:p>
          <a:p>
            <a:pPr marL="0" indent="0">
              <a:buNone/>
            </a:pPr>
            <a:endParaRPr lang="en-US" sz="205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05/29 –PM Session Only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b="1" dirty="0"/>
              <a:t>Objectives:</a:t>
            </a:r>
          </a:p>
          <a:p>
            <a:r>
              <a:rPr lang="en-US" b="1" dirty="0" smtClean="0"/>
              <a:t>Students will relate the process of mitosis to its functions in single-celled and multicellular organisms</a:t>
            </a:r>
          </a:p>
          <a:p>
            <a:r>
              <a:rPr lang="en-US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b="1" dirty="0" smtClean="0"/>
              <a:t>Agenda: </a:t>
            </a:r>
          </a:p>
          <a:p>
            <a:r>
              <a:rPr lang="en-US" b="1" dirty="0" smtClean="0"/>
              <a:t>No Science class today</a:t>
            </a:r>
          </a:p>
          <a:p>
            <a:r>
              <a:rPr lang="en-US" b="1" dirty="0" smtClean="0"/>
              <a:t>Penguin section go to Mrs. Toy’s class for 5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 to finalize School Site presentation work</a:t>
            </a:r>
          </a:p>
          <a:p>
            <a:r>
              <a:rPr lang="en-US" b="1" dirty="0" smtClean="0"/>
              <a:t>Tree Huggers section go to Mr. Carron’s class for 6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 for School Site Presentations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05/29 – AM Session Only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100" b="1" dirty="0"/>
              <a:t>Objectives:</a:t>
            </a:r>
          </a:p>
          <a:p>
            <a:r>
              <a:rPr lang="en-US" sz="2100" b="1" dirty="0" smtClean="0"/>
              <a:t>Students will relate the process of mitosis to its functions in single-celled and multicellular organisms</a:t>
            </a:r>
          </a:p>
          <a:p>
            <a:r>
              <a:rPr lang="en-US" sz="2100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White </a:t>
            </a:r>
            <a:r>
              <a:rPr lang="en-US" sz="2100" b="1" dirty="0">
                <a:solidFill>
                  <a:srgbClr val="FF0000"/>
                </a:solidFill>
              </a:rPr>
              <a:t>Space Question</a:t>
            </a:r>
            <a:r>
              <a:rPr lang="en-US" sz="21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In a eukaryotic cell, which organelle contains the genetic information of the cell?</a:t>
            </a:r>
          </a:p>
          <a:p>
            <a:pPr marL="0" indent="0">
              <a:buNone/>
            </a:pPr>
            <a:r>
              <a:rPr lang="en-US" sz="2100" b="1" dirty="0" smtClean="0"/>
              <a:t>Agenda: </a:t>
            </a:r>
          </a:p>
          <a:p>
            <a:r>
              <a:rPr lang="en-US" sz="2100" b="1" dirty="0" smtClean="0"/>
              <a:t>Finish Reproduction and Heredity Unit Activity 1 Mitosis directed reading (20 </a:t>
            </a:r>
            <a:r>
              <a:rPr lang="en-US" sz="2100" b="1" dirty="0" err="1" smtClean="0"/>
              <a:t>mins</a:t>
            </a:r>
            <a:r>
              <a:rPr lang="en-US" sz="2100" b="1" dirty="0" smtClean="0"/>
              <a:t>)</a:t>
            </a:r>
          </a:p>
          <a:p>
            <a:r>
              <a:rPr lang="en-US" sz="2100" b="1" dirty="0" smtClean="0"/>
              <a:t>Discuss and review Activity 1 Mitosis directed reading; write Conclusion</a:t>
            </a:r>
          </a:p>
          <a:p>
            <a:pPr marL="0" indent="0">
              <a:buNone/>
            </a:pPr>
            <a:endParaRPr lang="en-US" sz="2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05/28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200" b="1" dirty="0"/>
              <a:t>Objectives:</a:t>
            </a:r>
          </a:p>
          <a:p>
            <a:r>
              <a:rPr lang="en-US" sz="2200" b="1" dirty="0" smtClean="0"/>
              <a:t>Students will relate the process of mitosis to its functions in single-celled and multicellular organisms</a:t>
            </a:r>
          </a:p>
          <a:p>
            <a:r>
              <a:rPr lang="en-US" sz="2200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White </a:t>
            </a:r>
            <a:r>
              <a:rPr lang="en-US" sz="2200" b="1" dirty="0">
                <a:solidFill>
                  <a:srgbClr val="FF0000"/>
                </a:solidFill>
              </a:rPr>
              <a:t>Space Question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What is the range of pH levels in which most aquatic organisms can survive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b="1" dirty="0" smtClean="0"/>
              <a:t>Agenda:</a:t>
            </a:r>
          </a:p>
          <a:p>
            <a:r>
              <a:rPr lang="en-US" sz="2200" b="1" dirty="0" smtClean="0"/>
              <a:t>Work on Reproduction and Heredity Unit Activity 1 Mitosis directed reading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5" y="685800"/>
            <a:ext cx="7181850" cy="11334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05/27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467600" cy="2895600"/>
          </a:xfrm>
        </p:spPr>
        <p:txBody>
          <a:bodyPr>
            <a:noAutofit/>
          </a:bodyPr>
          <a:lstStyle/>
          <a:p>
            <a:pPr marL="48221" indent="-48221" algn="ctr">
              <a:buNone/>
            </a:pPr>
            <a:r>
              <a:rPr lang="en-US" sz="3600" b="1" dirty="0" smtClean="0"/>
              <a:t>WCS District – Closed </a:t>
            </a:r>
          </a:p>
          <a:p>
            <a:pPr marL="48221" indent="-48221" algn="ctr">
              <a:buNone/>
            </a:pPr>
            <a:r>
              <a:rPr lang="en-US" sz="3600" b="1" dirty="0" smtClean="0"/>
              <a:t>Memorial Day Observance</a:t>
            </a:r>
            <a:endParaRPr lang="en-US" sz="3600" b="1" dirty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638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000" b="1" dirty="0"/>
              <a:t>Friday </a:t>
            </a:r>
            <a:r>
              <a:rPr lang="en-US" sz="3000" b="1" dirty="0" smtClean="0"/>
              <a:t>05/24 </a:t>
            </a:r>
            <a:r>
              <a:rPr lang="en-US" sz="3000" b="1" dirty="0"/>
              <a:t>Half Day PM Session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200" b="1" dirty="0"/>
              <a:t>Objectives:</a:t>
            </a:r>
          </a:p>
          <a:p>
            <a:r>
              <a:rPr lang="en-US" sz="2200" b="1" dirty="0" smtClean="0"/>
              <a:t>Students will describe the different levels of organization in living things</a:t>
            </a:r>
          </a:p>
          <a:p>
            <a:r>
              <a:rPr lang="en-US" sz="2200" b="1" dirty="0" smtClean="0"/>
              <a:t>Students will discuss the chemical makeup of living things</a:t>
            </a:r>
          </a:p>
          <a:p>
            <a:r>
              <a:rPr lang="en-US" sz="2200" b="1" dirty="0" smtClean="0"/>
              <a:t>Students will explain the important processes that organisms undergo to maintain stable internal conditions</a:t>
            </a:r>
          </a:p>
          <a:p>
            <a:r>
              <a:rPr lang="en-US" sz="2200" b="1" dirty="0"/>
              <a:t>S</a:t>
            </a:r>
            <a:r>
              <a:rPr lang="en-US" sz="2200" b="1" dirty="0" smtClean="0"/>
              <a:t>tudents </a:t>
            </a:r>
            <a:r>
              <a:rPr lang="en-US" sz="2200" b="1" dirty="0"/>
              <a:t>will explain how cells capture and release </a:t>
            </a:r>
            <a:r>
              <a:rPr lang="en-US" sz="2200" b="1" dirty="0" smtClean="0"/>
              <a:t>energy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b="1" dirty="0" smtClean="0"/>
              <a:t>Agenda:</a:t>
            </a:r>
          </a:p>
          <a:p>
            <a:r>
              <a:rPr lang="en-US" sz="2200" b="1" dirty="0" smtClean="0"/>
              <a:t>ELA/Math Block Schedule – No Science class today</a:t>
            </a:r>
          </a:p>
          <a:p>
            <a:pPr mar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Have a safe holiday weekend!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5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2" y="609600"/>
            <a:ext cx="7548562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06/13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905000"/>
            <a:ext cx="7620000" cy="3352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WCS Last Day of 2018 – 2019 School Year</a:t>
            </a:r>
          </a:p>
          <a:p>
            <a:r>
              <a:rPr lang="en-US" sz="2800" b="1" dirty="0" smtClean="0"/>
              <a:t>Half Day Schedule – Home Schools Only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Have a safe and happy Summer Break!</a:t>
            </a:r>
          </a:p>
          <a:p>
            <a:endParaRPr lang="en-US" sz="2800" b="1" dirty="0"/>
          </a:p>
          <a:p>
            <a:pPr marL="365760" lvl="1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05/23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describe the different levels of organization in living things</a:t>
            </a:r>
          </a:p>
          <a:p>
            <a:r>
              <a:rPr lang="en-US" sz="1900" b="1" dirty="0" smtClean="0"/>
              <a:t>Students will discuss the chemical makeup of living things</a:t>
            </a:r>
          </a:p>
          <a:p>
            <a:r>
              <a:rPr lang="en-US" sz="1900" b="1" dirty="0" smtClean="0"/>
              <a:t>Students will explain the important processes that organisms undergo to maintain stable internal conditions</a:t>
            </a:r>
          </a:p>
          <a:p>
            <a:r>
              <a:rPr lang="en-US" sz="1900" b="1" dirty="0"/>
              <a:t>S</a:t>
            </a:r>
            <a:r>
              <a:rPr lang="en-US" sz="1900" b="1" dirty="0" smtClean="0"/>
              <a:t>tudents </a:t>
            </a:r>
            <a:r>
              <a:rPr lang="en-US" sz="19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</a:t>
            </a:r>
            <a:r>
              <a:rPr lang="en-US" sz="19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Which type of cells have DNA in the cytoplasm? Why?</a:t>
            </a:r>
          </a:p>
          <a:p>
            <a:pPr marL="0" indent="0">
              <a:buNone/>
            </a:pPr>
            <a:r>
              <a:rPr lang="en-US" sz="1900" b="1" dirty="0" smtClean="0"/>
              <a:t>Agenda:</a:t>
            </a:r>
          </a:p>
          <a:p>
            <a:r>
              <a:rPr lang="en-US" sz="1900" b="1" dirty="0" smtClean="0"/>
              <a:t>Finish Lab Activity 12A “A Closer Look” guided reading &amp; Cells Unit 1 wrap-up (20 </a:t>
            </a:r>
            <a:r>
              <a:rPr lang="en-US" sz="1900" b="1" dirty="0" err="1" smtClean="0"/>
              <a:t>mins</a:t>
            </a:r>
            <a:r>
              <a:rPr lang="en-US" sz="1900" b="1" dirty="0" smtClean="0"/>
              <a:t>)</a:t>
            </a:r>
          </a:p>
          <a:p>
            <a:r>
              <a:rPr lang="en-US" sz="1900" b="1" dirty="0" smtClean="0"/>
              <a:t>Discuss and review Lab Activity 12A; turn in student handout for grading</a:t>
            </a:r>
          </a:p>
          <a:p>
            <a:pPr marL="0" indent="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05/22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000" b="1" dirty="0"/>
              <a:t>Objectives:</a:t>
            </a:r>
          </a:p>
          <a:p>
            <a:r>
              <a:rPr lang="en-US" sz="2000" b="1" dirty="0" smtClean="0"/>
              <a:t>Students will describe the different levels of organization in living things</a:t>
            </a:r>
          </a:p>
          <a:p>
            <a:r>
              <a:rPr lang="en-US" sz="2000" b="1" dirty="0" smtClean="0"/>
              <a:t>Students will discuss the chemical makeup of living things</a:t>
            </a:r>
          </a:p>
          <a:p>
            <a:r>
              <a:rPr lang="en-US" sz="2000" b="1" dirty="0" smtClean="0"/>
              <a:t>Students will explain the important processes that organisms undergo to maintain stable internal conditions</a:t>
            </a:r>
          </a:p>
          <a:p>
            <a:r>
              <a:rPr lang="en-US" sz="2000" b="1" dirty="0"/>
              <a:t>S</a:t>
            </a:r>
            <a:r>
              <a:rPr lang="en-US" sz="2000" b="1" dirty="0" smtClean="0"/>
              <a:t>tudents </a:t>
            </a:r>
            <a:r>
              <a:rPr lang="en-US" sz="20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White </a:t>
            </a:r>
            <a:r>
              <a:rPr lang="en-US" sz="2000" b="1" dirty="0">
                <a:solidFill>
                  <a:srgbClr val="FF0000"/>
                </a:solidFill>
              </a:rPr>
              <a:t>Space Question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Which type of cells contain a nucleus?</a:t>
            </a:r>
          </a:p>
          <a:p>
            <a:pPr marL="0" indent="0">
              <a:buNone/>
            </a:pPr>
            <a:r>
              <a:rPr lang="en-US" sz="2000" b="1" dirty="0" smtClean="0"/>
              <a:t>Agenda:</a:t>
            </a:r>
          </a:p>
          <a:p>
            <a:r>
              <a:rPr lang="en-US" sz="2000" b="1" dirty="0" smtClean="0"/>
              <a:t>Work on Lab Activity 12A “A Closer Look” guided reading &amp; Cells Unit 1 wrap-up</a:t>
            </a:r>
          </a:p>
          <a:p>
            <a:r>
              <a:rPr lang="en-US" sz="2000" b="1" dirty="0" smtClean="0"/>
              <a:t>Debrief Stream Leaders visit to Delia Park yesterday (15 </a:t>
            </a:r>
            <a:r>
              <a:rPr lang="en-US" sz="2000" b="1" dirty="0" err="1" smtClean="0"/>
              <a:t>mins</a:t>
            </a:r>
            <a:r>
              <a:rPr lang="en-US" sz="2000" b="1" dirty="0" smtClean="0"/>
              <a:t>)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05/21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000" b="1" dirty="0"/>
              <a:t>Objectives:</a:t>
            </a:r>
          </a:p>
          <a:p>
            <a:r>
              <a:rPr lang="en-US" sz="2000" b="1" dirty="0" smtClean="0"/>
              <a:t>Students will describe the different levels of organization in living things</a:t>
            </a:r>
          </a:p>
          <a:p>
            <a:r>
              <a:rPr lang="en-US" sz="2000" b="1" dirty="0" smtClean="0"/>
              <a:t>Students will discuss the chemical makeup of living things</a:t>
            </a:r>
          </a:p>
          <a:p>
            <a:r>
              <a:rPr lang="en-US" sz="2000" b="1" dirty="0" smtClean="0"/>
              <a:t>Students will explain the important processes that organisms undergo to maintain stable internal conditions</a:t>
            </a:r>
          </a:p>
          <a:p>
            <a:r>
              <a:rPr lang="en-US" sz="2000" b="1" dirty="0"/>
              <a:t>S</a:t>
            </a:r>
            <a:r>
              <a:rPr lang="en-US" sz="2000" b="1" dirty="0" smtClean="0"/>
              <a:t>tudents </a:t>
            </a:r>
            <a:r>
              <a:rPr lang="en-US" sz="20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White </a:t>
            </a:r>
            <a:r>
              <a:rPr lang="en-US" sz="2000" b="1" dirty="0">
                <a:solidFill>
                  <a:srgbClr val="FF0000"/>
                </a:solidFill>
              </a:rPr>
              <a:t>Space Question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Which molecules make up proteins?</a:t>
            </a:r>
          </a:p>
          <a:p>
            <a:pPr marL="0" indent="0">
              <a:buNone/>
            </a:pPr>
            <a:r>
              <a:rPr lang="en-US" sz="2000" b="1" dirty="0" smtClean="0"/>
              <a:t>Agenda:</a:t>
            </a:r>
          </a:p>
          <a:p>
            <a:r>
              <a:rPr lang="en-US" sz="2000" b="1" dirty="0" smtClean="0"/>
              <a:t>Review group assignment and rules for Stream Leaders trip to Delia Park today</a:t>
            </a:r>
          </a:p>
          <a:p>
            <a:r>
              <a:rPr lang="en-US" sz="2000" b="1" dirty="0" smtClean="0"/>
              <a:t>Read silently before dismissal for Stream Leaders trip to Delia park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05/20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describe the different levels of organization in living things</a:t>
            </a:r>
          </a:p>
          <a:p>
            <a:r>
              <a:rPr lang="en-US" sz="1900" b="1" dirty="0" smtClean="0"/>
              <a:t>Students will discuss the chemical makeup of living things</a:t>
            </a:r>
          </a:p>
          <a:p>
            <a:r>
              <a:rPr lang="en-US" sz="1900" b="1" dirty="0" smtClean="0"/>
              <a:t>Students will explain the important processes that organisms undergo to maintain stable internal conditions</a:t>
            </a:r>
          </a:p>
          <a:p>
            <a:r>
              <a:rPr lang="en-US" sz="1900" b="1" dirty="0"/>
              <a:t>S</a:t>
            </a:r>
            <a:r>
              <a:rPr lang="en-US" sz="1900" b="1" dirty="0" smtClean="0"/>
              <a:t>tudents </a:t>
            </a:r>
            <a:r>
              <a:rPr lang="en-US" sz="19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</a:t>
            </a:r>
            <a:r>
              <a:rPr lang="en-US" sz="19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Name three cell structures (or organelles) only found in plant cells.</a:t>
            </a:r>
          </a:p>
          <a:p>
            <a:pPr marL="0" indent="0">
              <a:buNone/>
            </a:pPr>
            <a:r>
              <a:rPr lang="en-US" sz="1900" b="1" dirty="0" smtClean="0"/>
              <a:t>Agenda:</a:t>
            </a:r>
          </a:p>
          <a:p>
            <a:r>
              <a:rPr lang="en-US" sz="1900" b="1" dirty="0" smtClean="0"/>
              <a:t>School Site Project work (weather permitting)</a:t>
            </a:r>
          </a:p>
          <a:p>
            <a:r>
              <a:rPr lang="en-US" sz="1900" b="1" dirty="0" smtClean="0"/>
              <a:t>Cells Unit 1 Test make-up for absent students</a:t>
            </a:r>
          </a:p>
          <a:p>
            <a:r>
              <a:rPr lang="en-US" sz="1900" b="1" dirty="0" smtClean="0"/>
              <a:t>Review group assignment and rules for Stream Leaders trip to Delia Park tomorrow</a:t>
            </a:r>
          </a:p>
          <a:p>
            <a:pPr marL="0" indent="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Friday 05/17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describe the different levels of organization in living things</a:t>
            </a:r>
          </a:p>
          <a:p>
            <a:r>
              <a:rPr lang="en-US" sz="1900" b="1" dirty="0" smtClean="0"/>
              <a:t>Students will discuss the chemical makeup of living things</a:t>
            </a:r>
          </a:p>
          <a:p>
            <a:r>
              <a:rPr lang="en-US" sz="1900" b="1" dirty="0" smtClean="0"/>
              <a:t>Students will explain the important processes that organisms undergo to maintain stable internal conditions</a:t>
            </a:r>
          </a:p>
          <a:p>
            <a:r>
              <a:rPr lang="en-US" sz="1900" b="1" dirty="0"/>
              <a:t>S</a:t>
            </a:r>
            <a:r>
              <a:rPr lang="en-US" sz="1900" b="1" dirty="0" smtClean="0"/>
              <a:t>tudents </a:t>
            </a:r>
            <a:r>
              <a:rPr lang="en-US" sz="19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What level of cellular organization is the stomach (cell, tissue, organ, organ system)?</a:t>
            </a:r>
          </a:p>
          <a:p>
            <a:pPr marL="0" indent="0">
              <a:buNone/>
            </a:pPr>
            <a:r>
              <a:rPr lang="en-US" sz="1900" b="1" dirty="0" smtClean="0"/>
              <a:t>Agenda:</a:t>
            </a:r>
          </a:p>
          <a:p>
            <a:r>
              <a:rPr lang="en-US" sz="1900" b="1" dirty="0" smtClean="0"/>
              <a:t>Attend MSVPA Performance of the Music </a:t>
            </a:r>
            <a:r>
              <a:rPr lang="en-US" sz="1900" b="1" dirty="0"/>
              <a:t>Man </a:t>
            </a:r>
            <a:endParaRPr lang="en-US" sz="1900" b="1" dirty="0" smtClean="0"/>
          </a:p>
          <a:p>
            <a:r>
              <a:rPr lang="en-US" sz="1900" b="1" dirty="0" smtClean="0"/>
              <a:t>Prep work for Stream Leaders trip to Delia Park next Tuesday</a:t>
            </a:r>
          </a:p>
          <a:p>
            <a:r>
              <a:rPr lang="en-US" sz="1900" b="1" dirty="0" smtClean="0"/>
              <a:t>Read silently for remainder of the class period</a:t>
            </a:r>
          </a:p>
          <a:p>
            <a:pPr marL="0" indent="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05/16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700" b="1" dirty="0"/>
              <a:t>Objectives:</a:t>
            </a:r>
          </a:p>
          <a:p>
            <a:r>
              <a:rPr lang="en-US" sz="1700" b="1" dirty="0" smtClean="0"/>
              <a:t>Students will describe the different levels of organization in living things</a:t>
            </a:r>
          </a:p>
          <a:p>
            <a:r>
              <a:rPr lang="en-US" sz="1700" b="1" dirty="0" smtClean="0"/>
              <a:t>Students will discuss the chemical makeup of living things</a:t>
            </a:r>
          </a:p>
          <a:p>
            <a:r>
              <a:rPr lang="en-US" sz="1700" b="1" dirty="0" smtClean="0"/>
              <a:t>Students will explain the important processes that organisms undergo to maintain stable internal conditions</a:t>
            </a:r>
          </a:p>
          <a:p>
            <a:r>
              <a:rPr lang="en-US" sz="1700" b="1" dirty="0"/>
              <a:t>S</a:t>
            </a:r>
            <a:r>
              <a:rPr lang="en-US" sz="1700" b="1" dirty="0" smtClean="0"/>
              <a:t>tudents </a:t>
            </a:r>
            <a:r>
              <a:rPr lang="en-US" sz="17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White </a:t>
            </a:r>
            <a:r>
              <a:rPr lang="en-US" sz="17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What level of cellular organization is the spinal cord (cell, tissue, organ, organ system)?</a:t>
            </a:r>
          </a:p>
          <a:p>
            <a:pPr marL="0" indent="0">
              <a:buNone/>
            </a:pPr>
            <a:r>
              <a:rPr lang="en-US" sz="1700" b="1" dirty="0" smtClean="0"/>
              <a:t>Agenda:</a:t>
            </a:r>
          </a:p>
          <a:p>
            <a:r>
              <a:rPr lang="en-US" sz="1700" b="1" dirty="0" smtClean="0"/>
              <a:t>Take Cells Unit 1 Test</a:t>
            </a:r>
          </a:p>
          <a:p>
            <a:r>
              <a:rPr lang="en-US" sz="1700" b="1" dirty="0" smtClean="0"/>
              <a:t>You may use both study guides for the test (Act. 7, 8, 9  &amp; Act. 10, 11, 12)</a:t>
            </a:r>
          </a:p>
          <a:p>
            <a:r>
              <a:rPr lang="en-US" sz="1700" b="1" dirty="0" smtClean="0"/>
              <a:t>Bubble in answer sheet; do NOT write on the test booklet</a:t>
            </a:r>
          </a:p>
          <a:p>
            <a:r>
              <a:rPr lang="en-US" sz="1700" b="1" dirty="0" smtClean="0"/>
              <a:t>Turn in both your answer sheet and the test booklet to the when complete</a:t>
            </a:r>
          </a:p>
          <a:p>
            <a:r>
              <a:rPr lang="en-US" sz="1700" b="1" dirty="0" smtClean="0"/>
              <a:t>Read silently for remainder of the class period</a:t>
            </a:r>
          </a:p>
          <a:p>
            <a:pPr marL="0" indent="0">
              <a:buNone/>
            </a:pPr>
            <a:endParaRPr lang="en-US" sz="17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9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05/15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50" b="1" dirty="0"/>
              <a:t>Objectives:</a:t>
            </a:r>
          </a:p>
          <a:p>
            <a:r>
              <a:rPr lang="en-US" sz="1850" b="1" dirty="0" smtClean="0"/>
              <a:t>Students will describe the different levels of organization in living things</a:t>
            </a:r>
          </a:p>
          <a:p>
            <a:r>
              <a:rPr lang="en-US" sz="1850" b="1" dirty="0" smtClean="0"/>
              <a:t>Students will discuss the chemical makeup of living things</a:t>
            </a:r>
          </a:p>
          <a:p>
            <a:r>
              <a:rPr lang="en-US" sz="1850" b="1" dirty="0" smtClean="0"/>
              <a:t>Students will explain the important processes that organisms undergo to maintain stable internal conditions</a:t>
            </a:r>
          </a:p>
          <a:p>
            <a:r>
              <a:rPr lang="en-US" sz="1850" b="1" dirty="0"/>
              <a:t>S</a:t>
            </a:r>
            <a:r>
              <a:rPr lang="en-US" sz="1850" b="1" dirty="0" smtClean="0"/>
              <a:t>tudents </a:t>
            </a:r>
            <a:r>
              <a:rPr lang="en-US" sz="185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White </a:t>
            </a:r>
            <a:r>
              <a:rPr lang="en-US" sz="185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What is cell specialization?</a:t>
            </a:r>
          </a:p>
          <a:p>
            <a:pPr marL="0" indent="0">
              <a:buNone/>
            </a:pPr>
            <a:r>
              <a:rPr lang="en-US" sz="1850" b="1" dirty="0" smtClean="0"/>
              <a:t>Agenda:</a:t>
            </a:r>
          </a:p>
          <a:p>
            <a:r>
              <a:rPr lang="en-US" sz="1850" b="1" dirty="0" smtClean="0"/>
              <a:t>Finish discussion on Activity </a:t>
            </a:r>
            <a:r>
              <a:rPr lang="en-US" sz="1850" b="1" dirty="0"/>
              <a:t>12 </a:t>
            </a:r>
            <a:r>
              <a:rPr lang="en-US" sz="1850" b="1" dirty="0" smtClean="0"/>
              <a:t>Levels of Cellular Organization directed reading (10 </a:t>
            </a:r>
            <a:r>
              <a:rPr lang="en-US" sz="1850" b="1" dirty="0" err="1" smtClean="0"/>
              <a:t>mins</a:t>
            </a:r>
            <a:r>
              <a:rPr lang="en-US" sz="1850" b="1" dirty="0" smtClean="0"/>
              <a:t>)</a:t>
            </a:r>
          </a:p>
          <a:p>
            <a:r>
              <a:rPr lang="en-US" sz="1850" b="1" dirty="0" smtClean="0"/>
              <a:t>Review answers for Cells Unit 1 Review handout</a:t>
            </a:r>
          </a:p>
          <a:p>
            <a:r>
              <a:rPr lang="en-US" sz="1850" b="1" dirty="0" smtClean="0"/>
              <a:t>Work on study guide for Cells Unit 1 Test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Reminder: Cells Unit 1 Test tomorrow Thursday May 16</a:t>
            </a:r>
          </a:p>
          <a:p>
            <a:pPr marL="0" indent="0">
              <a:buNone/>
            </a:pPr>
            <a:endParaRPr lang="en-US" sz="185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05/14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50" b="1" dirty="0"/>
              <a:t>Objectives:</a:t>
            </a:r>
          </a:p>
          <a:p>
            <a:r>
              <a:rPr lang="en-US" sz="1850" b="1" dirty="0" smtClean="0"/>
              <a:t>Students will describe the different levels of organization in living things</a:t>
            </a:r>
          </a:p>
          <a:p>
            <a:r>
              <a:rPr lang="en-US" sz="1850" b="1" dirty="0" smtClean="0"/>
              <a:t>Students will discuss the chemical makeup of living things</a:t>
            </a:r>
          </a:p>
          <a:p>
            <a:r>
              <a:rPr lang="en-US" sz="1850" b="1" dirty="0" smtClean="0"/>
              <a:t>Students will explain the important processes that organisms undergo to maintain stable internal conditions</a:t>
            </a:r>
          </a:p>
          <a:p>
            <a:r>
              <a:rPr lang="en-US" sz="1850" b="1" dirty="0"/>
              <a:t>S</a:t>
            </a:r>
            <a:r>
              <a:rPr lang="en-US" sz="1850" b="1" dirty="0" smtClean="0"/>
              <a:t>tudents </a:t>
            </a:r>
            <a:r>
              <a:rPr lang="en-US" sz="185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White </a:t>
            </a:r>
            <a:r>
              <a:rPr lang="en-US" sz="185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What are the different levels of cellular organization in a living thing?</a:t>
            </a:r>
          </a:p>
          <a:p>
            <a:pPr marL="0" indent="0">
              <a:buNone/>
            </a:pPr>
            <a:r>
              <a:rPr lang="en-US" sz="1850" b="1" dirty="0" smtClean="0"/>
              <a:t>Agenda:</a:t>
            </a:r>
          </a:p>
          <a:p>
            <a:r>
              <a:rPr lang="en-US" sz="1850" b="1" dirty="0" smtClean="0"/>
              <a:t>Discuss and Review Activity </a:t>
            </a:r>
            <a:r>
              <a:rPr lang="en-US" sz="1850" b="1" dirty="0"/>
              <a:t>12 </a:t>
            </a:r>
            <a:r>
              <a:rPr lang="en-US" sz="1850" b="1" dirty="0" smtClean="0"/>
              <a:t>Levels of Cellular Organization directed reading</a:t>
            </a:r>
          </a:p>
          <a:p>
            <a:r>
              <a:rPr lang="en-US" sz="1850" b="1" dirty="0" smtClean="0"/>
              <a:t>Discuss and Review Cells Unit 1 Review handout (if time)</a:t>
            </a:r>
          </a:p>
          <a:p>
            <a:r>
              <a:rPr lang="en-US" sz="1850" b="1" dirty="0" smtClean="0"/>
              <a:t>School Site Work Day 2 during ELA class 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Reminder: Cells Unit 1 Test this Thursday May 16</a:t>
            </a:r>
          </a:p>
          <a:p>
            <a:pPr marL="0" indent="0">
              <a:buNone/>
            </a:pPr>
            <a:endParaRPr lang="en-US" sz="185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05/13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750" b="1" dirty="0"/>
              <a:t>Objectives:</a:t>
            </a:r>
          </a:p>
          <a:p>
            <a:r>
              <a:rPr lang="en-US" sz="1750" b="1" dirty="0" smtClean="0"/>
              <a:t>Students will describe the different levels of organization in living things</a:t>
            </a:r>
          </a:p>
          <a:p>
            <a:r>
              <a:rPr lang="en-US" sz="1750" b="1" dirty="0" smtClean="0"/>
              <a:t>Students will discuss the chemical makeup of living things</a:t>
            </a:r>
          </a:p>
          <a:p>
            <a:r>
              <a:rPr lang="en-US" sz="1750" b="1" dirty="0" smtClean="0"/>
              <a:t>Students will explain the important processes that organisms undergo to maintain stable internal conditions</a:t>
            </a:r>
          </a:p>
          <a:p>
            <a:r>
              <a:rPr lang="en-US" sz="1750" b="1" dirty="0"/>
              <a:t>S</a:t>
            </a:r>
            <a:r>
              <a:rPr lang="en-US" sz="1750" b="1" dirty="0" smtClean="0"/>
              <a:t>tudents </a:t>
            </a:r>
            <a:r>
              <a:rPr lang="en-US" sz="175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750" b="1" dirty="0" smtClean="0">
                <a:solidFill>
                  <a:srgbClr val="FF0000"/>
                </a:solidFill>
              </a:rPr>
              <a:t>White </a:t>
            </a:r>
            <a:r>
              <a:rPr lang="en-US" sz="175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750" b="1" dirty="0" smtClean="0">
                <a:solidFill>
                  <a:srgbClr val="FF0000"/>
                </a:solidFill>
              </a:rPr>
              <a:t>What is your watershed address?</a:t>
            </a:r>
          </a:p>
          <a:p>
            <a:pPr marL="0" indent="0">
              <a:buNone/>
            </a:pPr>
            <a:r>
              <a:rPr lang="en-US" sz="1750" b="1" dirty="0" smtClean="0"/>
              <a:t>Agenda:</a:t>
            </a:r>
          </a:p>
          <a:p>
            <a:r>
              <a:rPr lang="en-US" sz="1750" b="1" dirty="0" smtClean="0"/>
              <a:t>Turn in Photosynthesis &amp; Cellular Respiration student handout for </a:t>
            </a:r>
            <a:r>
              <a:rPr lang="en-US" sz="1800" b="1" dirty="0" smtClean="0"/>
              <a:t>The </a:t>
            </a:r>
            <a:r>
              <a:rPr lang="en-US" sz="1800" b="1" dirty="0"/>
              <a:t>Chemistry of Life </a:t>
            </a:r>
            <a:r>
              <a:rPr lang="en-US" sz="1800" b="1" dirty="0" smtClean="0"/>
              <a:t>lab activity </a:t>
            </a:r>
            <a:r>
              <a:rPr lang="en-US" sz="1750" b="1" dirty="0" smtClean="0"/>
              <a:t>if you did not do so on Friday</a:t>
            </a:r>
          </a:p>
          <a:p>
            <a:r>
              <a:rPr lang="en-US" sz="1750" b="1" dirty="0" smtClean="0"/>
              <a:t>Watch, listen, and participate in CRWC Presentation on keeping the Clinton River Watershed healthy</a:t>
            </a:r>
          </a:p>
          <a:p>
            <a:r>
              <a:rPr lang="en-US" sz="1750" b="1" dirty="0" smtClean="0"/>
              <a:t>Complete Activity </a:t>
            </a:r>
            <a:r>
              <a:rPr lang="en-US" sz="1750" b="1" dirty="0"/>
              <a:t>12 directed </a:t>
            </a:r>
            <a:r>
              <a:rPr lang="en-US" sz="1750" b="1" dirty="0" smtClean="0"/>
              <a:t>reading &amp;  Cells Unit 1 Review handout for HW</a:t>
            </a:r>
          </a:p>
          <a:p>
            <a:pPr marL="0" indent="0">
              <a:buNone/>
            </a:pPr>
            <a:r>
              <a:rPr lang="en-US" sz="1750" b="1" dirty="0" smtClean="0">
                <a:solidFill>
                  <a:srgbClr val="FF0000"/>
                </a:solidFill>
              </a:rPr>
              <a:t>Reminder: Cells Unit 1 Test this Thursday May 16</a:t>
            </a:r>
          </a:p>
          <a:p>
            <a:pPr marL="0" indent="0">
              <a:buNone/>
            </a:pPr>
            <a:endParaRPr lang="en-US" sz="175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Friday 05/10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650" b="1" dirty="0"/>
              <a:t>Objectives:</a:t>
            </a:r>
          </a:p>
          <a:p>
            <a:r>
              <a:rPr lang="en-US" sz="1650" b="1" dirty="0" smtClean="0"/>
              <a:t>Students will describe the different levels of organization in living things</a:t>
            </a:r>
          </a:p>
          <a:p>
            <a:r>
              <a:rPr lang="en-US" sz="1650" b="1" dirty="0" smtClean="0"/>
              <a:t>Students will discuss the chemical makeup of living things</a:t>
            </a:r>
          </a:p>
          <a:p>
            <a:r>
              <a:rPr lang="en-US" sz="1650" b="1" dirty="0" smtClean="0"/>
              <a:t>Students will explain the important processes that organisms undergo to maintain stable internal conditions</a:t>
            </a:r>
          </a:p>
          <a:p>
            <a:r>
              <a:rPr lang="en-US" sz="1650" b="1" dirty="0"/>
              <a:t>S</a:t>
            </a:r>
            <a:r>
              <a:rPr lang="en-US" sz="1650" b="1" dirty="0" smtClean="0"/>
              <a:t>tudents </a:t>
            </a:r>
            <a:r>
              <a:rPr lang="en-US" sz="165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650" b="1" dirty="0" smtClean="0">
                <a:solidFill>
                  <a:srgbClr val="FF0000"/>
                </a:solidFill>
              </a:rPr>
              <a:t>White </a:t>
            </a:r>
            <a:r>
              <a:rPr lang="en-US" sz="165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650" b="1" dirty="0" smtClean="0">
                <a:solidFill>
                  <a:srgbClr val="FF0000"/>
                </a:solidFill>
              </a:rPr>
              <a:t>What some examples of organs in animals?</a:t>
            </a:r>
          </a:p>
          <a:p>
            <a:pPr marL="0" indent="0">
              <a:buNone/>
            </a:pPr>
            <a:r>
              <a:rPr lang="en-US" sz="1650" b="1" dirty="0" smtClean="0"/>
              <a:t>Agenda:</a:t>
            </a:r>
          </a:p>
          <a:p>
            <a:r>
              <a:rPr lang="en-US" sz="1650" b="1" dirty="0" smtClean="0">
                <a:solidFill>
                  <a:srgbClr val="FF0000"/>
                </a:solidFill>
              </a:rPr>
              <a:t>Turn in Stream Leaders permission form if you have not done so</a:t>
            </a:r>
          </a:p>
          <a:p>
            <a:r>
              <a:rPr lang="en-US" sz="1650" b="1" dirty="0" smtClean="0"/>
              <a:t>Start work on Cells Unit 1 Review handout</a:t>
            </a:r>
          </a:p>
          <a:p>
            <a:r>
              <a:rPr lang="en-US" sz="1650" b="1" dirty="0" smtClean="0"/>
              <a:t>Finish The Chemistry of Life Lab Activity</a:t>
            </a:r>
          </a:p>
          <a:p>
            <a:pPr lvl="1"/>
            <a:r>
              <a:rPr lang="en-US" sz="1650" b="1" dirty="0" smtClean="0"/>
              <a:t>Learn how to balance chemical equations through modeling photosynthesis and cellular respiration</a:t>
            </a:r>
          </a:p>
          <a:p>
            <a:pPr marL="0" indent="0">
              <a:buNone/>
            </a:pPr>
            <a:r>
              <a:rPr lang="en-US" sz="1650" b="1" dirty="0" smtClean="0">
                <a:solidFill>
                  <a:srgbClr val="FF0000"/>
                </a:solidFill>
              </a:rPr>
              <a:t>Reminder: Finish Activity 12 directed reading; Cells Unit 1 Test next Thursday May 16</a:t>
            </a:r>
          </a:p>
          <a:p>
            <a:pPr marL="0" indent="0">
              <a:buNone/>
            </a:pPr>
            <a:endParaRPr lang="en-US" sz="165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06/12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explain how patterns of heredity can be predicted by Punnett squares</a:t>
            </a:r>
          </a:p>
          <a:p>
            <a:r>
              <a:rPr lang="en-US" sz="1900" b="1" dirty="0" smtClean="0"/>
              <a:t>Students will analyze the inheritance of traits in individuals</a:t>
            </a:r>
          </a:p>
          <a:p>
            <a:r>
              <a:rPr lang="en-US" sz="1900" b="1" dirty="0" smtClean="0"/>
              <a:t>Students will describe the process of meiosis and its role in sexual reproduction</a:t>
            </a:r>
          </a:p>
          <a:p>
            <a:r>
              <a:rPr lang="en-US" sz="1900" b="1" dirty="0" smtClean="0"/>
              <a:t>Students will relate the process of mitosis to its functions in single-celled and multicellular organisms</a:t>
            </a:r>
          </a:p>
          <a:p>
            <a:pPr marL="0" indent="0">
              <a:buNone/>
            </a:pPr>
            <a:r>
              <a:rPr lang="en-US" sz="1900" b="1" dirty="0" smtClean="0"/>
              <a:t>Agenda: </a:t>
            </a:r>
          </a:p>
          <a:p>
            <a:r>
              <a:rPr lang="en-US" sz="1900" b="1" dirty="0" smtClean="0"/>
              <a:t>Continue study of Earth’s biosphere – </a:t>
            </a:r>
          </a:p>
          <a:p>
            <a:pPr lvl="1"/>
            <a:r>
              <a:rPr lang="en-US" sz="1900" b="1" dirty="0"/>
              <a:t>Watch BBC Earth Life series: </a:t>
            </a:r>
          </a:p>
          <a:p>
            <a:pPr lvl="1"/>
            <a:r>
              <a:rPr lang="en-US" sz="1900" b="1" dirty="0"/>
              <a:t>Insects episode</a:t>
            </a:r>
          </a:p>
          <a:p>
            <a:pPr lvl="1"/>
            <a:r>
              <a:rPr lang="en-US" sz="1900" b="1" dirty="0"/>
              <a:t>Predator and Prey </a:t>
            </a:r>
            <a:r>
              <a:rPr lang="en-US" sz="1900" b="1" dirty="0" smtClean="0"/>
              <a:t>episode</a:t>
            </a:r>
          </a:p>
          <a:p>
            <a:r>
              <a:rPr lang="en-US" sz="1900" b="1" dirty="0" smtClean="0"/>
              <a:t>Dismiss for Butcher Field Day activities @ 8 am or 12:30 pm</a:t>
            </a:r>
            <a:endParaRPr lang="en-US" sz="1900" b="1" dirty="0"/>
          </a:p>
          <a:p>
            <a:pPr marL="365760" lvl="1" indent="0">
              <a:buNone/>
            </a:pPr>
            <a:endParaRPr lang="en-US" sz="1900" b="1" dirty="0" smtClean="0"/>
          </a:p>
          <a:p>
            <a:pPr marL="0" indent="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05/09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600" b="1" dirty="0"/>
              <a:t>Objectives:</a:t>
            </a:r>
          </a:p>
          <a:p>
            <a:r>
              <a:rPr lang="en-US" sz="1600" b="1" dirty="0" smtClean="0"/>
              <a:t>Students will describe the different levels of organization in living things</a:t>
            </a:r>
          </a:p>
          <a:p>
            <a:r>
              <a:rPr lang="en-US" sz="1600" b="1" dirty="0" smtClean="0"/>
              <a:t>Students will discuss the chemical makeup of living things</a:t>
            </a:r>
          </a:p>
          <a:p>
            <a:r>
              <a:rPr lang="en-US" sz="1600" b="1" dirty="0" smtClean="0"/>
              <a:t>Students will explain the important processes that organisms undergo to maintain stable internal conditions</a:t>
            </a:r>
          </a:p>
          <a:p>
            <a:r>
              <a:rPr lang="en-US" sz="1600" b="1" dirty="0"/>
              <a:t>S</a:t>
            </a:r>
            <a:r>
              <a:rPr lang="en-US" sz="1600" b="1" dirty="0" smtClean="0"/>
              <a:t>tudents </a:t>
            </a:r>
            <a:r>
              <a:rPr lang="en-US" sz="16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White </a:t>
            </a:r>
            <a:r>
              <a:rPr lang="en-US" sz="16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What structures make up </a:t>
            </a:r>
            <a:r>
              <a:rPr lang="en-US" sz="1600" b="1" dirty="0" smtClean="0">
                <a:solidFill>
                  <a:srgbClr val="FF0000"/>
                </a:solidFill>
              </a:rPr>
              <a:t>tissues? What structures make up organs?</a:t>
            </a:r>
          </a:p>
          <a:p>
            <a:pPr marL="0" indent="0">
              <a:buNone/>
            </a:pPr>
            <a:r>
              <a:rPr lang="en-US" sz="1600" b="1" dirty="0" smtClean="0"/>
              <a:t>Agenda: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Turn in Stream Leaders permission form if you have not done so</a:t>
            </a:r>
          </a:p>
          <a:p>
            <a:r>
              <a:rPr lang="en-US" sz="1600" b="1" dirty="0"/>
              <a:t>Finish Activity 12 Levels of Cellular Organization directed </a:t>
            </a:r>
            <a:r>
              <a:rPr lang="en-US" sz="1600" b="1" dirty="0" smtClean="0"/>
              <a:t>reading for HW if you have not done so </a:t>
            </a:r>
          </a:p>
          <a:p>
            <a:r>
              <a:rPr lang="en-US" sz="1600" b="1" dirty="0" smtClean="0"/>
              <a:t>Start The Chemistry of Life Lab Activity</a:t>
            </a:r>
          </a:p>
          <a:p>
            <a:pPr lvl="1"/>
            <a:r>
              <a:rPr lang="en-US" sz="1600" b="1" dirty="0" smtClean="0"/>
              <a:t>Learn how to balance chemical equations through modeling photosynthesis and cellular respiration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Notice: Cells Unit 1 Test next Thursday 05/16</a:t>
            </a:r>
          </a:p>
        </p:txBody>
      </p:sp>
    </p:spTree>
    <p:extLst>
      <p:ext uri="{BB962C8B-B14F-4D97-AF65-F5344CB8AC3E}">
        <p14:creationId xmlns:p14="http://schemas.microsoft.com/office/powerpoint/2010/main" val="42603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05/08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300" b="1" dirty="0"/>
              <a:t>Objectives:</a:t>
            </a:r>
          </a:p>
          <a:p>
            <a:r>
              <a:rPr lang="en-US" sz="2300" b="1" dirty="0" smtClean="0"/>
              <a:t>Students will describe the different levels of organization in living things</a:t>
            </a:r>
          </a:p>
          <a:p>
            <a:r>
              <a:rPr lang="en-US" sz="2300" b="1" dirty="0" smtClean="0"/>
              <a:t>Students will discuss the chemical makeup of living things</a:t>
            </a:r>
          </a:p>
          <a:p>
            <a:r>
              <a:rPr lang="en-US" sz="2300" b="1" dirty="0" smtClean="0"/>
              <a:t>Students will explain the important processes that organisms undergo to maintain stable internal conditions</a:t>
            </a:r>
          </a:p>
          <a:p>
            <a:r>
              <a:rPr lang="en-US" sz="2300" b="1" dirty="0"/>
              <a:t>S</a:t>
            </a:r>
            <a:r>
              <a:rPr lang="en-US" sz="2300" b="1" dirty="0" smtClean="0"/>
              <a:t>tudents </a:t>
            </a:r>
            <a:r>
              <a:rPr lang="en-US" sz="2300" b="1" dirty="0"/>
              <a:t>will explain how cells capture and release </a:t>
            </a:r>
            <a:r>
              <a:rPr lang="en-US" sz="2300" b="1" dirty="0" smtClean="0"/>
              <a:t>energy</a:t>
            </a:r>
          </a:p>
          <a:p>
            <a:pPr marL="0" indent="0">
              <a:buNone/>
            </a:pPr>
            <a:r>
              <a:rPr lang="en-US" sz="2300" b="1" dirty="0" smtClean="0"/>
              <a:t>Agenda: </a:t>
            </a:r>
            <a:endParaRPr lang="en-US" sz="2300" b="1" dirty="0"/>
          </a:p>
          <a:p>
            <a:r>
              <a:rPr lang="en-US" sz="2300" b="1" dirty="0" smtClean="0"/>
              <a:t>M-STEP Math </a:t>
            </a:r>
            <a:r>
              <a:rPr lang="en-US" sz="2300" b="1" dirty="0"/>
              <a:t>t</a:t>
            </a:r>
            <a:r>
              <a:rPr lang="en-US" sz="2300" b="1" dirty="0" smtClean="0"/>
              <a:t>esting today - No Science/ELA classes </a:t>
            </a:r>
          </a:p>
        </p:txBody>
      </p:sp>
    </p:spTree>
    <p:extLst>
      <p:ext uri="{BB962C8B-B14F-4D97-AF65-F5344CB8AC3E}">
        <p14:creationId xmlns:p14="http://schemas.microsoft.com/office/powerpoint/2010/main" val="4964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05/07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describe the different levels of organization in living things</a:t>
            </a:r>
          </a:p>
          <a:p>
            <a:r>
              <a:rPr lang="en-US" sz="1900" b="1" dirty="0" smtClean="0"/>
              <a:t>Students will discuss the chemical makeup of living things</a:t>
            </a:r>
          </a:p>
          <a:p>
            <a:r>
              <a:rPr lang="en-US" sz="1900" b="1" dirty="0" smtClean="0"/>
              <a:t>Students will explain the important processes that organisms undergo to maintain stable internal conditions</a:t>
            </a:r>
          </a:p>
          <a:p>
            <a:r>
              <a:rPr lang="en-US" sz="1900" b="1" dirty="0"/>
              <a:t>S</a:t>
            </a:r>
            <a:r>
              <a:rPr lang="en-US" sz="1900" b="1" dirty="0" smtClean="0"/>
              <a:t>tudents </a:t>
            </a:r>
            <a:r>
              <a:rPr lang="en-US" sz="19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What is one major difference between a specialized cell and a unicellular organism?</a:t>
            </a:r>
          </a:p>
          <a:p>
            <a:pPr marL="0" indent="0">
              <a:buNone/>
            </a:pPr>
            <a:r>
              <a:rPr lang="en-US" sz="1900" b="1" dirty="0" smtClean="0"/>
              <a:t>Agenda: </a:t>
            </a:r>
          </a:p>
          <a:p>
            <a:r>
              <a:rPr lang="en-US" sz="1900" b="1" dirty="0" smtClean="0">
                <a:solidFill>
                  <a:srgbClr val="FF0000"/>
                </a:solidFill>
              </a:rPr>
              <a:t>Turn in Stream Leaders permission form if you have not done so</a:t>
            </a:r>
          </a:p>
          <a:p>
            <a:r>
              <a:rPr lang="en-US" sz="1900" b="1" dirty="0" smtClean="0"/>
              <a:t>Finish </a:t>
            </a:r>
            <a:r>
              <a:rPr lang="en-US" sz="1900" b="1" dirty="0"/>
              <a:t>Activity 12 Levels of Cellular Organization directed reading </a:t>
            </a:r>
            <a:endParaRPr lang="en-US" sz="1900" b="1" dirty="0" smtClean="0"/>
          </a:p>
          <a:p>
            <a:pPr lvl="1"/>
            <a:r>
              <a:rPr lang="en-US" sz="1900" b="1" dirty="0" smtClean="0"/>
              <a:t>Complete Procedures steps 1, 2, 3, &amp; 4</a:t>
            </a:r>
          </a:p>
        </p:txBody>
      </p:sp>
    </p:spTree>
    <p:extLst>
      <p:ext uri="{BB962C8B-B14F-4D97-AF65-F5344CB8AC3E}">
        <p14:creationId xmlns:p14="http://schemas.microsoft.com/office/powerpoint/2010/main" val="15270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05/06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700" b="1" dirty="0"/>
              <a:t>Objectives:</a:t>
            </a:r>
          </a:p>
          <a:p>
            <a:r>
              <a:rPr lang="en-US" sz="1700" b="1" dirty="0" smtClean="0"/>
              <a:t>Students will describe the different levels of organization in living things</a:t>
            </a:r>
          </a:p>
          <a:p>
            <a:r>
              <a:rPr lang="en-US" sz="1700" b="1" dirty="0" smtClean="0"/>
              <a:t>Students will discuss the chemical makeup of living things</a:t>
            </a:r>
          </a:p>
          <a:p>
            <a:r>
              <a:rPr lang="en-US" sz="1700" b="1" dirty="0" smtClean="0"/>
              <a:t>Students will explain the important processes that organisms undergo to maintain stable internal conditions</a:t>
            </a:r>
          </a:p>
          <a:p>
            <a:r>
              <a:rPr lang="en-US" sz="1700" b="1" dirty="0"/>
              <a:t>S</a:t>
            </a:r>
            <a:r>
              <a:rPr lang="en-US" sz="1700" b="1" dirty="0" smtClean="0"/>
              <a:t>tudents </a:t>
            </a:r>
            <a:r>
              <a:rPr lang="en-US" sz="1700" b="1" dirty="0"/>
              <a:t>will explain how cells capture and release energy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White </a:t>
            </a:r>
            <a:r>
              <a:rPr lang="en-US" sz="17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Why are cells important? How are multicellular organisms different from unicellular organisms?</a:t>
            </a:r>
          </a:p>
          <a:p>
            <a:pPr marL="0" indent="0">
              <a:buNone/>
            </a:pPr>
            <a:r>
              <a:rPr lang="en-US" sz="1700" b="1" dirty="0" smtClean="0"/>
              <a:t>Agenda: </a:t>
            </a:r>
          </a:p>
          <a:p>
            <a:r>
              <a:rPr lang="en-US" sz="1700" b="1" dirty="0" smtClean="0">
                <a:solidFill>
                  <a:srgbClr val="FF0000"/>
                </a:solidFill>
              </a:rPr>
              <a:t>Turn in Stream Leaders permission form if you have not done so</a:t>
            </a:r>
          </a:p>
          <a:p>
            <a:r>
              <a:rPr lang="en-US" sz="1700" b="1" dirty="0" smtClean="0"/>
              <a:t>School Site Project Work Day 1 – shorten class period</a:t>
            </a:r>
          </a:p>
          <a:p>
            <a:r>
              <a:rPr lang="en-US" sz="1700" b="1" dirty="0" smtClean="0"/>
              <a:t>Discuss and review Decoding the Periodic Table quiz</a:t>
            </a:r>
            <a:endParaRPr lang="en-US" sz="1700" b="1" dirty="0"/>
          </a:p>
          <a:p>
            <a:r>
              <a:rPr lang="en-US" sz="1700" b="1" dirty="0"/>
              <a:t>W</a:t>
            </a:r>
            <a:r>
              <a:rPr lang="en-US" sz="1700" b="1" dirty="0" smtClean="0"/>
              <a:t>ork </a:t>
            </a:r>
            <a:r>
              <a:rPr lang="en-US" sz="1700" b="1" dirty="0"/>
              <a:t>on Activity 12 Levels of Cellular Organization directed reading </a:t>
            </a:r>
            <a:endParaRPr lang="en-US" sz="1700" b="1" dirty="0" smtClean="0"/>
          </a:p>
          <a:p>
            <a:pPr lvl="1"/>
            <a:r>
              <a:rPr lang="en-US" sz="1700" b="1" dirty="0" smtClean="0"/>
              <a:t>Complete Procedures steps 1</a:t>
            </a:r>
            <a:r>
              <a:rPr lang="en-US" sz="1700" b="1" dirty="0"/>
              <a:t> </a:t>
            </a:r>
            <a:r>
              <a:rPr lang="en-US" sz="1700" b="1" dirty="0" smtClean="0"/>
              <a:t>&amp; 2</a:t>
            </a:r>
          </a:p>
        </p:txBody>
      </p:sp>
    </p:spTree>
    <p:extLst>
      <p:ext uri="{BB962C8B-B14F-4D97-AF65-F5344CB8AC3E}">
        <p14:creationId xmlns:p14="http://schemas.microsoft.com/office/powerpoint/2010/main" val="9552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Friday 05/03 Half Day PM Session Only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 smtClean="0"/>
              <a:t>Students will discuss the chemical makeup of living things</a:t>
            </a:r>
          </a:p>
          <a:p>
            <a:r>
              <a:rPr lang="en-US" sz="1800" b="1" dirty="0" smtClean="0"/>
              <a:t>Students will explain the important processes that organisms undergo to maintain stable internal conditions</a:t>
            </a:r>
          </a:p>
          <a:p>
            <a:r>
              <a:rPr lang="en-US" sz="1800" b="1" dirty="0"/>
              <a:t>S</a:t>
            </a:r>
            <a:r>
              <a:rPr lang="en-US" sz="1800" b="1" dirty="0" smtClean="0"/>
              <a:t>tudents </a:t>
            </a:r>
            <a:r>
              <a:rPr lang="en-US" sz="1800" b="1" dirty="0"/>
              <a:t>will explain how cells capture and release energy</a:t>
            </a:r>
          </a:p>
          <a:p>
            <a:r>
              <a:rPr lang="en-US" sz="18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Name the four major groups or families of elements found on the Periodic Table.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Agenda: </a:t>
            </a:r>
          </a:p>
          <a:p>
            <a:r>
              <a:rPr lang="en-US" sz="1800" b="1" dirty="0"/>
              <a:t>Finish Lab Activity 11B Molecules for Life Processes </a:t>
            </a:r>
          </a:p>
          <a:p>
            <a:r>
              <a:rPr lang="en-US" sz="1800" b="1" dirty="0" smtClean="0"/>
              <a:t>Continue </a:t>
            </a:r>
            <a:r>
              <a:rPr lang="en-US" sz="1800" b="1" dirty="0"/>
              <a:t>our study of the global biomes</a:t>
            </a:r>
          </a:p>
          <a:p>
            <a:pPr lvl="1"/>
            <a:r>
              <a:rPr lang="en-US" sz="1800" b="1" dirty="0"/>
              <a:t>Watch BBC Planet Earth documentary </a:t>
            </a:r>
            <a:r>
              <a:rPr lang="en-US" sz="1800" b="1" dirty="0" smtClean="0"/>
              <a:t>series: Caves episode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305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05/02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200" b="1" dirty="0"/>
              <a:t>Objectives:</a:t>
            </a:r>
          </a:p>
          <a:p>
            <a:r>
              <a:rPr lang="en-US" sz="2200" b="1" dirty="0" smtClean="0"/>
              <a:t>Students will discuss the chemical makeup of living things</a:t>
            </a:r>
          </a:p>
          <a:p>
            <a:r>
              <a:rPr lang="en-US" sz="2200" b="1" dirty="0" smtClean="0"/>
              <a:t>Students will explain the important processes that organisms undergo to maintain stable internal conditions</a:t>
            </a:r>
          </a:p>
          <a:p>
            <a:r>
              <a:rPr lang="en-US" sz="2200" b="1" dirty="0"/>
              <a:t>S</a:t>
            </a:r>
            <a:r>
              <a:rPr lang="en-US" sz="2200" b="1" dirty="0" smtClean="0"/>
              <a:t>tudents </a:t>
            </a:r>
            <a:r>
              <a:rPr lang="en-US" sz="2200" b="1" dirty="0"/>
              <a:t>will explain how cells capture and release energy</a:t>
            </a:r>
          </a:p>
          <a:p>
            <a:r>
              <a:rPr lang="en-US" sz="22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2200" b="1" dirty="0" smtClean="0"/>
              <a:t>Agenda: </a:t>
            </a:r>
          </a:p>
          <a:p>
            <a:r>
              <a:rPr lang="en-US" sz="2200" b="1" dirty="0" smtClean="0"/>
              <a:t>Shorten class period for M-STEP 7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Grade ELA Testing completion</a:t>
            </a:r>
          </a:p>
          <a:p>
            <a:r>
              <a:rPr lang="en-US" sz="2200" b="1" dirty="0" smtClean="0"/>
              <a:t>Finish </a:t>
            </a:r>
            <a:r>
              <a:rPr lang="en-US" sz="2200" b="1" dirty="0"/>
              <a:t>Lab Activity 11B Molecules for Life Processes 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193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05/01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750" b="1" dirty="0"/>
              <a:t>Objectives:</a:t>
            </a:r>
          </a:p>
          <a:p>
            <a:r>
              <a:rPr lang="en-US" sz="1750" b="1" dirty="0" smtClean="0"/>
              <a:t>Students will discuss the chemical makeup of living things</a:t>
            </a:r>
          </a:p>
          <a:p>
            <a:r>
              <a:rPr lang="en-US" sz="1750" b="1" dirty="0" smtClean="0"/>
              <a:t>Students will explain the important processes that organisms undergo to maintain stable internal conditions</a:t>
            </a:r>
          </a:p>
          <a:p>
            <a:r>
              <a:rPr lang="en-US" sz="1750" b="1" dirty="0"/>
              <a:t>S</a:t>
            </a:r>
            <a:r>
              <a:rPr lang="en-US" sz="1750" b="1" dirty="0" smtClean="0"/>
              <a:t>tudents </a:t>
            </a:r>
            <a:r>
              <a:rPr lang="en-US" sz="1750" b="1" dirty="0"/>
              <a:t>will explain how cells capture and release energy</a:t>
            </a:r>
          </a:p>
          <a:p>
            <a:r>
              <a:rPr lang="en-US" sz="175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750" b="1" dirty="0" smtClean="0">
                <a:solidFill>
                  <a:srgbClr val="FF0000"/>
                </a:solidFill>
              </a:rPr>
              <a:t>White </a:t>
            </a:r>
            <a:r>
              <a:rPr lang="en-US" sz="175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750" b="1" dirty="0" smtClean="0">
                <a:solidFill>
                  <a:srgbClr val="FF0000"/>
                </a:solidFill>
              </a:rPr>
              <a:t>What are metalloids?</a:t>
            </a:r>
          </a:p>
          <a:p>
            <a:pPr marL="0" indent="0">
              <a:buNone/>
            </a:pPr>
            <a:r>
              <a:rPr lang="en-US" sz="1750" b="1" dirty="0" smtClean="0"/>
              <a:t>Agenda: </a:t>
            </a:r>
          </a:p>
          <a:p>
            <a:r>
              <a:rPr lang="en-US" sz="1750" b="1" dirty="0" smtClean="0"/>
              <a:t>Turn in Stream Leaders permission form; due </a:t>
            </a:r>
            <a:r>
              <a:rPr lang="en-US" sz="1750" b="1" dirty="0" smtClean="0">
                <a:solidFill>
                  <a:srgbClr val="FF0000"/>
                </a:solidFill>
              </a:rPr>
              <a:t>yesterday</a:t>
            </a:r>
            <a:endParaRPr lang="en-US" sz="1750" b="1" dirty="0" smtClean="0"/>
          </a:p>
          <a:p>
            <a:r>
              <a:rPr lang="en-US" sz="1750" b="1" dirty="0" smtClean="0"/>
              <a:t>Discuss and review Watershed guided highlighted reading activity; turn in handout with personal watershed mapping sheet</a:t>
            </a:r>
          </a:p>
          <a:p>
            <a:r>
              <a:rPr lang="en-US" sz="1750" b="1" dirty="0" smtClean="0"/>
              <a:t>Take </a:t>
            </a:r>
            <a:r>
              <a:rPr lang="en-US" sz="1750" b="1" dirty="0"/>
              <a:t>quiz on deciphering and using the Periodic Table</a:t>
            </a:r>
          </a:p>
          <a:p>
            <a:r>
              <a:rPr lang="en-US" sz="1750" b="1" dirty="0" smtClean="0"/>
              <a:t>Work on Lab Activity 11B Molecules for Life Processes </a:t>
            </a:r>
            <a:endParaRPr lang="en-US" sz="1750" b="1" dirty="0"/>
          </a:p>
        </p:txBody>
      </p:sp>
    </p:spTree>
    <p:extLst>
      <p:ext uri="{BB962C8B-B14F-4D97-AF65-F5344CB8AC3E}">
        <p14:creationId xmlns:p14="http://schemas.microsoft.com/office/powerpoint/2010/main" val="39920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04/30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300" b="1" dirty="0"/>
              <a:t>Objectives:</a:t>
            </a:r>
          </a:p>
          <a:p>
            <a:r>
              <a:rPr lang="en-US" sz="2300" b="1" dirty="0" smtClean="0"/>
              <a:t>Students will discuss the chemical makeup of living things</a:t>
            </a:r>
          </a:p>
          <a:p>
            <a:r>
              <a:rPr lang="en-US" sz="2300" b="1" dirty="0" smtClean="0"/>
              <a:t>Students will explain the important processes that organisms undergo to maintain stable internal conditions</a:t>
            </a:r>
          </a:p>
          <a:p>
            <a:r>
              <a:rPr lang="en-US" sz="2300" b="1" dirty="0"/>
              <a:t>S</a:t>
            </a:r>
            <a:r>
              <a:rPr lang="en-US" sz="2300" b="1" dirty="0" smtClean="0"/>
              <a:t>tudents </a:t>
            </a:r>
            <a:r>
              <a:rPr lang="en-US" sz="2300" b="1" dirty="0"/>
              <a:t>will explain how cells capture and release energy</a:t>
            </a:r>
          </a:p>
          <a:p>
            <a:r>
              <a:rPr lang="en-US" sz="23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2300" b="1" dirty="0" smtClean="0"/>
              <a:t>Agenda: </a:t>
            </a:r>
          </a:p>
          <a:p>
            <a:r>
              <a:rPr lang="en-US" sz="2300" b="1" dirty="0" smtClean="0"/>
              <a:t>M-STEP 7</a:t>
            </a:r>
            <a:r>
              <a:rPr lang="en-US" sz="2300" b="1" baseline="30000" dirty="0" smtClean="0"/>
              <a:t>th</a:t>
            </a:r>
            <a:r>
              <a:rPr lang="en-US" sz="2300" b="1" dirty="0" smtClean="0"/>
              <a:t> Grade ELA Testing today – No Science/Math classes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7536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04/29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700" b="1" dirty="0"/>
              <a:t>Objectives:</a:t>
            </a:r>
          </a:p>
          <a:p>
            <a:r>
              <a:rPr lang="en-US" sz="1700" b="1" dirty="0" smtClean="0"/>
              <a:t>Students will discuss the chemical makeup of living things</a:t>
            </a:r>
          </a:p>
          <a:p>
            <a:r>
              <a:rPr lang="en-US" sz="1700" b="1" dirty="0" smtClean="0"/>
              <a:t>Students will explain the important processes that organisms undergo to maintain stable internal conditions</a:t>
            </a:r>
          </a:p>
          <a:p>
            <a:r>
              <a:rPr lang="en-US" sz="1700" b="1" dirty="0"/>
              <a:t>S</a:t>
            </a:r>
            <a:r>
              <a:rPr lang="en-US" sz="1700" b="1" dirty="0" smtClean="0"/>
              <a:t>tudents </a:t>
            </a:r>
            <a:r>
              <a:rPr lang="en-US" sz="1700" b="1" dirty="0"/>
              <a:t>will explain how cells capture and release energy</a:t>
            </a:r>
          </a:p>
          <a:p>
            <a:r>
              <a:rPr lang="en-US" sz="17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White </a:t>
            </a:r>
            <a:r>
              <a:rPr lang="en-US" sz="17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For elements that are in the same group or column, what </a:t>
            </a:r>
            <a:r>
              <a:rPr lang="en-US" sz="1700" b="1" dirty="0">
                <a:solidFill>
                  <a:srgbClr val="FF0000"/>
                </a:solidFill>
              </a:rPr>
              <a:t>can you predict about their reactivity and the number of valence electrons they have</a:t>
            </a:r>
            <a:r>
              <a:rPr lang="en-US" sz="1700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1700" b="1" dirty="0" smtClean="0"/>
              <a:t>Agenda: </a:t>
            </a:r>
          </a:p>
          <a:p>
            <a:r>
              <a:rPr lang="en-US" sz="1700" b="1" dirty="0" smtClean="0"/>
              <a:t>Turn in Stream Leaders permission form; due </a:t>
            </a:r>
            <a:r>
              <a:rPr lang="en-US" sz="1700" b="1" dirty="0" smtClean="0">
                <a:solidFill>
                  <a:srgbClr val="FF0000"/>
                </a:solidFill>
              </a:rPr>
              <a:t>Tuesday 04/30</a:t>
            </a:r>
          </a:p>
          <a:p>
            <a:r>
              <a:rPr lang="en-US" sz="1700" b="1" dirty="0" smtClean="0"/>
              <a:t>Review Decoding the Periodic Table Student Information Sheet; Quiz </a:t>
            </a:r>
            <a:r>
              <a:rPr lang="en-US" sz="1700" b="1" dirty="0"/>
              <a:t>on deciphering and using the Periodic Table </a:t>
            </a:r>
            <a:r>
              <a:rPr lang="en-US" sz="1700" b="1" dirty="0">
                <a:solidFill>
                  <a:srgbClr val="FF0000"/>
                </a:solidFill>
              </a:rPr>
              <a:t>Tuesday </a:t>
            </a:r>
            <a:r>
              <a:rPr lang="en-US" sz="1700" b="1" dirty="0" smtClean="0">
                <a:solidFill>
                  <a:srgbClr val="FF0000"/>
                </a:solidFill>
              </a:rPr>
              <a:t>04/30</a:t>
            </a:r>
          </a:p>
          <a:p>
            <a:r>
              <a:rPr lang="en-US" sz="1700" b="1" dirty="0" smtClean="0"/>
              <a:t>Work on “Everyone Lives in a Watershed! Do You Know Your Watershed Address?” guided highlighted reading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2888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Friday 04/26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700" b="1" dirty="0"/>
              <a:t>Objectives:</a:t>
            </a:r>
          </a:p>
          <a:p>
            <a:r>
              <a:rPr lang="en-US" sz="1700" b="1" dirty="0" smtClean="0"/>
              <a:t>Students will discuss the chemical makeup of living things</a:t>
            </a:r>
          </a:p>
          <a:p>
            <a:r>
              <a:rPr lang="en-US" sz="1700" b="1" dirty="0" smtClean="0"/>
              <a:t>Students will explain the important processes that organisms undergo to maintain stable internal conditions</a:t>
            </a:r>
          </a:p>
          <a:p>
            <a:r>
              <a:rPr lang="en-US" sz="1700" b="1" dirty="0"/>
              <a:t>S</a:t>
            </a:r>
            <a:r>
              <a:rPr lang="en-US" sz="1700" b="1" dirty="0" smtClean="0"/>
              <a:t>tudents </a:t>
            </a:r>
            <a:r>
              <a:rPr lang="en-US" sz="1700" b="1" dirty="0"/>
              <a:t>will explain how cells capture and release energy</a:t>
            </a:r>
          </a:p>
          <a:p>
            <a:r>
              <a:rPr lang="en-US" sz="17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White </a:t>
            </a:r>
            <a:r>
              <a:rPr lang="en-US" sz="17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What is the main function of lipids in cells?</a:t>
            </a:r>
            <a:endParaRPr lang="en-US" sz="1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/>
              <a:t>Agenda: </a:t>
            </a:r>
          </a:p>
          <a:p>
            <a:r>
              <a:rPr lang="en-US" sz="1700" b="1" dirty="0" smtClean="0"/>
              <a:t>Turn in Stream Leaders permission form; due </a:t>
            </a:r>
            <a:r>
              <a:rPr lang="en-US" sz="1700" b="1" dirty="0" smtClean="0">
                <a:solidFill>
                  <a:srgbClr val="FF0000"/>
                </a:solidFill>
              </a:rPr>
              <a:t>Tuesday 04/30</a:t>
            </a:r>
          </a:p>
          <a:p>
            <a:r>
              <a:rPr lang="en-US" sz="1700" b="1" dirty="0" smtClean="0">
                <a:solidFill>
                  <a:srgbClr val="FF0000"/>
                </a:solidFill>
              </a:rPr>
              <a:t>School Site Action Plan Project Work Day 1 – postponed to Monday for rain</a:t>
            </a:r>
          </a:p>
          <a:p>
            <a:r>
              <a:rPr lang="en-US" sz="1700" b="1" dirty="0" smtClean="0"/>
              <a:t>Finish Decoding the Periodic Table Lab Activity; discuss &amp; review</a:t>
            </a:r>
          </a:p>
          <a:p>
            <a:r>
              <a:rPr lang="en-US" sz="1700" b="1" dirty="0" smtClean="0"/>
              <a:t>Work on Lab Activity 11B Molecules for Life Processes (if time)</a:t>
            </a:r>
            <a:endParaRPr lang="en-US" sz="1700" b="1" dirty="0"/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Reminder: Quiz on deciphering and using the Periodic Table Monday 04/29</a:t>
            </a:r>
          </a:p>
        </p:txBody>
      </p:sp>
    </p:spTree>
    <p:extLst>
      <p:ext uri="{BB962C8B-B14F-4D97-AF65-F5344CB8AC3E}">
        <p14:creationId xmlns:p14="http://schemas.microsoft.com/office/powerpoint/2010/main" val="18228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06/11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300" b="1" dirty="0"/>
              <a:t>Objectives:</a:t>
            </a:r>
          </a:p>
          <a:p>
            <a:r>
              <a:rPr lang="en-US" sz="2300" b="1" dirty="0" smtClean="0"/>
              <a:t>Students will explain how patterns of heredity can be predicted by Punnett squares</a:t>
            </a:r>
          </a:p>
          <a:p>
            <a:r>
              <a:rPr lang="en-US" sz="2300" b="1" dirty="0" smtClean="0"/>
              <a:t>Students will analyze the inheritance of traits in individuals</a:t>
            </a:r>
          </a:p>
          <a:p>
            <a:r>
              <a:rPr lang="en-US" sz="2300" b="1" dirty="0" smtClean="0"/>
              <a:t>Students will describe the process of meiosis and its role in sexual reproduction</a:t>
            </a:r>
          </a:p>
          <a:p>
            <a:r>
              <a:rPr lang="en-US" sz="2300" b="1" dirty="0" smtClean="0"/>
              <a:t>Students will relate the process of mitosis to its functions in single-celled and multicellular organisms</a:t>
            </a:r>
          </a:p>
          <a:p>
            <a:pPr marL="0" indent="0">
              <a:buNone/>
            </a:pPr>
            <a:r>
              <a:rPr lang="en-US" sz="2300" b="1" dirty="0" smtClean="0"/>
              <a:t>Agenda: </a:t>
            </a:r>
          </a:p>
          <a:p>
            <a:r>
              <a:rPr lang="en-US" sz="2300" b="1" dirty="0" smtClean="0"/>
              <a:t>Punnett Squares lesson with Mr. </a:t>
            </a:r>
            <a:r>
              <a:rPr lang="en-US" sz="2300" b="1" dirty="0" err="1" smtClean="0"/>
              <a:t>Lupa</a:t>
            </a:r>
            <a:endParaRPr lang="en-US" sz="2300" b="1" dirty="0"/>
          </a:p>
          <a:p>
            <a:pPr marL="365760" lvl="1" indent="0">
              <a:buNone/>
            </a:pPr>
            <a:endParaRPr lang="en-US" sz="2300" b="1" dirty="0" smtClean="0"/>
          </a:p>
          <a:p>
            <a:pPr marL="0" indent="0">
              <a:buNone/>
            </a:pPr>
            <a:endParaRPr lang="en-US" sz="23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04/25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 smtClean="0"/>
              <a:t>Students will discuss the chemical makeup of living things</a:t>
            </a:r>
          </a:p>
          <a:p>
            <a:r>
              <a:rPr lang="en-US" sz="1800" b="1" dirty="0" smtClean="0"/>
              <a:t>Students will explain the important processes that organisms undergo to maintain stable internal conditions</a:t>
            </a:r>
          </a:p>
          <a:p>
            <a:r>
              <a:rPr lang="en-US" sz="1800" b="1" dirty="0"/>
              <a:t>S</a:t>
            </a:r>
            <a:r>
              <a:rPr lang="en-US" sz="1800" b="1" dirty="0" smtClean="0"/>
              <a:t>tudents </a:t>
            </a:r>
            <a:r>
              <a:rPr lang="en-US" sz="1800" b="1" dirty="0"/>
              <a:t>will explain how cells capture and release energy</a:t>
            </a:r>
          </a:p>
          <a:p>
            <a:r>
              <a:rPr lang="en-US" sz="18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Name the four molecules commonly found in cells.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Agenda: </a:t>
            </a:r>
          </a:p>
          <a:p>
            <a:r>
              <a:rPr lang="en-US" sz="1800" b="1" dirty="0" smtClean="0"/>
              <a:t>Turn in Stream Leaders permission form; due </a:t>
            </a:r>
            <a:r>
              <a:rPr lang="en-US" sz="1800" b="1" dirty="0" smtClean="0">
                <a:solidFill>
                  <a:srgbClr val="FF0000"/>
                </a:solidFill>
              </a:rPr>
              <a:t>Tuesday 04/30</a:t>
            </a:r>
          </a:p>
          <a:p>
            <a:r>
              <a:rPr lang="en-US" sz="1800" b="1" dirty="0" smtClean="0"/>
              <a:t>Start Decoding the Periodic Table Lab Activity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Reminder: School Site Action Plan Project Work Day 1 tomorrow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Notice</a:t>
            </a:r>
            <a:r>
              <a:rPr lang="en-US" sz="1800" b="1" dirty="0">
                <a:solidFill>
                  <a:srgbClr val="FF0000"/>
                </a:solidFill>
              </a:rPr>
              <a:t>: Quiz on </a:t>
            </a:r>
            <a:r>
              <a:rPr lang="en-US" sz="1800" b="1" dirty="0" smtClean="0">
                <a:solidFill>
                  <a:srgbClr val="FF0000"/>
                </a:solidFill>
              </a:rPr>
              <a:t>decoding </a:t>
            </a:r>
            <a:r>
              <a:rPr lang="en-US" sz="1800" b="1" dirty="0">
                <a:solidFill>
                  <a:srgbClr val="FF0000"/>
                </a:solidFill>
              </a:rPr>
              <a:t>the Periodic Table Monday 04/29</a:t>
            </a:r>
          </a:p>
          <a:p>
            <a:pPr marL="0" indent="0">
              <a:buNone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5817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04/24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000" b="1" dirty="0"/>
              <a:t>Objectives:</a:t>
            </a:r>
          </a:p>
          <a:p>
            <a:r>
              <a:rPr lang="en-US" sz="2000" b="1" dirty="0" smtClean="0"/>
              <a:t>Students will discuss the chemical makeup of living things</a:t>
            </a:r>
          </a:p>
          <a:p>
            <a:r>
              <a:rPr lang="en-US" sz="2000" b="1" dirty="0" smtClean="0"/>
              <a:t>Students will explain the important processes that organisms undergo to maintain stable internal conditions</a:t>
            </a:r>
          </a:p>
          <a:p>
            <a:r>
              <a:rPr lang="en-US" sz="2000" b="1" dirty="0"/>
              <a:t>S</a:t>
            </a:r>
            <a:r>
              <a:rPr lang="en-US" sz="2000" b="1" dirty="0" smtClean="0"/>
              <a:t>tudents </a:t>
            </a:r>
            <a:r>
              <a:rPr lang="en-US" sz="2000" b="1" dirty="0"/>
              <a:t>will explain how cells capture and release energy</a:t>
            </a:r>
          </a:p>
          <a:p>
            <a:r>
              <a:rPr lang="en-US" sz="20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White </a:t>
            </a:r>
            <a:r>
              <a:rPr lang="en-US" sz="20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Give an example of an atom and an example of a molecule.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Agenda: </a:t>
            </a:r>
          </a:p>
          <a:p>
            <a:r>
              <a:rPr lang="en-US" sz="2000" b="1" dirty="0" smtClean="0"/>
              <a:t>Turn in Stream Leaders permission form; due </a:t>
            </a:r>
            <a:r>
              <a:rPr lang="en-US" sz="2000" b="1" dirty="0" smtClean="0">
                <a:solidFill>
                  <a:srgbClr val="FF0000"/>
                </a:solidFill>
              </a:rPr>
              <a:t>Tuesday 04/30</a:t>
            </a:r>
          </a:p>
          <a:p>
            <a:r>
              <a:rPr lang="en-US" sz="2000" b="1" dirty="0" smtClean="0"/>
              <a:t>Finish Lab Activity 11A Elements and the Periodic Table guided reading; Discuss and review</a:t>
            </a:r>
          </a:p>
        </p:txBody>
      </p:sp>
    </p:spTree>
    <p:extLst>
      <p:ext uri="{BB962C8B-B14F-4D97-AF65-F5344CB8AC3E}">
        <p14:creationId xmlns:p14="http://schemas.microsoft.com/office/powerpoint/2010/main" val="33771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04/23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700" b="1" dirty="0"/>
              <a:t>Objectives:</a:t>
            </a:r>
          </a:p>
          <a:p>
            <a:r>
              <a:rPr lang="en-US" sz="1700" b="1" dirty="0" smtClean="0"/>
              <a:t>Students will discuss the chemical makeup of living things</a:t>
            </a:r>
          </a:p>
          <a:p>
            <a:r>
              <a:rPr lang="en-US" sz="1700" b="1" dirty="0" smtClean="0"/>
              <a:t>Students will explain the important processes that organisms undergo to maintain stable internal conditions</a:t>
            </a:r>
          </a:p>
          <a:p>
            <a:r>
              <a:rPr lang="en-US" sz="1700" b="1" dirty="0"/>
              <a:t>S</a:t>
            </a:r>
            <a:r>
              <a:rPr lang="en-US" sz="1700" b="1" dirty="0" smtClean="0"/>
              <a:t>tudents </a:t>
            </a:r>
            <a:r>
              <a:rPr lang="en-US" sz="1700" b="1" dirty="0"/>
              <a:t>will explain how cells capture and release energy</a:t>
            </a:r>
          </a:p>
          <a:p>
            <a:r>
              <a:rPr lang="en-US" sz="17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White </a:t>
            </a:r>
            <a:r>
              <a:rPr lang="en-US" sz="17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Bread is made from several substances including sugar, water, and salt. Is bread an element?</a:t>
            </a:r>
            <a:endParaRPr lang="en-US" sz="1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/>
              <a:t>Agenda: </a:t>
            </a:r>
          </a:p>
          <a:p>
            <a:r>
              <a:rPr lang="en-US" sz="1700" b="1" dirty="0" smtClean="0"/>
              <a:t>Turn in Stream Leaders permission form; due </a:t>
            </a:r>
            <a:r>
              <a:rPr lang="en-US" sz="1700" b="1" dirty="0" smtClean="0">
                <a:solidFill>
                  <a:srgbClr val="FF0000"/>
                </a:solidFill>
              </a:rPr>
              <a:t>Tuesday 04/30</a:t>
            </a:r>
          </a:p>
          <a:p>
            <a:r>
              <a:rPr lang="en-US" sz="1700" b="1" dirty="0" smtClean="0"/>
              <a:t>Finish Activity 11 The Chemistry of Life directed reading review; turn in student handout with Conclusion for grading</a:t>
            </a:r>
          </a:p>
          <a:p>
            <a:r>
              <a:rPr lang="en-US" sz="1700" b="1" dirty="0" smtClean="0"/>
              <a:t>Start work on Lab Activity 11A Elements and the Periodic Table guided reading</a:t>
            </a:r>
          </a:p>
        </p:txBody>
      </p:sp>
    </p:spTree>
    <p:extLst>
      <p:ext uri="{BB962C8B-B14F-4D97-AF65-F5344CB8AC3E}">
        <p14:creationId xmlns:p14="http://schemas.microsoft.com/office/powerpoint/2010/main" val="12556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04/22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discuss the chemical makeup of living things</a:t>
            </a:r>
          </a:p>
          <a:p>
            <a:r>
              <a:rPr lang="en-US" sz="1900" b="1" dirty="0" smtClean="0"/>
              <a:t>Students will explain the important processes that organisms undergo to maintain stable internal conditions</a:t>
            </a:r>
          </a:p>
          <a:p>
            <a:r>
              <a:rPr lang="en-US" sz="1900" b="1" dirty="0"/>
              <a:t>S</a:t>
            </a:r>
            <a:r>
              <a:rPr lang="en-US" sz="1900" b="1" dirty="0" smtClean="0"/>
              <a:t>tudents </a:t>
            </a:r>
            <a:r>
              <a:rPr lang="en-US" sz="1900" b="1" dirty="0"/>
              <a:t>will explain how cells capture and release energy</a:t>
            </a:r>
          </a:p>
          <a:p>
            <a:r>
              <a:rPr lang="en-US" sz="19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What are the similarities between endocytosis and exocytosis?</a:t>
            </a:r>
            <a:endParaRPr lang="en-US" sz="1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 dirty="0"/>
              <a:t>Agenda: </a:t>
            </a:r>
          </a:p>
          <a:p>
            <a:r>
              <a:rPr lang="en-US" sz="1900" b="1" dirty="0" smtClean="0"/>
              <a:t>Discuss CRWC Stream Leaders program Spring monitoring date (Tuesday 05/21) &amp; permission form (due Tuesday 04/30)</a:t>
            </a:r>
          </a:p>
          <a:p>
            <a:r>
              <a:rPr lang="en-US" sz="1900" b="1" dirty="0" smtClean="0"/>
              <a:t>Discuss and Review Activity 11 The Chemistry of Life directed reading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HW: Write Conclusion for Activity 11</a:t>
            </a:r>
          </a:p>
        </p:txBody>
      </p:sp>
    </p:spTree>
    <p:extLst>
      <p:ext uri="{BB962C8B-B14F-4D97-AF65-F5344CB8AC3E}">
        <p14:creationId xmlns:p14="http://schemas.microsoft.com/office/powerpoint/2010/main" val="11171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5" y="685800"/>
            <a:ext cx="7181850" cy="11334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Friday 04/19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467600" cy="2895600"/>
          </a:xfrm>
        </p:spPr>
        <p:txBody>
          <a:bodyPr>
            <a:noAutofit/>
          </a:bodyPr>
          <a:lstStyle/>
          <a:p>
            <a:pPr marL="48221" indent="-48221" algn="ctr">
              <a:buNone/>
            </a:pPr>
            <a:r>
              <a:rPr lang="en-US" sz="3600" b="1" dirty="0" smtClean="0"/>
              <a:t>WCS District – Closed </a:t>
            </a:r>
          </a:p>
          <a:p>
            <a:pPr marL="48221" indent="-48221" algn="ctr">
              <a:buNone/>
            </a:pPr>
            <a:r>
              <a:rPr lang="en-US" sz="3600" b="1" dirty="0" smtClean="0"/>
              <a:t>Easter Holiday</a:t>
            </a:r>
            <a:endParaRPr lang="en-US" sz="3600" b="1" dirty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22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Thursday 04/18 Half Day AM Session Only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discuss the chemical makeup of living things</a:t>
            </a:r>
          </a:p>
          <a:p>
            <a:r>
              <a:rPr lang="en-US" sz="1900" b="1" dirty="0" smtClean="0"/>
              <a:t>Students will explain the important processes that organisms undergo to maintain stable internal conditions</a:t>
            </a:r>
          </a:p>
          <a:p>
            <a:r>
              <a:rPr lang="en-US" sz="1900" b="1" dirty="0"/>
              <a:t>S</a:t>
            </a:r>
            <a:r>
              <a:rPr lang="en-US" sz="1900" b="1" dirty="0" smtClean="0"/>
              <a:t>tudents </a:t>
            </a:r>
            <a:r>
              <a:rPr lang="en-US" sz="1900" b="1" dirty="0"/>
              <a:t>will explain how cells capture and release energy</a:t>
            </a:r>
          </a:p>
          <a:p>
            <a:r>
              <a:rPr lang="en-US" sz="19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Define homeostasis.</a:t>
            </a:r>
            <a:endParaRPr lang="en-US" sz="1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 dirty="0"/>
              <a:t>Agenda: </a:t>
            </a:r>
          </a:p>
          <a:p>
            <a:r>
              <a:rPr lang="en-US" sz="1900" b="1" dirty="0"/>
              <a:t>Continue our study of the global biomes</a:t>
            </a:r>
          </a:p>
          <a:p>
            <a:pPr lvl="1"/>
            <a:r>
              <a:rPr lang="en-US" sz="1900" b="1" dirty="0"/>
              <a:t>Watch BBC Planet Earth documentary </a:t>
            </a:r>
            <a:r>
              <a:rPr lang="en-US" sz="1900" b="1" dirty="0" smtClean="0"/>
              <a:t>series: Caves episode</a:t>
            </a:r>
            <a:endParaRPr lang="en-US" sz="1900" b="1" dirty="0"/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Reminder: Finish Activity 11 The Chemistry of Life directed reading assignment</a:t>
            </a:r>
          </a:p>
        </p:txBody>
      </p:sp>
    </p:spTree>
    <p:extLst>
      <p:ext uri="{BB962C8B-B14F-4D97-AF65-F5344CB8AC3E}">
        <p14:creationId xmlns:p14="http://schemas.microsoft.com/office/powerpoint/2010/main" val="18424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04/17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000" b="1" dirty="0"/>
              <a:t>Objectives:</a:t>
            </a:r>
          </a:p>
          <a:p>
            <a:r>
              <a:rPr lang="en-US" sz="2000" b="1" dirty="0" smtClean="0"/>
              <a:t>Students will discuss the chemical makeup of living things</a:t>
            </a:r>
          </a:p>
          <a:p>
            <a:r>
              <a:rPr lang="en-US" sz="2000" b="1" dirty="0" smtClean="0"/>
              <a:t>Students will explain the important processes that organisms undergo to maintain stable internal conditions</a:t>
            </a:r>
          </a:p>
          <a:p>
            <a:r>
              <a:rPr lang="en-US" sz="2000" b="1" dirty="0"/>
              <a:t>S</a:t>
            </a:r>
            <a:r>
              <a:rPr lang="en-US" sz="2000" b="1" dirty="0" smtClean="0"/>
              <a:t>tudents </a:t>
            </a:r>
            <a:r>
              <a:rPr lang="en-US" sz="2000" b="1" dirty="0"/>
              <a:t>will explain how cells capture and release energy</a:t>
            </a:r>
          </a:p>
          <a:p>
            <a:r>
              <a:rPr lang="en-US" sz="20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White </a:t>
            </a:r>
            <a:r>
              <a:rPr lang="en-US" sz="20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List four things that cells do to maintain homeostasis.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Agenda: </a:t>
            </a:r>
          </a:p>
          <a:p>
            <a:r>
              <a:rPr lang="en-US" sz="2000" b="1" dirty="0" smtClean="0"/>
              <a:t>Finish Activity 11 The Chemistry of Life directed reading</a:t>
            </a:r>
          </a:p>
          <a:p>
            <a:pPr lvl="1"/>
            <a:r>
              <a:rPr lang="en-US" sz="2000" b="1" dirty="0" smtClean="0"/>
              <a:t>Complete Procedures steps 1, 2, 3, and 4</a:t>
            </a:r>
          </a:p>
          <a:p>
            <a:pPr lvl="1"/>
            <a:r>
              <a:rPr lang="en-US" sz="2000" b="1" dirty="0" smtClean="0"/>
              <a:t>Complete Vocabulary</a:t>
            </a:r>
          </a:p>
        </p:txBody>
      </p:sp>
    </p:spTree>
    <p:extLst>
      <p:ext uri="{BB962C8B-B14F-4D97-AF65-F5344CB8AC3E}">
        <p14:creationId xmlns:p14="http://schemas.microsoft.com/office/powerpoint/2010/main" val="25609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04/16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200" b="1" dirty="0"/>
              <a:t>Objectives:</a:t>
            </a:r>
          </a:p>
          <a:p>
            <a:r>
              <a:rPr lang="en-US" sz="2200" b="1" dirty="0" smtClean="0"/>
              <a:t>Students will discuss the chemical makeup of living things</a:t>
            </a:r>
          </a:p>
          <a:p>
            <a:r>
              <a:rPr lang="en-US" sz="2200" b="1" dirty="0" smtClean="0"/>
              <a:t>Students will explain the important processes that organisms undergo to maintain stable internal conditions</a:t>
            </a:r>
          </a:p>
          <a:p>
            <a:r>
              <a:rPr lang="en-US" sz="2200" b="1" dirty="0"/>
              <a:t>S</a:t>
            </a:r>
            <a:r>
              <a:rPr lang="en-US" sz="2200" b="1" dirty="0" smtClean="0"/>
              <a:t>tudents </a:t>
            </a:r>
            <a:r>
              <a:rPr lang="en-US" sz="2200" b="1" dirty="0"/>
              <a:t>will explain how cells capture and release energy</a:t>
            </a:r>
          </a:p>
          <a:p>
            <a:r>
              <a:rPr lang="en-US" sz="22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White </a:t>
            </a:r>
            <a:r>
              <a:rPr lang="en-US" sz="22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What is the difference between passive and active transport?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b="1" dirty="0"/>
              <a:t>Agenda: </a:t>
            </a:r>
          </a:p>
          <a:p>
            <a:r>
              <a:rPr lang="en-US" sz="2200" b="1" dirty="0" smtClean="0"/>
              <a:t>Work on Activity 11 The Chemistry of Life directed reading</a:t>
            </a:r>
          </a:p>
          <a:p>
            <a:pPr lvl="1"/>
            <a:r>
              <a:rPr lang="en-US" b="1" dirty="0" smtClean="0"/>
              <a:t>Complete Procedures steps 1, 2, and 3</a:t>
            </a:r>
          </a:p>
        </p:txBody>
      </p:sp>
    </p:spTree>
    <p:extLst>
      <p:ext uri="{BB962C8B-B14F-4D97-AF65-F5344CB8AC3E}">
        <p14:creationId xmlns:p14="http://schemas.microsoft.com/office/powerpoint/2010/main" val="10107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04/15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750" b="1" dirty="0"/>
              <a:t>Objectives:</a:t>
            </a:r>
          </a:p>
          <a:p>
            <a:r>
              <a:rPr lang="en-US" sz="1750" b="1" dirty="0" smtClean="0"/>
              <a:t>Students will explain the important processes that organisms undergo to maintain stable internal conditions</a:t>
            </a:r>
          </a:p>
          <a:p>
            <a:r>
              <a:rPr lang="en-US" sz="1750" b="1" dirty="0"/>
              <a:t>S</a:t>
            </a:r>
            <a:r>
              <a:rPr lang="en-US" sz="1750" b="1" dirty="0" smtClean="0"/>
              <a:t>tudents </a:t>
            </a:r>
            <a:r>
              <a:rPr lang="en-US" sz="1750" b="1" dirty="0"/>
              <a:t>will explain how cells capture and release energy</a:t>
            </a:r>
          </a:p>
          <a:p>
            <a:r>
              <a:rPr lang="en-US" sz="175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750" b="1" dirty="0" smtClean="0">
                <a:solidFill>
                  <a:srgbClr val="FF0000"/>
                </a:solidFill>
              </a:rPr>
              <a:t>White </a:t>
            </a:r>
            <a:r>
              <a:rPr lang="en-US" sz="175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750" b="1" dirty="0" smtClean="0">
                <a:solidFill>
                  <a:srgbClr val="FF0000"/>
                </a:solidFill>
              </a:rPr>
              <a:t>What are the two types of active transport?</a:t>
            </a:r>
            <a:endParaRPr lang="en-US" sz="175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50" b="1" dirty="0"/>
              <a:t>Agenda: </a:t>
            </a:r>
          </a:p>
          <a:p>
            <a:r>
              <a:rPr lang="en-US" sz="1750" b="1" dirty="0" smtClean="0">
                <a:solidFill>
                  <a:srgbClr val="FF0000"/>
                </a:solidFill>
              </a:rPr>
              <a:t>Turn in  Cell Structure &amp; Function Analogy Project poster with rubric; Be sure your name is printed on the back of your poster and on the rubric</a:t>
            </a:r>
          </a:p>
          <a:p>
            <a:r>
              <a:rPr lang="en-US" sz="1750" b="1" dirty="0"/>
              <a:t>Discuss </a:t>
            </a:r>
            <a:r>
              <a:rPr lang="en-US" sz="1750" b="1" dirty="0" smtClean="0"/>
              <a:t>&amp; Review </a:t>
            </a:r>
            <a:r>
              <a:rPr lang="en-US" sz="1750" b="1" dirty="0"/>
              <a:t>Lab Activity 10B: Cells Alive! </a:t>
            </a:r>
          </a:p>
          <a:p>
            <a:r>
              <a:rPr lang="en-US" sz="1750" b="1" dirty="0" smtClean="0"/>
              <a:t>Finish discussion on Activity 10 Homeostasis and Cell Processes directed reading</a:t>
            </a:r>
          </a:p>
          <a:p>
            <a:r>
              <a:rPr lang="en-US" sz="1750" b="1" dirty="0" smtClean="0"/>
              <a:t>Turn in Lab Activity 10B student handout for grading</a:t>
            </a:r>
            <a:endParaRPr lang="en-US" sz="1750" b="1" dirty="0"/>
          </a:p>
        </p:txBody>
      </p:sp>
    </p:spTree>
    <p:extLst>
      <p:ext uri="{BB962C8B-B14F-4D97-AF65-F5344CB8AC3E}">
        <p14:creationId xmlns:p14="http://schemas.microsoft.com/office/powerpoint/2010/main" val="3183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Friday 04/12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 smtClean="0"/>
              <a:t>Students will explain the important processes that organisms undergo to maintain stable internal conditions</a:t>
            </a:r>
          </a:p>
          <a:p>
            <a:r>
              <a:rPr lang="en-US" sz="1800" b="1" dirty="0"/>
              <a:t>S</a:t>
            </a:r>
            <a:r>
              <a:rPr lang="en-US" sz="1800" b="1" dirty="0" smtClean="0"/>
              <a:t>tudents </a:t>
            </a:r>
            <a:r>
              <a:rPr lang="en-US" sz="1800" b="1" dirty="0"/>
              <a:t>will explain how cells capture and release energy</a:t>
            </a:r>
          </a:p>
          <a:p>
            <a:r>
              <a:rPr lang="en-US" sz="18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Diffusion and osmosis are what types of transport? Active or passive transport?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Agenda: </a:t>
            </a:r>
          </a:p>
          <a:p>
            <a:r>
              <a:rPr lang="en-US" sz="1800" b="1" dirty="0" smtClean="0"/>
              <a:t>Work on Lab Activity 10B: Cells Alive! to get a closer look at the process of cellular respiration</a:t>
            </a:r>
          </a:p>
          <a:p>
            <a:pPr lvl="1"/>
            <a:r>
              <a:rPr lang="en-US" sz="1800" b="1" dirty="0" smtClean="0"/>
              <a:t>Read and follow directions in lab packet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Reminder: Cell Structure &amp; Function Analogy Project poster is due Monday 04/15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06/10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explain how patterns of heredity can be predicted by Punnett squares</a:t>
            </a:r>
          </a:p>
          <a:p>
            <a:r>
              <a:rPr lang="en-US" sz="1900" b="1" dirty="0" smtClean="0"/>
              <a:t>Students will analyze the inheritance of traits in individuals</a:t>
            </a:r>
          </a:p>
          <a:p>
            <a:r>
              <a:rPr lang="en-US" sz="1900" b="1" dirty="0" smtClean="0"/>
              <a:t>Students will describe the process of meiosis and its role in sexual reproduction</a:t>
            </a:r>
          </a:p>
          <a:p>
            <a:r>
              <a:rPr lang="en-US" sz="1900" b="1" dirty="0" smtClean="0"/>
              <a:t>Students will relate the process of mitosis to its functions in single-celled and multicellular organisms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</a:t>
            </a:r>
            <a:r>
              <a:rPr lang="en-US" sz="19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Why do you think getting genetic information from each parent might be good for the offspring?</a:t>
            </a:r>
          </a:p>
          <a:p>
            <a:pPr marL="0" indent="0">
              <a:buNone/>
            </a:pPr>
            <a:r>
              <a:rPr lang="en-US" sz="1900" b="1" dirty="0" smtClean="0"/>
              <a:t>Agenda: </a:t>
            </a:r>
          </a:p>
          <a:p>
            <a:r>
              <a:rPr lang="en-US" sz="1900" b="1" dirty="0" smtClean="0"/>
              <a:t>Start Crazy Traits: Heredity and Evolution Packet 2 directed reading</a:t>
            </a:r>
          </a:p>
          <a:p>
            <a:r>
              <a:rPr lang="en-US" sz="1900" b="1" dirty="0" smtClean="0"/>
              <a:t>Attend (MS)2TC 6</a:t>
            </a:r>
            <a:r>
              <a:rPr lang="en-US" sz="1900" b="1" baseline="30000" dirty="0" smtClean="0"/>
              <a:t>th</a:t>
            </a:r>
            <a:r>
              <a:rPr lang="en-US" sz="1900" b="1" dirty="0" smtClean="0"/>
              <a:t> and 7</a:t>
            </a:r>
            <a:r>
              <a:rPr lang="en-US" sz="1900" b="1" baseline="30000" dirty="0" smtClean="0"/>
              <a:t>th</a:t>
            </a:r>
            <a:r>
              <a:rPr lang="en-US" sz="1900" b="1" dirty="0" smtClean="0"/>
              <a:t> Grade Awards Ceremony (3</a:t>
            </a:r>
            <a:r>
              <a:rPr lang="en-US" sz="1900" b="1" baseline="30000" dirty="0" smtClean="0"/>
              <a:t>rd</a:t>
            </a:r>
            <a:r>
              <a:rPr lang="en-US" sz="1900" b="1" dirty="0" smtClean="0"/>
              <a:t> &amp; 6</a:t>
            </a:r>
            <a:r>
              <a:rPr lang="en-US" sz="1900" b="1" baseline="30000" dirty="0" smtClean="0"/>
              <a:t>th</a:t>
            </a:r>
            <a:r>
              <a:rPr lang="en-US" sz="1900" b="1" dirty="0" smtClean="0"/>
              <a:t> period)</a:t>
            </a:r>
          </a:p>
          <a:p>
            <a:pPr marL="0" indent="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7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04/11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 smtClean="0"/>
              <a:t>Students will explain the important processes that organisms undergo to maintain stable internal conditions</a:t>
            </a:r>
          </a:p>
          <a:p>
            <a:r>
              <a:rPr lang="en-US" sz="1800" b="1" dirty="0"/>
              <a:t>S</a:t>
            </a:r>
            <a:r>
              <a:rPr lang="en-US" sz="1800" b="1" dirty="0" smtClean="0"/>
              <a:t>tudents </a:t>
            </a:r>
            <a:r>
              <a:rPr lang="en-US" sz="1800" b="1" dirty="0"/>
              <a:t>will explain how cells capture and release energy</a:t>
            </a:r>
          </a:p>
          <a:p>
            <a:r>
              <a:rPr lang="en-US" sz="18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Why are cells important?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Agenda: </a:t>
            </a:r>
          </a:p>
          <a:p>
            <a:r>
              <a:rPr lang="en-US" sz="1800" b="1" dirty="0" smtClean="0"/>
              <a:t>Discuss and review Activity 10 </a:t>
            </a:r>
            <a:r>
              <a:rPr lang="en-US" sz="1800" b="1" dirty="0"/>
              <a:t>Homeostasis and Cell Processes directed </a:t>
            </a:r>
            <a:r>
              <a:rPr lang="en-US" sz="1800" b="1" dirty="0" smtClean="0"/>
              <a:t>reading </a:t>
            </a:r>
          </a:p>
          <a:p>
            <a:r>
              <a:rPr lang="en-US" sz="1800" b="1" dirty="0" smtClean="0"/>
              <a:t>Turn in Lab Activity 10A student handout for grading</a:t>
            </a:r>
          </a:p>
          <a:p>
            <a:r>
              <a:rPr lang="en-US" sz="1800" b="1" dirty="0" smtClean="0"/>
              <a:t>Q4 seating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Reminder: </a:t>
            </a:r>
            <a:r>
              <a:rPr lang="en-US" sz="1800" b="1" dirty="0" smtClean="0"/>
              <a:t>Cell Structure &amp; Function Analogy Project poster; due </a:t>
            </a:r>
            <a:r>
              <a:rPr lang="en-US" sz="1800" b="1" dirty="0" smtClean="0">
                <a:solidFill>
                  <a:srgbClr val="FF0000"/>
                </a:solidFill>
              </a:rPr>
              <a:t>Mon 04/15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04/10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 smtClean="0"/>
              <a:t>Students will explain the important processes that organisms undergo to maintain stable internal conditions</a:t>
            </a:r>
          </a:p>
          <a:p>
            <a:r>
              <a:rPr lang="en-US" sz="1800" b="1" dirty="0"/>
              <a:t>S</a:t>
            </a:r>
            <a:r>
              <a:rPr lang="en-US" sz="1800" b="1" dirty="0" smtClean="0"/>
              <a:t>tudents </a:t>
            </a:r>
            <a:r>
              <a:rPr lang="en-US" sz="1800" b="1" dirty="0"/>
              <a:t>will explain how cells capture and release energy</a:t>
            </a:r>
          </a:p>
          <a:p>
            <a:r>
              <a:rPr lang="en-US" sz="18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What are the two main functions of the cell membrane?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Agenda: </a:t>
            </a:r>
          </a:p>
          <a:p>
            <a:r>
              <a:rPr lang="en-US" sz="1800" b="1" dirty="0" smtClean="0"/>
              <a:t>Finish Lab </a:t>
            </a:r>
            <a:r>
              <a:rPr lang="en-US" sz="1800" b="1" dirty="0"/>
              <a:t>Activity </a:t>
            </a:r>
            <a:r>
              <a:rPr lang="en-US" sz="1800" b="1" dirty="0" smtClean="0"/>
              <a:t>10A</a:t>
            </a:r>
            <a:r>
              <a:rPr lang="en-US" sz="1800" b="1" dirty="0"/>
              <a:t>: A Cell </a:t>
            </a:r>
            <a:r>
              <a:rPr lang="en-US" sz="1800" b="1" dirty="0" smtClean="0"/>
              <a:t>Model; Discuss and review</a:t>
            </a:r>
          </a:p>
          <a:p>
            <a:r>
              <a:rPr lang="en-US" sz="1800" b="1" dirty="0" smtClean="0"/>
              <a:t>Turn in Lab Activity 10A student handout for grading</a:t>
            </a:r>
            <a:endParaRPr lang="en-US" sz="1800" b="1" dirty="0"/>
          </a:p>
          <a:p>
            <a:r>
              <a:rPr lang="en-US" sz="1800" b="1" dirty="0" smtClean="0"/>
              <a:t>Discuss and review Activity 10 </a:t>
            </a:r>
            <a:r>
              <a:rPr lang="en-US" sz="1800" b="1" dirty="0"/>
              <a:t>Homeostasis and Cell Processes directed </a:t>
            </a:r>
            <a:r>
              <a:rPr lang="en-US" sz="1800" b="1" dirty="0" smtClean="0"/>
              <a:t>reading if time </a:t>
            </a:r>
            <a:r>
              <a:rPr lang="en-US" sz="1800" b="1" dirty="0" smtClean="0">
                <a:solidFill>
                  <a:srgbClr val="FF0000"/>
                </a:solidFill>
              </a:rPr>
              <a:t>(must be completed by Thursday)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Reminder: </a:t>
            </a:r>
            <a:r>
              <a:rPr lang="en-US" sz="1800" b="1" dirty="0" smtClean="0"/>
              <a:t>Cell Structure &amp; Function Analogy Project poster; due </a:t>
            </a:r>
            <a:r>
              <a:rPr lang="en-US" sz="1800" b="1" dirty="0" smtClean="0">
                <a:solidFill>
                  <a:srgbClr val="FF0000"/>
                </a:solidFill>
              </a:rPr>
              <a:t>Mon 04/15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Tuesday 04/09 – PM Classes Only </a:t>
            </a:r>
            <a:br>
              <a:rPr lang="en-US" sz="3000" b="1" dirty="0" smtClean="0"/>
            </a:br>
            <a:r>
              <a:rPr lang="en-US" sz="3000" b="1" dirty="0" smtClean="0"/>
              <a:t>(PSAT 8/9 Testing in AM)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 smtClean="0"/>
              <a:t>Students will explain the important processes that organisms undergo to maintain stable internal conditions</a:t>
            </a:r>
          </a:p>
          <a:p>
            <a:r>
              <a:rPr lang="en-US" sz="1800" b="1" dirty="0"/>
              <a:t>S</a:t>
            </a:r>
            <a:r>
              <a:rPr lang="en-US" sz="1800" b="1" dirty="0" smtClean="0"/>
              <a:t>tudents </a:t>
            </a:r>
            <a:r>
              <a:rPr lang="en-US" sz="1800" b="1" dirty="0"/>
              <a:t>will explain how cells capture and release energy</a:t>
            </a:r>
          </a:p>
          <a:p>
            <a:r>
              <a:rPr lang="en-US" sz="18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What cell structure controls what goes in and out of the cell?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Agenda: </a:t>
            </a:r>
          </a:p>
          <a:p>
            <a:r>
              <a:rPr lang="en-US" sz="1800" b="1" dirty="0" smtClean="0"/>
              <a:t>Finish Activity 10 </a:t>
            </a:r>
            <a:r>
              <a:rPr lang="en-US" sz="1800" b="1" dirty="0"/>
              <a:t>Homeostasis and Cell Processes directed </a:t>
            </a:r>
            <a:r>
              <a:rPr lang="en-US" sz="1800" b="1" dirty="0" smtClean="0"/>
              <a:t>reading </a:t>
            </a:r>
          </a:p>
          <a:p>
            <a:pPr lvl="1"/>
            <a:r>
              <a:rPr lang="en-US" sz="1800" b="1" dirty="0" smtClean="0"/>
              <a:t>Complete Procedures steps 1, 2, &amp; 3</a:t>
            </a:r>
          </a:p>
          <a:p>
            <a:pPr lvl="1"/>
            <a:r>
              <a:rPr lang="en-US" sz="1800" b="1" dirty="0" smtClean="0"/>
              <a:t>Answer Analysis Questions 1 – 5 </a:t>
            </a:r>
          </a:p>
          <a:p>
            <a:pPr lvl="1"/>
            <a:r>
              <a:rPr lang="en-US" sz="1800" b="1" dirty="0" smtClean="0"/>
              <a:t>Finish for HW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Reminder: </a:t>
            </a:r>
            <a:r>
              <a:rPr lang="en-US" sz="1800" b="1" dirty="0" smtClean="0"/>
              <a:t>Cell Structure &amp; Function Analogy Project poster; due </a:t>
            </a:r>
            <a:r>
              <a:rPr lang="en-US" sz="1800" b="1" dirty="0" smtClean="0">
                <a:solidFill>
                  <a:srgbClr val="FF0000"/>
                </a:solidFill>
              </a:rPr>
              <a:t>Mon 04/15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8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04/08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/>
              <a:t>Students will explain the important processes that organisms undergo to maintain stable internal conditions</a:t>
            </a:r>
          </a:p>
          <a:p>
            <a:r>
              <a:rPr lang="en-US" sz="1900" b="1" dirty="0" smtClean="0"/>
              <a:t>Students </a:t>
            </a:r>
            <a:r>
              <a:rPr lang="en-US" sz="1900" b="1" dirty="0"/>
              <a:t>will explain how cells capture and release energy</a:t>
            </a:r>
          </a:p>
          <a:p>
            <a:r>
              <a:rPr lang="en-US" sz="190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What cell structures do all eukaryotic cells have in common?</a:t>
            </a:r>
            <a:endParaRPr lang="en-US" sz="1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 dirty="0"/>
              <a:t>Agenda: </a:t>
            </a:r>
          </a:p>
          <a:p>
            <a:r>
              <a:rPr lang="en-US" sz="1900" b="1" dirty="0" smtClean="0"/>
              <a:t>Work on Lab Activity 10A: A Cell Model</a:t>
            </a:r>
          </a:p>
          <a:p>
            <a:r>
              <a:rPr lang="en-US" sz="1900" b="1" dirty="0" smtClean="0"/>
              <a:t>Finish Activity 10 </a:t>
            </a:r>
            <a:r>
              <a:rPr lang="en-US" sz="1900" b="1" dirty="0"/>
              <a:t>Homeostasis and Cell Processes directed </a:t>
            </a:r>
            <a:r>
              <a:rPr lang="en-US" sz="1900" b="1" dirty="0" smtClean="0"/>
              <a:t>reading for HW (AM classes only)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Reminder: </a:t>
            </a:r>
          </a:p>
          <a:p>
            <a:pPr marL="0" indent="0">
              <a:buNone/>
            </a:pPr>
            <a:r>
              <a:rPr lang="en-US" sz="1900" b="1" dirty="0" smtClean="0"/>
              <a:t>Cell Structure &amp; Function Analogy Project poster; due </a:t>
            </a:r>
            <a:r>
              <a:rPr lang="en-US" sz="1900" b="1" dirty="0" smtClean="0">
                <a:solidFill>
                  <a:srgbClr val="FF0000"/>
                </a:solidFill>
              </a:rPr>
              <a:t>Monday 04/15 </a:t>
            </a:r>
            <a:endParaRPr lang="en-US" sz="1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5" y="685800"/>
            <a:ext cx="7181850" cy="11334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04/01 - Friday 04/05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467600" cy="2895600"/>
          </a:xfrm>
        </p:spPr>
        <p:txBody>
          <a:bodyPr>
            <a:noAutofit/>
          </a:bodyPr>
          <a:lstStyle/>
          <a:p>
            <a:pPr marL="48221" indent="-48221" algn="ctr">
              <a:buNone/>
            </a:pPr>
            <a:r>
              <a:rPr lang="en-US" sz="3600" b="1" dirty="0" smtClean="0"/>
              <a:t>WCS District – Closed </a:t>
            </a:r>
          </a:p>
          <a:p>
            <a:pPr marL="48221" indent="-48221" algn="ctr">
              <a:buNone/>
            </a:pPr>
            <a:r>
              <a:rPr lang="en-US" sz="3600" b="1" dirty="0" smtClean="0"/>
              <a:t>Spring Break</a:t>
            </a:r>
          </a:p>
          <a:p>
            <a:pPr marL="48221" indent="-48221" algn="ctr">
              <a:buNone/>
            </a:pPr>
            <a:r>
              <a:rPr lang="en-US" sz="3600" b="1" dirty="0" smtClean="0"/>
              <a:t>Have a safe break!</a:t>
            </a:r>
            <a:endParaRPr lang="en-US" sz="3600" b="1" dirty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702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2900" b="1" dirty="0" smtClean="0"/>
              <a:t>Friday 03/29 Half Day PM Session Only </a:t>
            </a:r>
            <a:endParaRPr lang="en-US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200" b="1" dirty="0"/>
              <a:t>Objectives:</a:t>
            </a:r>
          </a:p>
          <a:p>
            <a:r>
              <a:rPr lang="en-US" sz="2200" b="1" dirty="0"/>
              <a:t>Students will explain the important processes that organisms undergo to maintain stable internal conditions</a:t>
            </a:r>
          </a:p>
          <a:p>
            <a:r>
              <a:rPr lang="en-US" sz="2200" b="1" dirty="0" smtClean="0"/>
              <a:t>Students </a:t>
            </a:r>
            <a:r>
              <a:rPr lang="en-US" sz="2200" b="1" dirty="0"/>
              <a:t>will explain how cells capture and release energy</a:t>
            </a:r>
          </a:p>
          <a:p>
            <a:r>
              <a:rPr lang="en-US" sz="2200" b="1" dirty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White </a:t>
            </a:r>
            <a:r>
              <a:rPr lang="en-US" sz="22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The energy for all ecosystems is provided by ______________.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b="1" dirty="0"/>
              <a:t>Agenda: </a:t>
            </a:r>
          </a:p>
          <a:p>
            <a:r>
              <a:rPr lang="en-US" sz="2200" b="1" dirty="0"/>
              <a:t>Continue our study of the global biomes</a:t>
            </a:r>
          </a:p>
          <a:p>
            <a:pPr lvl="1"/>
            <a:r>
              <a:rPr lang="en-US" b="1" dirty="0"/>
              <a:t>Watch BBC Planet Earth documentary </a:t>
            </a:r>
            <a:r>
              <a:rPr lang="en-US" b="1" dirty="0" smtClean="0"/>
              <a:t>series: Great Plains episode</a:t>
            </a:r>
            <a:endParaRPr lang="en-US" b="1" dirty="0"/>
          </a:p>
          <a:p>
            <a:pPr marL="0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658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Important Notice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114799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600" b="1" dirty="0" smtClean="0"/>
              <a:t>School Site Project Schedule for Q4:</a:t>
            </a:r>
          </a:p>
          <a:p>
            <a:pPr marL="48221" indent="-48221">
              <a:buNone/>
            </a:pPr>
            <a:r>
              <a:rPr lang="en-US" sz="2600" b="1" dirty="0">
                <a:solidFill>
                  <a:srgbClr val="FF0000"/>
                </a:solidFill>
              </a:rPr>
              <a:t>04/26 Friday</a:t>
            </a:r>
            <a:r>
              <a:rPr lang="en-US" sz="2600" b="1" dirty="0"/>
              <a:t> Work Day </a:t>
            </a:r>
            <a:r>
              <a:rPr lang="en-US" sz="2600" b="1" dirty="0" smtClean="0"/>
              <a:t>1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05/02 </a:t>
            </a:r>
            <a:r>
              <a:rPr lang="en-US" sz="2600" b="1" dirty="0">
                <a:solidFill>
                  <a:srgbClr val="FF0000"/>
                </a:solidFill>
              </a:rPr>
              <a:t>Thursday</a:t>
            </a:r>
            <a:r>
              <a:rPr lang="en-US" sz="2600" b="1" dirty="0"/>
              <a:t> Work Day </a:t>
            </a:r>
            <a:r>
              <a:rPr lang="en-US" sz="2600" b="1" dirty="0" smtClean="0"/>
              <a:t>2</a:t>
            </a:r>
            <a:r>
              <a:rPr lang="en-US" sz="2600" b="1" dirty="0"/>
              <a:t/>
            </a:r>
            <a:br>
              <a:rPr lang="en-US" sz="2600" b="1" dirty="0"/>
            </a:br>
            <a:r>
              <a:rPr lang="en-US" sz="2600" b="1" dirty="0">
                <a:solidFill>
                  <a:srgbClr val="FF0000"/>
                </a:solidFill>
              </a:rPr>
              <a:t>05/10 Friday </a:t>
            </a:r>
            <a:r>
              <a:rPr lang="en-US" sz="2600" b="1" dirty="0"/>
              <a:t>Work Day </a:t>
            </a:r>
            <a:r>
              <a:rPr lang="en-US" sz="2600" b="1" dirty="0" smtClean="0"/>
              <a:t>3</a:t>
            </a:r>
            <a:r>
              <a:rPr lang="en-US" sz="2600" b="1" dirty="0"/>
              <a:t/>
            </a:r>
            <a:br>
              <a:rPr lang="en-US" sz="2600" b="1" dirty="0"/>
            </a:br>
            <a:r>
              <a:rPr lang="en-US" sz="2600" b="1" dirty="0">
                <a:solidFill>
                  <a:srgbClr val="FF0000"/>
                </a:solidFill>
              </a:rPr>
              <a:t>05/15 Wednesday</a:t>
            </a:r>
            <a:r>
              <a:rPr lang="en-US" sz="2600" b="1" dirty="0"/>
              <a:t> Mrs. Toy will be available after school until 5 pm </a:t>
            </a:r>
            <a:br>
              <a:rPr lang="en-US" sz="2600" b="1" dirty="0"/>
            </a:br>
            <a:r>
              <a:rPr lang="en-US" sz="2600" b="1" dirty="0">
                <a:solidFill>
                  <a:srgbClr val="FF0000"/>
                </a:solidFill>
              </a:rPr>
              <a:t>05/16 Thursday</a:t>
            </a:r>
            <a:r>
              <a:rPr lang="en-US" sz="2600" b="1" dirty="0"/>
              <a:t> Mrs. </a:t>
            </a:r>
            <a:r>
              <a:rPr lang="en-US" sz="2600" b="1" dirty="0" err="1"/>
              <a:t>Duddles</a:t>
            </a:r>
            <a:r>
              <a:rPr lang="en-US" sz="2600" b="1" dirty="0"/>
              <a:t> will be available after school until 5 pm</a:t>
            </a:r>
            <a:br>
              <a:rPr lang="en-US" sz="2600" b="1" dirty="0"/>
            </a:br>
            <a:r>
              <a:rPr lang="en-US" sz="2600" b="1" dirty="0">
                <a:solidFill>
                  <a:srgbClr val="FF0000"/>
                </a:solidFill>
              </a:rPr>
              <a:t>05/29 Wednesday</a:t>
            </a:r>
            <a:r>
              <a:rPr lang="en-US" sz="2600" b="1" dirty="0"/>
              <a:t> School Site Project presentations 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03/28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50" b="1" dirty="0"/>
              <a:t>Objectives:</a:t>
            </a:r>
          </a:p>
          <a:p>
            <a:r>
              <a:rPr lang="en-US" sz="1850" b="1" dirty="0"/>
              <a:t>Students will explain the important processes that organisms undergo to maintain stable internal conditions</a:t>
            </a:r>
          </a:p>
          <a:p>
            <a:r>
              <a:rPr lang="en-US" sz="1850" b="1" dirty="0" smtClean="0"/>
              <a:t>Students </a:t>
            </a:r>
            <a:r>
              <a:rPr lang="en-US" sz="1850" b="1" dirty="0"/>
              <a:t>will explain how cells capture and release energy</a:t>
            </a:r>
          </a:p>
          <a:p>
            <a:r>
              <a:rPr lang="en-US" sz="1850" b="1" dirty="0" smtClean="0"/>
              <a:t>Students will compare the structure and function of cell parts in plant and animal cells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White </a:t>
            </a:r>
            <a:r>
              <a:rPr lang="en-US" sz="185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What are the products of the cellular respiration reaction?</a:t>
            </a:r>
            <a:endParaRPr lang="en-US" sz="185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50" b="1" dirty="0"/>
              <a:t>Agenda: </a:t>
            </a:r>
          </a:p>
          <a:p>
            <a:r>
              <a:rPr lang="en-US" sz="1850" b="1" dirty="0"/>
              <a:t>Activity 7, 8, &amp; 9 Quiz </a:t>
            </a:r>
            <a:r>
              <a:rPr lang="en-US" sz="1850" b="1" dirty="0" smtClean="0"/>
              <a:t>make-ups for absent students</a:t>
            </a:r>
          </a:p>
          <a:p>
            <a:r>
              <a:rPr lang="en-US" sz="1850" b="1" dirty="0" smtClean="0"/>
              <a:t>Work on Activity 10 Homeostasis and Cell Processes directed reading</a:t>
            </a:r>
          </a:p>
          <a:p>
            <a:pPr lvl="1"/>
            <a:r>
              <a:rPr lang="en-US" sz="1850" b="1" dirty="0" smtClean="0"/>
              <a:t>Complete Procedures steps 1 &amp; 2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Reminder: </a:t>
            </a:r>
          </a:p>
          <a:p>
            <a:pPr marL="0" indent="0">
              <a:buNone/>
            </a:pPr>
            <a:r>
              <a:rPr lang="en-US" sz="1850" b="1" dirty="0" smtClean="0"/>
              <a:t>Cell Structure &amp; Function Analogy Project poster; due </a:t>
            </a:r>
            <a:r>
              <a:rPr lang="en-US" sz="1850" b="1" dirty="0" smtClean="0">
                <a:solidFill>
                  <a:srgbClr val="FF0000"/>
                </a:solidFill>
              </a:rPr>
              <a:t>Monday 04/15 </a:t>
            </a:r>
            <a:endParaRPr lang="en-US" sz="18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03/27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50" b="1" dirty="0"/>
              <a:t>Objectives:</a:t>
            </a:r>
          </a:p>
          <a:p>
            <a:r>
              <a:rPr lang="en-US" sz="1850" b="1" dirty="0"/>
              <a:t>Students will explain how cells capture and release energy</a:t>
            </a:r>
          </a:p>
          <a:p>
            <a:r>
              <a:rPr lang="en-US" sz="1850" b="1" dirty="0" smtClean="0"/>
              <a:t>Students will compare the structure and function of cell parts in plant and animal cells</a:t>
            </a:r>
          </a:p>
          <a:p>
            <a:r>
              <a:rPr lang="en-US" sz="1850" b="1" dirty="0" smtClean="0"/>
              <a:t>Students </a:t>
            </a:r>
            <a:r>
              <a:rPr lang="en-US" sz="1850" b="1" dirty="0"/>
              <a:t>will explain the components of the scientific theory of cells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White </a:t>
            </a:r>
            <a:r>
              <a:rPr lang="en-US" sz="185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What are the reactants of the cellular respiration reaction?</a:t>
            </a:r>
            <a:endParaRPr lang="en-US" sz="185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50" b="1" dirty="0"/>
              <a:t>Agenda: </a:t>
            </a:r>
          </a:p>
          <a:p>
            <a:r>
              <a:rPr lang="en-US" sz="1850" b="1" dirty="0" smtClean="0"/>
              <a:t>Turn in Lab Activity 9A: A Producer’s Source of Energy (Penguin section &amp; any students who did not turn it in on Tuesday)</a:t>
            </a:r>
          </a:p>
          <a:p>
            <a:r>
              <a:rPr lang="en-US" sz="1850" b="1" dirty="0" smtClean="0"/>
              <a:t>Take Activity 7, 8, &amp; 9 Quiz; Turn in quiz with study guide when done</a:t>
            </a:r>
          </a:p>
          <a:p>
            <a:r>
              <a:rPr lang="en-US" sz="1850" b="1" dirty="0" smtClean="0"/>
              <a:t>Read silently for remainder of class period</a:t>
            </a:r>
          </a:p>
          <a:p>
            <a:pPr marL="0" indent="0">
              <a:buNone/>
            </a:pPr>
            <a:r>
              <a:rPr lang="en-US" sz="1850" b="1" dirty="0" smtClean="0">
                <a:solidFill>
                  <a:srgbClr val="FF0000"/>
                </a:solidFill>
              </a:rPr>
              <a:t>Reminder: </a:t>
            </a:r>
          </a:p>
          <a:p>
            <a:pPr marL="0" indent="0">
              <a:buNone/>
            </a:pPr>
            <a:r>
              <a:rPr lang="en-US" sz="1850" b="1" dirty="0" smtClean="0"/>
              <a:t>Cell Structure &amp; Function Analogy Project poster; due </a:t>
            </a:r>
            <a:r>
              <a:rPr lang="en-US" sz="1850" b="1" dirty="0" smtClean="0">
                <a:solidFill>
                  <a:srgbClr val="FF0000"/>
                </a:solidFill>
              </a:rPr>
              <a:t>Monday 04/15 </a:t>
            </a:r>
            <a:endParaRPr lang="en-US" sz="18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03/26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/>
              <a:t>Students will explain how cells capture and release energy</a:t>
            </a:r>
          </a:p>
          <a:p>
            <a:r>
              <a:rPr lang="en-US" sz="1800" b="1" dirty="0" smtClean="0"/>
              <a:t>Students will compare the structure and function of cell parts in plant and animal cells</a:t>
            </a:r>
          </a:p>
          <a:p>
            <a:r>
              <a:rPr lang="en-US" sz="1800" b="1" dirty="0" smtClean="0"/>
              <a:t>Students </a:t>
            </a:r>
            <a:r>
              <a:rPr lang="en-US" sz="1800" b="1" dirty="0"/>
              <a:t>will explain the components of the scientific theory of cells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What are the products of the photosynthesis reaction?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Agenda: </a:t>
            </a:r>
          </a:p>
          <a:p>
            <a:r>
              <a:rPr lang="en-US" sz="1800" b="1" dirty="0" smtClean="0"/>
              <a:t>Finish Lab Activity 9A A Producer’s Source of Energy</a:t>
            </a:r>
          </a:p>
          <a:p>
            <a:pPr lvl="1"/>
            <a:r>
              <a:rPr lang="en-US" sz="1800" b="1" dirty="0" smtClean="0"/>
              <a:t>Make observations of overnight changes; Answer Analysis Questions</a:t>
            </a:r>
          </a:p>
          <a:p>
            <a:pPr lvl="1"/>
            <a:r>
              <a:rPr lang="en-US" sz="1800" b="1" dirty="0" smtClean="0"/>
              <a:t>Discuss and review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Reminder: </a:t>
            </a:r>
          </a:p>
          <a:p>
            <a:pPr marL="0" indent="0">
              <a:buNone/>
            </a:pPr>
            <a:r>
              <a:rPr lang="en-US" sz="1800" b="1" dirty="0" smtClean="0"/>
              <a:t>Study for </a:t>
            </a:r>
            <a:r>
              <a:rPr lang="en-US" sz="1800" b="1" dirty="0"/>
              <a:t>Activity 7, 8, &amp; 9 Quiz; </a:t>
            </a:r>
            <a:r>
              <a:rPr lang="en-US" sz="1800" b="1" dirty="0">
                <a:solidFill>
                  <a:srgbClr val="FF0000"/>
                </a:solidFill>
              </a:rPr>
              <a:t>Wednesday 03/27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 smtClean="0"/>
              <a:t>Work on Cell Structure and Function Analogy Project poster; due </a:t>
            </a:r>
            <a:r>
              <a:rPr lang="en-US" sz="1800" b="1" dirty="0" smtClean="0">
                <a:solidFill>
                  <a:srgbClr val="FF0000"/>
                </a:solidFill>
              </a:rPr>
              <a:t>Mon 04/15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Friday 06/07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000" b="1" dirty="0"/>
              <a:t>Objectives:</a:t>
            </a:r>
          </a:p>
          <a:p>
            <a:r>
              <a:rPr lang="en-US" sz="2000" b="1" dirty="0" smtClean="0"/>
              <a:t>Students will explain how patterns of heredity can be predicted by Punnett squares</a:t>
            </a:r>
          </a:p>
          <a:p>
            <a:r>
              <a:rPr lang="en-US" sz="2000" b="1" dirty="0" smtClean="0"/>
              <a:t>Students will analyze the inheritance of traits in individuals</a:t>
            </a:r>
          </a:p>
          <a:p>
            <a:r>
              <a:rPr lang="en-US" sz="2000" b="1" dirty="0" smtClean="0"/>
              <a:t>Students will describe the process of meiosis and its role in sexual reproduction</a:t>
            </a:r>
          </a:p>
          <a:p>
            <a:r>
              <a:rPr lang="en-US" sz="2000" b="1" dirty="0" smtClean="0"/>
              <a:t>Students will relate the process of mitosis to its functions in single-celled and multicellular organisms</a:t>
            </a:r>
          </a:p>
          <a:p>
            <a:pPr marL="0" indent="0">
              <a:buNone/>
            </a:pPr>
            <a:r>
              <a:rPr lang="en-US" sz="2000" b="1" dirty="0" smtClean="0"/>
              <a:t>Agenda: </a:t>
            </a:r>
          </a:p>
          <a:p>
            <a:r>
              <a:rPr lang="en-US" sz="2000" b="1" dirty="0" smtClean="0"/>
              <a:t>Math/ELA Block Schedule for final exams today – No Science class</a:t>
            </a:r>
          </a:p>
          <a:p>
            <a:r>
              <a:rPr lang="en-US" sz="2000" b="1" dirty="0" smtClean="0"/>
              <a:t>If finish with Math &amp; ELA final exams early, work on Punnett Square Practice WS &amp; Bikini Bottom Genetics WS</a:t>
            </a:r>
          </a:p>
          <a:p>
            <a:r>
              <a:rPr lang="en-US" sz="2000" b="1" dirty="0" smtClean="0"/>
              <a:t>Read silently for remainder of class period if done with practice WS</a:t>
            </a:r>
            <a:endParaRPr lang="en-US" sz="2000" b="1" dirty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Monday 03/25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/>
              <a:t>Students will explain how cells capture and release energy</a:t>
            </a:r>
          </a:p>
          <a:p>
            <a:r>
              <a:rPr lang="en-US" sz="1800" b="1" dirty="0" smtClean="0"/>
              <a:t>Students will compare the structure and function of cell parts in plant and animal cells</a:t>
            </a:r>
          </a:p>
          <a:p>
            <a:r>
              <a:rPr lang="en-US" sz="1800" b="1" dirty="0" smtClean="0"/>
              <a:t>Students </a:t>
            </a:r>
            <a:r>
              <a:rPr lang="en-US" sz="1800" b="1" dirty="0"/>
              <a:t>will explain the components of the scientific theory of cells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What are the reactants of the photosynthesis reaction?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Agenda: </a:t>
            </a:r>
          </a:p>
          <a:p>
            <a:r>
              <a:rPr lang="en-US" sz="1800" b="1" dirty="0" smtClean="0"/>
              <a:t>Turn in Activity 9 Photosynthesis and Cellular Respiration directed reading student handout for grading</a:t>
            </a:r>
          </a:p>
          <a:p>
            <a:r>
              <a:rPr lang="en-US" sz="1800" b="1" dirty="0" smtClean="0"/>
              <a:t>Work on Lab Activity 9A A Producer’s Source of Energy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Reminder: </a:t>
            </a:r>
          </a:p>
          <a:p>
            <a:pPr marL="0" indent="0">
              <a:buNone/>
            </a:pPr>
            <a:r>
              <a:rPr lang="en-US" sz="1800" b="1" dirty="0" smtClean="0"/>
              <a:t>Study for </a:t>
            </a:r>
            <a:r>
              <a:rPr lang="en-US" sz="1800" b="1" dirty="0"/>
              <a:t>Activity 7, 8, &amp; 9 Quiz; </a:t>
            </a:r>
            <a:r>
              <a:rPr lang="en-US" sz="1800" b="1" dirty="0">
                <a:solidFill>
                  <a:srgbClr val="FF0000"/>
                </a:solidFill>
              </a:rPr>
              <a:t>Wednesday 03/27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 smtClean="0"/>
              <a:t>Work on Cell Structure and Function Analogy Project poster; due </a:t>
            </a:r>
            <a:r>
              <a:rPr lang="en-US" sz="1800" b="1" dirty="0" smtClean="0">
                <a:solidFill>
                  <a:srgbClr val="FF0000"/>
                </a:solidFill>
              </a:rPr>
              <a:t>Mon 04/15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5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Thursday 06/06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800" b="1" dirty="0"/>
              <a:t>Objectives:</a:t>
            </a:r>
          </a:p>
          <a:p>
            <a:r>
              <a:rPr lang="en-US" sz="1800" b="1" dirty="0" smtClean="0"/>
              <a:t>Students will explain how patterns of heredity can be predicted by Punnett squares</a:t>
            </a:r>
          </a:p>
          <a:p>
            <a:r>
              <a:rPr lang="en-US" sz="1800" b="1" dirty="0" smtClean="0"/>
              <a:t>Students will analyze the inheritance of traits in individuals</a:t>
            </a:r>
          </a:p>
          <a:p>
            <a:r>
              <a:rPr lang="en-US" sz="1800" b="1" dirty="0" smtClean="0"/>
              <a:t>Students will describe the process of meiosis and its role in sexual reproduction</a:t>
            </a:r>
          </a:p>
          <a:p>
            <a:r>
              <a:rPr lang="en-US" sz="1800" b="1" dirty="0" smtClean="0"/>
              <a:t>Students will relate the process of mitosis to its functions in single-celled and multicellular organisms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White </a:t>
            </a:r>
            <a:r>
              <a:rPr lang="en-US" sz="1800" b="1" dirty="0">
                <a:solidFill>
                  <a:srgbClr val="FF0000"/>
                </a:solidFill>
              </a:rPr>
              <a:t>Space Question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Why do you think sexual reproduction requires meiosis?</a:t>
            </a:r>
          </a:p>
          <a:p>
            <a:pPr marL="0" indent="0">
              <a:buNone/>
            </a:pPr>
            <a:r>
              <a:rPr lang="en-US" sz="1800" b="1" dirty="0" smtClean="0"/>
              <a:t>Agenda: </a:t>
            </a:r>
          </a:p>
          <a:p>
            <a:r>
              <a:rPr lang="en-US" sz="1800" b="1" dirty="0" smtClean="0"/>
              <a:t>Finish Crazy Traits: Heredity and Evolution Packet 1 directed reading (25 </a:t>
            </a:r>
            <a:r>
              <a:rPr lang="en-US" sz="1800" b="1" dirty="0" err="1" smtClean="0"/>
              <a:t>mins</a:t>
            </a:r>
            <a:r>
              <a:rPr lang="en-US" sz="1800" b="1" dirty="0" smtClean="0"/>
              <a:t>)</a:t>
            </a:r>
          </a:p>
          <a:p>
            <a:r>
              <a:rPr lang="en-US" sz="1800" b="1" dirty="0"/>
              <a:t>Discuss and review Crazy Traits: Heredity and Evolution </a:t>
            </a:r>
            <a:r>
              <a:rPr lang="en-US" sz="1800" b="1" dirty="0" smtClean="0"/>
              <a:t>Packet 1 directed </a:t>
            </a:r>
            <a:r>
              <a:rPr lang="en-US" sz="1800" b="1" dirty="0"/>
              <a:t>reading </a:t>
            </a:r>
            <a:r>
              <a:rPr lang="en-US" sz="1800" b="1" dirty="0" smtClean="0"/>
              <a:t>(if time)</a:t>
            </a:r>
            <a:endParaRPr lang="en-US" sz="1800" b="1" dirty="0"/>
          </a:p>
          <a:p>
            <a:pPr marL="0" indent="0"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Wednesday 06/05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1900" b="1" dirty="0"/>
              <a:t>Objectives:</a:t>
            </a:r>
          </a:p>
          <a:p>
            <a:r>
              <a:rPr lang="en-US" sz="1900" b="1" dirty="0" smtClean="0"/>
              <a:t>Students will explain how patterns of heredity can be predicted by Punnett squares</a:t>
            </a:r>
          </a:p>
          <a:p>
            <a:r>
              <a:rPr lang="en-US" sz="1900" b="1" dirty="0" smtClean="0"/>
              <a:t>Students will analyze the inheritance of traits in individuals</a:t>
            </a:r>
          </a:p>
          <a:p>
            <a:r>
              <a:rPr lang="en-US" sz="1900" b="1" dirty="0" smtClean="0"/>
              <a:t>Students will describe the process of meiosis and its role in sexual reproduction</a:t>
            </a:r>
          </a:p>
          <a:p>
            <a:r>
              <a:rPr lang="en-US" sz="1900" b="1" dirty="0" smtClean="0"/>
              <a:t>Students will relate the process of mitosis to its functions in single-celled and multicellular organisms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White </a:t>
            </a:r>
            <a:r>
              <a:rPr lang="en-US" sz="1900" b="1" dirty="0">
                <a:solidFill>
                  <a:srgbClr val="FF0000"/>
                </a:solidFill>
              </a:rPr>
              <a:t>Space Question</a:t>
            </a:r>
            <a:r>
              <a:rPr lang="en-US" sz="19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During which stage of the cell cycle does the division of the cytoplasm happen?</a:t>
            </a:r>
          </a:p>
          <a:p>
            <a:pPr marL="0" indent="0">
              <a:buNone/>
            </a:pPr>
            <a:r>
              <a:rPr lang="en-US" sz="1900" b="1" dirty="0" smtClean="0"/>
              <a:t>Agenda: </a:t>
            </a:r>
          </a:p>
          <a:p>
            <a:r>
              <a:rPr lang="en-US" sz="1900" b="1" dirty="0" smtClean="0"/>
              <a:t>Start Crazy Traits: Heredity and Evolution Packet 1 directed reading to learn about meiosis and sexual reproduction</a:t>
            </a:r>
            <a:endParaRPr lang="en-US" sz="1900" b="1" dirty="0"/>
          </a:p>
          <a:p>
            <a:pPr marL="0" indent="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437" y="609600"/>
            <a:ext cx="7477125" cy="8286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Tuesday 06/04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600200"/>
            <a:ext cx="7620000" cy="4638675"/>
          </a:xfrm>
        </p:spPr>
        <p:txBody>
          <a:bodyPr>
            <a:noAutofit/>
          </a:bodyPr>
          <a:lstStyle/>
          <a:p>
            <a:pPr marL="48221" indent="-48221">
              <a:buNone/>
            </a:pPr>
            <a:r>
              <a:rPr lang="en-US" sz="2100" b="1" dirty="0"/>
              <a:t>Objectives:</a:t>
            </a:r>
          </a:p>
          <a:p>
            <a:r>
              <a:rPr lang="en-US" sz="2100" b="1" dirty="0" smtClean="0"/>
              <a:t>Students will relate the process of mitosis to its functions in single-celled and multicellular organisms</a:t>
            </a:r>
          </a:p>
          <a:p>
            <a:r>
              <a:rPr lang="en-US" sz="2100" b="1" dirty="0" smtClean="0"/>
              <a:t>Students will describe the different levels of organization in living things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White </a:t>
            </a:r>
            <a:r>
              <a:rPr lang="en-US" sz="2100" b="1" dirty="0">
                <a:solidFill>
                  <a:srgbClr val="FF0000"/>
                </a:solidFill>
              </a:rPr>
              <a:t>Space Question</a:t>
            </a:r>
            <a:r>
              <a:rPr lang="en-US" sz="21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100" b="1" dirty="0" smtClean="0">
                <a:solidFill>
                  <a:srgbClr val="FF0000"/>
                </a:solidFill>
              </a:rPr>
              <a:t>What stage of the cell cycle do cells spend most of their time?</a:t>
            </a:r>
          </a:p>
          <a:p>
            <a:pPr marL="0" indent="0">
              <a:buNone/>
            </a:pPr>
            <a:r>
              <a:rPr lang="en-US" sz="2100" b="1" dirty="0" smtClean="0"/>
              <a:t>Agenda: </a:t>
            </a:r>
          </a:p>
          <a:p>
            <a:r>
              <a:rPr lang="en-US" sz="2100" b="1" dirty="0" smtClean="0"/>
              <a:t>Present group DNA cell model from  Lab </a:t>
            </a:r>
            <a:r>
              <a:rPr lang="en-US" sz="2100" b="1" dirty="0"/>
              <a:t>Activity 1A: DNA, Chromosomes, and Cell Division </a:t>
            </a:r>
            <a:r>
              <a:rPr lang="en-US" sz="2100" b="1" dirty="0" smtClean="0"/>
              <a:t>lab</a:t>
            </a:r>
          </a:p>
          <a:p>
            <a:r>
              <a:rPr lang="en-US" sz="2100" b="1" dirty="0" smtClean="0"/>
              <a:t>Watch Bill Nye the Science Guy episode: Genes</a:t>
            </a:r>
          </a:p>
          <a:p>
            <a:r>
              <a:rPr lang="en-US" sz="2100" b="1" dirty="0" smtClean="0"/>
              <a:t>Clean up Room 133: Take home all School Site Project materials</a:t>
            </a:r>
          </a:p>
          <a:p>
            <a:pPr marL="0" indent="0">
              <a:buNone/>
            </a:pPr>
            <a:endParaRPr lang="en-US" sz="2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2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153690</TotalTime>
  <Words>5836</Words>
  <Application>Microsoft Office PowerPoint</Application>
  <PresentationFormat>On-screen Show (4:3)</PresentationFormat>
  <Paragraphs>751</Paragraphs>
  <Slides>60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Brush Script MT</vt:lpstr>
      <vt:lpstr>Calibri</vt:lpstr>
      <vt:lpstr>Constantia</vt:lpstr>
      <vt:lpstr>Franklin Gothic Book</vt:lpstr>
      <vt:lpstr>Rage Italic</vt:lpstr>
      <vt:lpstr>Pushpin</vt:lpstr>
      <vt:lpstr>Life Science 7  Mrs. Duddles</vt:lpstr>
      <vt:lpstr>Thursday 06/13</vt:lpstr>
      <vt:lpstr>Wednesday 06/12</vt:lpstr>
      <vt:lpstr>Tuesday 06/11</vt:lpstr>
      <vt:lpstr>Monday 06/10</vt:lpstr>
      <vt:lpstr>Friday 06/07</vt:lpstr>
      <vt:lpstr>Thursday 06/06</vt:lpstr>
      <vt:lpstr>Wednesday 06/05</vt:lpstr>
      <vt:lpstr>Tuesday 06/04</vt:lpstr>
      <vt:lpstr>Monday 06/03</vt:lpstr>
      <vt:lpstr>Friday 05/31 PM Session Only</vt:lpstr>
      <vt:lpstr>Friday 05/31 AM Session Only</vt:lpstr>
      <vt:lpstr>Thursday 05/30 PM Session Only</vt:lpstr>
      <vt:lpstr>Thursday 05/30 AM Session Only</vt:lpstr>
      <vt:lpstr>Wednesday 05/29 –PM Session Only</vt:lpstr>
      <vt:lpstr>Wednesday 05/29 – AM Session Only</vt:lpstr>
      <vt:lpstr>Tuesday 05/28</vt:lpstr>
      <vt:lpstr>Monday 05/27</vt:lpstr>
      <vt:lpstr>Friday 05/24 Half Day PM Session Only</vt:lpstr>
      <vt:lpstr>Thursday 05/23</vt:lpstr>
      <vt:lpstr>Wednesday 05/22</vt:lpstr>
      <vt:lpstr>Tuesday 05/21</vt:lpstr>
      <vt:lpstr>Monday 05/20</vt:lpstr>
      <vt:lpstr>Friday 05/17</vt:lpstr>
      <vt:lpstr>Thursday 05/16</vt:lpstr>
      <vt:lpstr>Wednesday 05/15</vt:lpstr>
      <vt:lpstr>Tuesday 05/14</vt:lpstr>
      <vt:lpstr>Monday 05/13</vt:lpstr>
      <vt:lpstr>Friday 05/10</vt:lpstr>
      <vt:lpstr>Thursday 05/09</vt:lpstr>
      <vt:lpstr>Wednesday 05/08</vt:lpstr>
      <vt:lpstr>Tuesday 05/07</vt:lpstr>
      <vt:lpstr>Monday 05/06</vt:lpstr>
      <vt:lpstr>Friday 05/03 Half Day PM Session Only</vt:lpstr>
      <vt:lpstr>Thursday 05/02</vt:lpstr>
      <vt:lpstr>Wednesday 05/01</vt:lpstr>
      <vt:lpstr>Tuesday 04/30</vt:lpstr>
      <vt:lpstr>Monday 04/29</vt:lpstr>
      <vt:lpstr>Friday 04/26</vt:lpstr>
      <vt:lpstr>Thursday 04/25</vt:lpstr>
      <vt:lpstr>Wednesday 04/24</vt:lpstr>
      <vt:lpstr>Tuesday 04/23</vt:lpstr>
      <vt:lpstr>Monday 04/22</vt:lpstr>
      <vt:lpstr>Friday 04/19</vt:lpstr>
      <vt:lpstr>Thursday 04/18 Half Day AM Session Only</vt:lpstr>
      <vt:lpstr>Wednesday 04/17</vt:lpstr>
      <vt:lpstr>Tuesday 04/16</vt:lpstr>
      <vt:lpstr>Monday 04/15</vt:lpstr>
      <vt:lpstr>Friday 04/12</vt:lpstr>
      <vt:lpstr>Thursday 04/11</vt:lpstr>
      <vt:lpstr>Wednesday 04/10</vt:lpstr>
      <vt:lpstr>Tuesday 04/09 – PM Classes Only  (PSAT 8/9 Testing in AM)</vt:lpstr>
      <vt:lpstr>Monday 04/08</vt:lpstr>
      <vt:lpstr>Monday 04/01 - Friday 04/05</vt:lpstr>
      <vt:lpstr>Friday 03/29 Half Day PM Session Only </vt:lpstr>
      <vt:lpstr>Important Notice</vt:lpstr>
      <vt:lpstr>Thursday 03/28</vt:lpstr>
      <vt:lpstr>Wednesday 03/27</vt:lpstr>
      <vt:lpstr>Tuesday 03/26</vt:lpstr>
      <vt:lpstr>Monday 03/25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Science 7</dc:title>
  <dc:creator>Windows User</dc:creator>
  <cp:lastModifiedBy>Windows User</cp:lastModifiedBy>
  <cp:revision>992</cp:revision>
  <cp:lastPrinted>2019-06-07T12:50:03Z</cp:lastPrinted>
  <dcterms:created xsi:type="dcterms:W3CDTF">2014-09-02T18:14:45Z</dcterms:created>
  <dcterms:modified xsi:type="dcterms:W3CDTF">2019-06-13T11:53:22Z</dcterms:modified>
</cp:coreProperties>
</file>