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A261A52F-4848-874D-A2BB-479ACAA21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242FEC81-EEE5-7A4F-A071-11031BF68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D504A-F84F-984B-86F8-B166E97B62D9}" type="slidenum">
              <a:rPr lang="en-US">
                <a:latin typeface="Comic Sans MS" pitchFamily="-112" charset="0"/>
              </a:rPr>
              <a:pPr/>
              <a:t>1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2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3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4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5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6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7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8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381000"/>
            <a:ext cx="5638800" cy="4800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Chemistry-Part 3 Notes</a:t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Chemical Equations &amp; Reactions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__C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 + __O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__CO</a:t>
            </a:r>
            <a:r>
              <a:rPr lang="en-US" baseline="-25000" dirty="0" smtClean="0"/>
              <a:t>2</a:t>
            </a:r>
            <a:r>
              <a:rPr lang="en-US" dirty="0" smtClean="0"/>
              <a:t> + __H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are Chemical Reactions?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100" dirty="0" smtClean="0"/>
              <a:t>Occur when </a:t>
            </a:r>
            <a:r>
              <a:rPr lang="en-US" sz="3100" dirty="0" smtClean="0">
                <a:solidFill>
                  <a:srgbClr val="FF6600"/>
                </a:solidFill>
              </a:rPr>
              <a:t>bonds</a:t>
            </a:r>
            <a:r>
              <a:rPr lang="en-US" sz="3100" dirty="0" smtClean="0"/>
              <a:t> between the outermost parts of atoms are formed or broken. </a:t>
            </a:r>
          </a:p>
          <a:p>
            <a:r>
              <a:rPr lang="en-US" sz="3100" dirty="0" smtClean="0"/>
              <a:t>Involve changes in </a:t>
            </a:r>
            <a:r>
              <a:rPr lang="en-US" sz="3100" dirty="0" smtClean="0">
                <a:solidFill>
                  <a:srgbClr val="FF6600"/>
                </a:solidFill>
              </a:rPr>
              <a:t>matter</a:t>
            </a:r>
            <a:r>
              <a:rPr lang="en-US" sz="3100" dirty="0" smtClean="0"/>
              <a:t>, the making of new materials with new </a:t>
            </a:r>
            <a:r>
              <a:rPr lang="en-US" sz="3100" dirty="0" smtClean="0">
                <a:solidFill>
                  <a:srgbClr val="FF6600"/>
                </a:solidFill>
              </a:rPr>
              <a:t>properties</a:t>
            </a:r>
            <a:r>
              <a:rPr lang="en-US" sz="3100" dirty="0" smtClean="0"/>
              <a:t>, and energy changes.</a:t>
            </a:r>
          </a:p>
          <a:p>
            <a:r>
              <a:rPr lang="en-US" sz="3100" dirty="0" smtClean="0">
                <a:solidFill>
                  <a:srgbClr val="FF6600"/>
                </a:solidFill>
              </a:rPr>
              <a:t>Symbols </a:t>
            </a:r>
            <a:r>
              <a:rPr lang="en-US" sz="3100" dirty="0" smtClean="0"/>
              <a:t>represent elements, </a:t>
            </a:r>
            <a:r>
              <a:rPr lang="en-US" sz="3100" dirty="0" smtClean="0">
                <a:solidFill>
                  <a:srgbClr val="FF6600"/>
                </a:solidFill>
              </a:rPr>
              <a:t>Formulas</a:t>
            </a:r>
            <a:r>
              <a:rPr lang="en-US" sz="3100" dirty="0" smtClean="0"/>
              <a:t> describe compounds, and </a:t>
            </a:r>
            <a:r>
              <a:rPr lang="en-US" sz="3100" dirty="0" smtClean="0">
                <a:solidFill>
                  <a:srgbClr val="FF6600"/>
                </a:solidFill>
              </a:rPr>
              <a:t>Chemical Equations </a:t>
            </a:r>
            <a:r>
              <a:rPr lang="en-US" sz="3100" dirty="0" smtClean="0"/>
              <a:t>describe a chemical reaction.</a:t>
            </a:r>
          </a:p>
          <a:p>
            <a:pPr>
              <a:buNone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Parts of Chemical Reactions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Show the conversion of </a:t>
            </a:r>
            <a:r>
              <a:rPr lang="en-US" sz="2800" dirty="0" smtClean="0">
                <a:solidFill>
                  <a:srgbClr val="FF6600"/>
                </a:solidFill>
              </a:rPr>
              <a:t>reactants</a:t>
            </a:r>
            <a:r>
              <a:rPr lang="en-US" sz="2800" dirty="0" smtClean="0"/>
              <a:t> (the molecules put into a reaction, on the left side of the arrow) into </a:t>
            </a:r>
            <a:r>
              <a:rPr lang="en-US" sz="2800" dirty="0" smtClean="0">
                <a:solidFill>
                  <a:srgbClr val="FF6600"/>
                </a:solidFill>
              </a:rPr>
              <a:t>products</a:t>
            </a:r>
            <a:r>
              <a:rPr lang="en-US" sz="2800" dirty="0" smtClean="0"/>
              <a:t> (the molecules produced by the reaction, on the right side of the arrow).</a:t>
            </a:r>
          </a:p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6600"/>
                </a:solidFill>
              </a:rPr>
              <a:t>+</a:t>
            </a:r>
            <a:r>
              <a:rPr lang="en-US" sz="2800" dirty="0" smtClean="0"/>
              <a:t> sign separates molecules on the same side.</a:t>
            </a:r>
          </a:p>
          <a:p>
            <a:r>
              <a:rPr lang="en-US" sz="2800" dirty="0" smtClean="0"/>
              <a:t>The arrow is read as </a:t>
            </a:r>
            <a:r>
              <a:rPr lang="en-US" sz="2800" dirty="0" smtClean="0">
                <a:solidFill>
                  <a:srgbClr val="FF6600"/>
                </a:solidFill>
              </a:rPr>
              <a:t>yields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	Ex: C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/>
              <a:t> CO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is read as: </a:t>
            </a:r>
          </a:p>
          <a:p>
            <a:pPr>
              <a:buNone/>
            </a:pPr>
            <a:r>
              <a:rPr lang="en-US" sz="2800" dirty="0" smtClean="0">
                <a:solidFill>
                  <a:srgbClr val="FF6600"/>
                </a:solidFill>
              </a:rPr>
              <a:t>		Carbon plus Oxygen react to yield Carbon 	Dioxide.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Parts of Chemical Reactions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Symbols used in equations include:</a:t>
            </a:r>
          </a:p>
          <a:p>
            <a:pPr>
              <a:buNone/>
            </a:pPr>
            <a:r>
              <a:rPr lang="en-US" sz="1800" dirty="0" smtClean="0"/>
              <a:t>Solid (</a:t>
            </a:r>
            <a:r>
              <a:rPr lang="en-US" sz="1800" dirty="0" err="1" smtClean="0"/>
              <a:t>s</a:t>
            </a:r>
            <a:r>
              <a:rPr lang="en-US" sz="1800" dirty="0" smtClean="0"/>
              <a:t>)		Aqueous Solution (</a:t>
            </a:r>
            <a:r>
              <a:rPr lang="en-US" sz="1800" dirty="0" err="1" smtClean="0"/>
              <a:t>aq</a:t>
            </a:r>
            <a:r>
              <a:rPr lang="en-US" sz="1800" dirty="0" smtClean="0"/>
              <a:t>)	Liquid (</a:t>
            </a:r>
            <a:r>
              <a:rPr lang="en-US" sz="1800" dirty="0" err="1" smtClean="0"/>
              <a:t>l</a:t>
            </a:r>
            <a:r>
              <a:rPr lang="en-US" sz="1800" dirty="0" smtClean="0"/>
              <a:t>)	Gas (</a:t>
            </a:r>
            <a:r>
              <a:rPr lang="en-US" sz="1800" dirty="0" err="1" smtClean="0"/>
              <a:t>g</a:t>
            </a:r>
            <a:r>
              <a:rPr lang="en-US" sz="1800" dirty="0" smtClean="0"/>
              <a:t>)</a:t>
            </a:r>
          </a:p>
          <a:p>
            <a:r>
              <a:rPr lang="en-US" sz="2800" dirty="0" smtClean="0"/>
              <a:t>Subscripts vs. Coefficients</a:t>
            </a:r>
          </a:p>
          <a:p>
            <a:pPr>
              <a:buNone/>
            </a:pPr>
            <a:r>
              <a:rPr lang="en-US" sz="2800" dirty="0" smtClean="0"/>
              <a:t>		The </a:t>
            </a:r>
            <a:r>
              <a:rPr lang="en-US" sz="2800" dirty="0" smtClean="0">
                <a:solidFill>
                  <a:srgbClr val="FF6600"/>
                </a:solidFill>
              </a:rPr>
              <a:t>Subscript</a:t>
            </a:r>
            <a:r>
              <a:rPr lang="en-US" sz="2800" dirty="0" smtClean="0"/>
              <a:t> tell you how many atoms of 	a particular element are in a compound.</a:t>
            </a:r>
          </a:p>
          <a:p>
            <a:pPr>
              <a:buNone/>
            </a:pPr>
            <a:r>
              <a:rPr lang="en-US" sz="2800" dirty="0" smtClean="0"/>
              <a:t>		The </a:t>
            </a:r>
            <a:r>
              <a:rPr lang="en-US" sz="2800" dirty="0" smtClean="0">
                <a:solidFill>
                  <a:srgbClr val="FF6600"/>
                </a:solidFill>
              </a:rPr>
              <a:t>Coefficient</a:t>
            </a:r>
            <a:r>
              <a:rPr lang="en-US" sz="2800" dirty="0" smtClean="0"/>
              <a:t> tells you about 	the 	quantity, or number of molecules in 	the 	compound.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Parts of Chemical Reactions</a:t>
            </a:r>
          </a:p>
        </p:txBody>
      </p:sp>
      <p:pic>
        <p:nvPicPr>
          <p:cNvPr id="5" name="P 1" descr="tillery+f12-05"/>
          <p:cNvPicPr>
            <a:picLocks noGrp="1"/>
          </p:cNvPicPr>
          <p:nvPr>
            <p:ph idx="1"/>
          </p:nvPr>
        </p:nvPicPr>
        <p:blipFill>
          <a:blip r:embed="rId3"/>
          <a:srcRect l="-25111" r="-2511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Balancing Chemical Equations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In a chemical reaction, matter is neither </a:t>
            </a:r>
            <a:r>
              <a:rPr lang="en-US" sz="2600" dirty="0" smtClean="0">
                <a:solidFill>
                  <a:srgbClr val="FF6600"/>
                </a:solidFill>
              </a:rPr>
              <a:t>created</a:t>
            </a:r>
            <a:r>
              <a:rPr lang="en-US" sz="2600" dirty="0" smtClean="0"/>
              <a:t> nor </a:t>
            </a:r>
            <a:r>
              <a:rPr lang="en-US" sz="2600" dirty="0" smtClean="0">
                <a:solidFill>
                  <a:srgbClr val="FF6600"/>
                </a:solidFill>
              </a:rPr>
              <a:t>destroyed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The number and type of atoms going </a:t>
            </a:r>
            <a:r>
              <a:rPr lang="en-US" sz="2600" dirty="0" smtClean="0">
                <a:solidFill>
                  <a:srgbClr val="FF6600"/>
                </a:solidFill>
              </a:rPr>
              <a:t>into </a:t>
            </a:r>
            <a:r>
              <a:rPr lang="en-US" sz="2600" dirty="0" smtClean="0"/>
              <a:t>a reaction must be the same as the number and types of atoms coming </a:t>
            </a:r>
            <a:r>
              <a:rPr lang="en-US" sz="2600" dirty="0" smtClean="0">
                <a:solidFill>
                  <a:srgbClr val="FF6600"/>
                </a:solidFill>
              </a:rPr>
              <a:t>out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-If the equation obeys the Law of Conservation of Mass, it is</a:t>
            </a:r>
            <a:r>
              <a:rPr lang="en-US" sz="2600" dirty="0" smtClean="0">
                <a:solidFill>
                  <a:srgbClr val="FF6600"/>
                </a:solidFill>
              </a:rPr>
              <a:t> balanced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Unbalanced Chemical Equations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			CH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/>
              <a:t>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endParaRPr lang="en-US" sz="2600" dirty="0"/>
          </a:p>
        </p:txBody>
      </p:sp>
      <p:pic>
        <p:nvPicPr>
          <p:cNvPr id="5" name="Picture 4" descr="Screen Shot 2017-10-07 at 5.59.52 PM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676400" y="2362200"/>
            <a:ext cx="5245100" cy="2751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Balanced Chemical Equations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			CH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+ </a:t>
            </a:r>
            <a:r>
              <a:rPr lang="en-US" sz="2800" dirty="0" smtClean="0">
                <a:solidFill>
                  <a:srgbClr val="FF6600"/>
                </a:solidFill>
              </a:rPr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/>
              <a:t>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</a:t>
            </a:r>
            <a:r>
              <a:rPr lang="en-US" sz="2800" dirty="0" smtClean="0">
                <a:solidFill>
                  <a:srgbClr val="FF6600"/>
                </a:solidFill>
              </a:rPr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endParaRPr lang="en-US" sz="2600" dirty="0"/>
          </a:p>
        </p:txBody>
      </p:sp>
      <p:pic>
        <p:nvPicPr>
          <p:cNvPr id="6" name="Picture 5" descr="Screen Shot 2017-10-07 at 6.01.00 PM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828800" y="2667000"/>
            <a:ext cx="5016500" cy="2679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___KClO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___</a:t>
            </a:r>
            <a:r>
              <a:rPr lang="en-US" dirty="0" err="1" smtClean="0"/>
              <a:t>KCl</a:t>
            </a:r>
            <a:r>
              <a:rPr lang="en-US" dirty="0" smtClean="0"/>
              <a:t> + ___O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omic_swirly">
  <a:themeElements>
    <a:clrScheme name="atomic_swir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omic_swirl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tomic_swir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8136</TotalTime>
  <Words>205</Words>
  <Application>Microsoft Office PowerPoint</Application>
  <PresentationFormat>On-screen Show (4:3)</PresentationFormat>
  <Paragraphs>38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Comic Sans MS</vt:lpstr>
      <vt:lpstr>Wingdings</vt:lpstr>
      <vt:lpstr>atomic_swirly</vt:lpstr>
      <vt:lpstr>Chemistry-Part 3 Notes Chemical Equations &amp; Reactions</vt:lpstr>
      <vt:lpstr>What are Chemical Reactions?</vt:lpstr>
      <vt:lpstr>Parts of Chemical Reactions</vt:lpstr>
      <vt:lpstr>Parts of Chemical Reactions</vt:lpstr>
      <vt:lpstr>Parts of Chemical Reactions</vt:lpstr>
      <vt:lpstr>Balancing Chemical Equations</vt:lpstr>
      <vt:lpstr>Unbalanced Chemical Equations</vt:lpstr>
      <vt:lpstr>Balanced Chemical Equations</vt:lpstr>
      <vt:lpstr>Example</vt:lpstr>
      <vt:lpstr>Example</vt:lpstr>
    </vt:vector>
  </TitlesOfParts>
  <Company>Stuttgart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Extraction</dc:title>
  <dc:creator>cmassengale</dc:creator>
  <cp:lastModifiedBy>Tuyen Duddles</cp:lastModifiedBy>
  <cp:revision>14</cp:revision>
  <dcterms:created xsi:type="dcterms:W3CDTF">2017-10-02T23:27:28Z</dcterms:created>
  <dcterms:modified xsi:type="dcterms:W3CDTF">2017-10-09T19:21:38Z</dcterms:modified>
</cp:coreProperties>
</file>