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257" r:id="rId2"/>
    <p:sldId id="430" r:id="rId3"/>
    <p:sldId id="404" r:id="rId4"/>
    <p:sldId id="403" r:id="rId5"/>
    <p:sldId id="457" r:id="rId6"/>
    <p:sldId id="467" r:id="rId7"/>
    <p:sldId id="460" r:id="rId8"/>
    <p:sldId id="461" r:id="rId9"/>
    <p:sldId id="462" r:id="rId10"/>
    <p:sldId id="463" r:id="rId11"/>
    <p:sldId id="428" r:id="rId12"/>
    <p:sldId id="459" r:id="rId13"/>
    <p:sldId id="464" r:id="rId14"/>
    <p:sldId id="384" r:id="rId15"/>
    <p:sldId id="410" r:id="rId16"/>
    <p:sldId id="369" r:id="rId17"/>
    <p:sldId id="409" r:id="rId18"/>
    <p:sldId id="411" r:id="rId19"/>
    <p:sldId id="473" r:id="rId20"/>
    <p:sldId id="474" r:id="rId21"/>
    <p:sldId id="420" r:id="rId22"/>
  </p:sldIdLst>
  <p:sldSz cx="9144000" cy="6858000" type="screen4x3"/>
  <p:notesSz cx="7010400" cy="9296400"/>
  <p:custDataLst>
    <p:tags r:id="rId25"/>
  </p:custDataLst>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A5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17" autoAdjust="0"/>
    <p:restoredTop sz="86364" autoAdjust="0"/>
  </p:normalViewPr>
  <p:slideViewPr>
    <p:cSldViewPr snapToGrid="0" snapToObjects="1">
      <p:cViewPr varScale="1">
        <p:scale>
          <a:sx n="76" d="100"/>
          <a:sy n="76" d="100"/>
        </p:scale>
        <p:origin x="1219" y="48"/>
      </p:cViewPr>
      <p:guideLst>
        <p:guide orient="horz" pos="2160"/>
        <p:guide pos="2880"/>
      </p:guideLst>
    </p:cSldViewPr>
  </p:slideViewPr>
  <p:outlineViewPr>
    <p:cViewPr>
      <p:scale>
        <a:sx n="33" d="100"/>
        <a:sy n="33" d="100"/>
      </p:scale>
      <p:origin x="0" y="-5938"/>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79" d="100"/>
          <a:sy n="79" d="100"/>
        </p:scale>
        <p:origin x="-972" y="-102"/>
      </p:cViewPr>
      <p:guideLst>
        <p:guide orient="horz" pos="2928"/>
        <p:guide pos="220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r>
              <a:rPr lang="en-US" smtClean="0"/>
              <a:t>Biodiversity, Invasive Species, and Plant Biosecurity Notes</a:t>
            </a:r>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r>
              <a:rPr lang="en-US" smtClean="0"/>
              <a:t>9/11/2019</a:t>
            </a:r>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r>
              <a:rPr lang="en-US" smtClean="0"/>
              <a:t>Name___________________________</a:t>
            </a:r>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547A8FD-D59B-4D07-8CDE-0D8079DA0555}" type="slidenum">
              <a:rPr lang="en-US" smtClean="0"/>
              <a:t>‹#›</a:t>
            </a:fld>
            <a:endParaRPr lang="en-US"/>
          </a:p>
        </p:txBody>
      </p:sp>
    </p:spTree>
    <p:extLst>
      <p:ext uri="{BB962C8B-B14F-4D97-AF65-F5344CB8AC3E}">
        <p14:creationId xmlns:p14="http://schemas.microsoft.com/office/powerpoint/2010/main" val="131814665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49" cy="465138"/>
          </a:xfrm>
          <a:prstGeom prst="rect">
            <a:avLst/>
          </a:prstGeom>
        </p:spPr>
        <p:txBody>
          <a:bodyPr vert="horz" lIns="92437" tIns="46219" rIns="92437" bIns="46219" rtlCol="0"/>
          <a:lstStyle>
            <a:lvl1pPr algn="l">
              <a:defRPr sz="1200">
                <a:latin typeface="Arial" charset="0"/>
                <a:ea typeface="ＭＳ Ｐゴシック" pitchFamily="-110" charset="-128"/>
                <a:cs typeface="+mn-cs"/>
              </a:defRPr>
            </a:lvl1pPr>
          </a:lstStyle>
          <a:p>
            <a:pPr>
              <a:defRPr/>
            </a:pPr>
            <a:r>
              <a:rPr lang="en-US" smtClean="0"/>
              <a:t>Biodiversity, Invasive Species, and Plant Biosecurity Notes</a:t>
            </a:r>
            <a:endParaRPr lang="en-US"/>
          </a:p>
        </p:txBody>
      </p:sp>
      <p:sp>
        <p:nvSpPr>
          <p:cNvPr id="3" name="Date Placeholder 2"/>
          <p:cNvSpPr>
            <a:spLocks noGrp="1"/>
          </p:cNvSpPr>
          <p:nvPr>
            <p:ph type="dt" idx="1"/>
          </p:nvPr>
        </p:nvSpPr>
        <p:spPr>
          <a:xfrm>
            <a:off x="3970134" y="0"/>
            <a:ext cx="3038648" cy="465138"/>
          </a:xfrm>
          <a:prstGeom prst="rect">
            <a:avLst/>
          </a:prstGeom>
        </p:spPr>
        <p:txBody>
          <a:bodyPr vert="horz" lIns="92437" tIns="46219" rIns="92437" bIns="46219" rtlCol="0"/>
          <a:lstStyle>
            <a:lvl1pPr algn="r">
              <a:defRPr sz="1200">
                <a:latin typeface="Arial" charset="0"/>
                <a:ea typeface="ＭＳ Ｐゴシック" pitchFamily="-110" charset="-128"/>
                <a:cs typeface="+mn-cs"/>
              </a:defRPr>
            </a:lvl1pPr>
          </a:lstStyle>
          <a:p>
            <a:pPr>
              <a:defRPr/>
            </a:pPr>
            <a:r>
              <a:rPr lang="en-US" smtClean="0"/>
              <a:t>9/11/2019</a:t>
            </a:r>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2437" tIns="46219" rIns="92437" bIns="46219" rtlCol="0" anchor="ctr"/>
          <a:lstStyle/>
          <a:p>
            <a:pPr lvl="0"/>
            <a:endParaRPr lang="en-US" noProof="0" dirty="0" smtClean="0"/>
          </a:p>
        </p:txBody>
      </p:sp>
      <p:sp>
        <p:nvSpPr>
          <p:cNvPr id="5" name="Notes Placeholder 4"/>
          <p:cNvSpPr>
            <a:spLocks noGrp="1"/>
          </p:cNvSpPr>
          <p:nvPr>
            <p:ph type="body" sz="quarter" idx="3"/>
          </p:nvPr>
        </p:nvSpPr>
        <p:spPr>
          <a:xfrm>
            <a:off x="701848" y="4416426"/>
            <a:ext cx="5608320" cy="4183063"/>
          </a:xfrm>
          <a:prstGeom prst="rect">
            <a:avLst/>
          </a:prstGeom>
        </p:spPr>
        <p:txBody>
          <a:bodyPr vert="horz" lIns="92437" tIns="46219" rIns="92437" bIns="4621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649" cy="465138"/>
          </a:xfrm>
          <a:prstGeom prst="rect">
            <a:avLst/>
          </a:prstGeom>
        </p:spPr>
        <p:txBody>
          <a:bodyPr vert="horz" lIns="92437" tIns="46219" rIns="92437" bIns="46219" rtlCol="0" anchor="b"/>
          <a:lstStyle>
            <a:lvl1pPr algn="l">
              <a:defRPr sz="1200">
                <a:latin typeface="Arial" charset="0"/>
                <a:ea typeface="ＭＳ Ｐゴシック" pitchFamily="-110" charset="-128"/>
                <a:cs typeface="+mn-cs"/>
              </a:defRPr>
            </a:lvl1pPr>
          </a:lstStyle>
          <a:p>
            <a:pPr>
              <a:defRPr/>
            </a:pPr>
            <a:r>
              <a:rPr lang="en-US" smtClean="0"/>
              <a:t>Name___________________________</a:t>
            </a:r>
            <a:endParaRPr lang="en-US"/>
          </a:p>
        </p:txBody>
      </p:sp>
      <p:sp>
        <p:nvSpPr>
          <p:cNvPr id="7" name="Slide Number Placeholder 6"/>
          <p:cNvSpPr>
            <a:spLocks noGrp="1"/>
          </p:cNvSpPr>
          <p:nvPr>
            <p:ph type="sldNum" sz="quarter" idx="5"/>
          </p:nvPr>
        </p:nvSpPr>
        <p:spPr>
          <a:xfrm>
            <a:off x="3970134" y="8829675"/>
            <a:ext cx="3038648" cy="465138"/>
          </a:xfrm>
          <a:prstGeom prst="rect">
            <a:avLst/>
          </a:prstGeom>
        </p:spPr>
        <p:txBody>
          <a:bodyPr vert="horz" lIns="92437" tIns="46219" rIns="92437" bIns="46219" rtlCol="0" anchor="b"/>
          <a:lstStyle>
            <a:lvl1pPr algn="r">
              <a:defRPr sz="1200">
                <a:latin typeface="Arial" charset="0"/>
                <a:ea typeface="ＭＳ Ｐゴシック" pitchFamily="-110" charset="-128"/>
                <a:cs typeface="+mn-cs"/>
              </a:defRPr>
            </a:lvl1pPr>
          </a:lstStyle>
          <a:p>
            <a:pPr>
              <a:defRPr/>
            </a:pPr>
            <a:fld id="{2E5D091A-3A23-4A39-AA47-2DF2E9B29898}" type="slidenum">
              <a:rPr lang="en-US"/>
              <a:pPr>
                <a:defRPr/>
              </a:pPr>
              <a:t>‹#›</a:t>
            </a:fld>
            <a:endParaRPr lang="en-US" dirty="0"/>
          </a:p>
        </p:txBody>
      </p:sp>
    </p:spTree>
    <p:extLst>
      <p:ext uri="{BB962C8B-B14F-4D97-AF65-F5344CB8AC3E}">
        <p14:creationId xmlns:p14="http://schemas.microsoft.com/office/powerpoint/2010/main" val="3629910996"/>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dirty="0" smtClean="0"/>
              <a:t>National Science Education Life Science Standards:</a:t>
            </a:r>
          </a:p>
          <a:p>
            <a:r>
              <a:rPr lang="en-US" dirty="0" smtClean="0"/>
              <a:t>Grades 9-12:</a:t>
            </a:r>
          </a:p>
          <a:p>
            <a:r>
              <a:rPr lang="en-US" dirty="0" smtClean="0"/>
              <a:t>Human beings live within the world's ecosystems. Increasingly, humans modify ecosystems as a result of population growth, technology, and consumption. Human destruction of habitats through direct harvesting, pollution, atmospheric changes, and other factors is threatening current global stability, and if not addressed, ecosystems will be irreversibly affected</a:t>
            </a:r>
            <a:r>
              <a:rPr lang="en-US" dirty="0" smtClean="0"/>
              <a:t>.</a:t>
            </a:r>
          </a:p>
          <a:p>
            <a:endParaRPr lang="en-US" dirty="0" smtClean="0"/>
          </a:p>
          <a:p>
            <a:r>
              <a:rPr lang="en-US" dirty="0" smtClean="0"/>
              <a:t>The focus of this presentation is how invasive species affect natural ecosystems and agricultural systems and that there are several agencies and individuals that monitor for invasive species.  Those that monitor invasive species that can harm plants found in our natural ecosystems or those that we raise for agricultural purposes (ornamentals and floriculture) are involved in plant biosecurity.</a:t>
            </a:r>
            <a:br>
              <a:rPr lang="en-US" dirty="0" smtClean="0"/>
            </a:br>
            <a:endParaRPr lang="en-US" dirty="0" smtClean="0"/>
          </a:p>
          <a:p>
            <a:endParaRPr lang="en-US" dirty="0" smtClean="0"/>
          </a:p>
          <a:p>
            <a:endParaRPr lang="en-US" dirty="0" smtClean="0"/>
          </a:p>
        </p:txBody>
      </p:sp>
      <p:sp>
        <p:nvSpPr>
          <p:cNvPr id="655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241D13DD-0A1E-4219-9A56-84F9A4780234}" type="slidenum">
              <a:rPr lang="en-US" smtClean="0"/>
              <a:pPr eaLnBrk="1" hangingPunct="1">
                <a:defRPr/>
              </a:pPr>
              <a:t>1</a:t>
            </a:fld>
            <a:endParaRPr lang="en-US" smtClean="0"/>
          </a:p>
        </p:txBody>
      </p:sp>
      <p:sp>
        <p:nvSpPr>
          <p:cNvPr id="2" name="Footer Placeholder 1"/>
          <p:cNvSpPr>
            <a:spLocks noGrp="1"/>
          </p:cNvSpPr>
          <p:nvPr>
            <p:ph type="ftr" sz="quarter" idx="10"/>
          </p:nvPr>
        </p:nvSpPr>
        <p:spPr/>
        <p:txBody>
          <a:bodyPr/>
          <a:lstStyle/>
          <a:p>
            <a:pPr>
              <a:defRPr/>
            </a:pPr>
            <a:r>
              <a:rPr lang="en-US" smtClean="0"/>
              <a:t>Name___________________________</a:t>
            </a:r>
            <a:endParaRPr lang="en-US"/>
          </a:p>
        </p:txBody>
      </p:sp>
      <p:sp>
        <p:nvSpPr>
          <p:cNvPr id="3" name="Header Placeholder 2"/>
          <p:cNvSpPr>
            <a:spLocks noGrp="1"/>
          </p:cNvSpPr>
          <p:nvPr>
            <p:ph type="hdr" sz="quarter" idx="11"/>
          </p:nvPr>
        </p:nvSpPr>
        <p:spPr/>
        <p:txBody>
          <a:bodyPr/>
          <a:lstStyle/>
          <a:p>
            <a:pPr>
              <a:defRPr/>
            </a:pPr>
            <a:r>
              <a:rPr lang="en-US" smtClean="0"/>
              <a:t>Biodiversity, Invasive Species, and Plant Biosecurity Notes</a:t>
            </a:r>
            <a:endParaRPr lang="en-US"/>
          </a:p>
        </p:txBody>
      </p:sp>
      <p:sp>
        <p:nvSpPr>
          <p:cNvPr id="4" name="Date Placeholder 3"/>
          <p:cNvSpPr>
            <a:spLocks noGrp="1"/>
          </p:cNvSpPr>
          <p:nvPr>
            <p:ph type="dt" idx="12"/>
          </p:nvPr>
        </p:nvSpPr>
        <p:spPr/>
        <p:txBody>
          <a:bodyPr/>
          <a:lstStyle/>
          <a:p>
            <a:pPr>
              <a:defRPr/>
            </a:pPr>
            <a:r>
              <a:rPr lang="en-US" smtClean="0"/>
              <a:t>9/11/2019</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a:defRPr/>
            </a:pPr>
            <a:r>
              <a:rPr lang="en-US" dirty="0" smtClean="0"/>
              <a:t>Another invasive disease is laurel wilt which that is caused by a fungus (</a:t>
            </a:r>
            <a:r>
              <a:rPr lang="en-US" i="1" dirty="0" smtClean="0">
                <a:ea typeface="ＭＳ Ｐゴシック" pitchFamily="34" charset="-128"/>
              </a:rPr>
              <a:t>Raffaelea</a:t>
            </a:r>
            <a:r>
              <a:rPr lang="en-US" dirty="0" smtClean="0">
                <a:ea typeface="ＭＳ Ｐゴシック" pitchFamily="34" charset="-128"/>
              </a:rPr>
              <a:t> </a:t>
            </a:r>
            <a:r>
              <a:rPr lang="en-US" i="1" dirty="0" smtClean="0">
                <a:ea typeface="ＭＳ Ｐゴシック" pitchFamily="34" charset="-128"/>
              </a:rPr>
              <a:t>lauricola</a:t>
            </a:r>
            <a:r>
              <a:rPr lang="en-US" dirty="0" smtClean="0">
                <a:ea typeface="ＭＳ Ｐゴシック" pitchFamily="34" charset="-128"/>
              </a:rPr>
              <a:t>)</a:t>
            </a:r>
            <a:r>
              <a:rPr lang="en-US" dirty="0" smtClean="0"/>
              <a:t>.  It is spread by an invasive beetle from Asia called the redbay ambrosia beetle (</a:t>
            </a:r>
            <a:r>
              <a:rPr lang="en-US" i="1" dirty="0" smtClean="0">
                <a:ea typeface="ＭＳ Ｐゴシック" pitchFamily="34" charset="-128"/>
              </a:rPr>
              <a:t>Xyleborus glabratus</a:t>
            </a:r>
            <a:r>
              <a:rPr lang="en-US" dirty="0" smtClean="0">
                <a:ea typeface="ＭＳ Ｐゴシック" pitchFamily="34" charset="-128"/>
              </a:rPr>
              <a:t>).  The beetle (and therefore the fungus that causes the disease) </a:t>
            </a:r>
            <a:r>
              <a:rPr lang="en-US" dirty="0" smtClean="0"/>
              <a:t>came into the U.S. most likely on wood packing material. </a:t>
            </a:r>
            <a:r>
              <a:rPr lang="en-US" dirty="0" smtClean="0">
                <a:ea typeface="ＭＳ Ｐゴシック" pitchFamily="34" charset="-128"/>
              </a:rPr>
              <a:t> </a:t>
            </a:r>
          </a:p>
          <a:p>
            <a:pPr>
              <a:defRPr/>
            </a:pPr>
            <a:endParaRPr lang="en-US" dirty="0" smtClean="0">
              <a:ea typeface="ＭＳ Ｐゴシック" pitchFamily="34" charset="-128"/>
            </a:endParaRPr>
          </a:p>
          <a:p>
            <a:pPr>
              <a:defRPr/>
            </a:pPr>
            <a:r>
              <a:rPr lang="en-US" dirty="0" smtClean="0">
                <a:ea typeface="ＭＳ Ｐゴシック" pitchFamily="34" charset="-128"/>
              </a:rPr>
              <a:t>The adult of this beetle is tiny (averaging just 1/32inch or 2mm in length) and brown.  You will probably never see this beetle, just the damage that it causes.</a:t>
            </a:r>
          </a:p>
          <a:p>
            <a:pPr>
              <a:defRPr/>
            </a:pPr>
            <a:endParaRPr lang="en-US" dirty="0" smtClean="0">
              <a:ea typeface="ＭＳ Ｐゴシック" pitchFamily="34" charset="-128"/>
            </a:endParaRPr>
          </a:p>
          <a:p>
            <a:pPr>
              <a:defRPr/>
            </a:pPr>
            <a:r>
              <a:rPr lang="en-US" dirty="0" smtClean="0">
                <a:ea typeface="ＭＳ Ｐゴシック" pitchFamily="34" charset="-128"/>
              </a:rPr>
              <a:t>This disease attacks mostly redbay trees found in the southeastern United States. These trees produce fruit that is a very important source of food for wildlife in the winter.  This disease also kills sassafras, swamp bay, pondspice, pondberry, camphor, and avocado.  </a:t>
            </a:r>
          </a:p>
          <a:p>
            <a:pPr>
              <a:defRPr/>
            </a:pPr>
            <a:endParaRPr lang="en-US" dirty="0" smtClean="0">
              <a:ea typeface="ＭＳ Ｐゴシック" pitchFamily="34" charset="-128"/>
            </a:endParaRPr>
          </a:p>
          <a:p>
            <a:pPr>
              <a:defRPr/>
            </a:pPr>
            <a:r>
              <a:rPr lang="en-US" dirty="0" smtClean="0">
                <a:ea typeface="ＭＳ Ｐゴシック" pitchFamily="34" charset="-128"/>
              </a:rPr>
              <a:t>The adults tunnel into the tree, bringing with it the fungus which it grows in the tree for food.  This fungus then spreads throughout the tree and kills it.  It was first detected in Georgia and has since spread to </a:t>
            </a:r>
            <a:r>
              <a:rPr lang="en-US" sz="1200" dirty="0" smtClean="0">
                <a:ea typeface="ＭＳ Ｐゴシック" pitchFamily="34" charset="-128"/>
              </a:rPr>
              <a:t>North Carolina, South Carolina, Florida, Alabama, and Mississippi.</a:t>
            </a:r>
            <a:r>
              <a:rPr lang="en-US" dirty="0" smtClean="0">
                <a:ea typeface="ＭＳ Ｐゴシック" pitchFamily="34" charset="-128"/>
              </a:rPr>
              <a:t>  Once infected, a stand of mature redbays can be completely killed in 3 to 5 years. </a:t>
            </a:r>
          </a:p>
          <a:p>
            <a:pPr>
              <a:defRPr/>
            </a:pPr>
            <a:endParaRPr lang="en-US" dirty="0" smtClean="0">
              <a:ea typeface="ＭＳ Ｐゴシック" pitchFamily="34" charset="-128"/>
            </a:endParaRPr>
          </a:p>
          <a:p>
            <a:pPr>
              <a:defRPr/>
            </a:pPr>
            <a:r>
              <a:rPr lang="en-US" dirty="0" smtClean="0"/>
              <a:t>There is currently no cure for the disease.</a:t>
            </a:r>
          </a:p>
          <a:p>
            <a:pPr>
              <a:defRPr/>
            </a:pPr>
            <a:endParaRPr lang="en-US" dirty="0" smtClean="0">
              <a:ea typeface="ＭＳ Ｐゴシック" pitchFamily="34" charset="-128"/>
            </a:endParaRPr>
          </a:p>
          <a:p>
            <a:pPr>
              <a:defRPr/>
            </a:pPr>
            <a:r>
              <a:rPr lang="en-US" b="1" dirty="0" smtClean="0"/>
              <a:t>Discussion questions:</a:t>
            </a:r>
          </a:p>
          <a:p>
            <a:pPr marL="228600" indent="-228600">
              <a:buFontTx/>
              <a:buAutoNum type="arabicParenR"/>
              <a:defRPr/>
            </a:pPr>
            <a:r>
              <a:rPr lang="en-US" b="1" dirty="0" smtClean="0"/>
              <a:t>What do you think has happened to the biodiversity of a redbay forest in the southeastern United States?  </a:t>
            </a:r>
          </a:p>
          <a:p>
            <a:pPr marL="228600" indent="-228600">
              <a:buFontTx/>
              <a:buAutoNum type="arabicParenR"/>
              <a:defRPr/>
            </a:pPr>
            <a:r>
              <a:rPr lang="en-US" b="1" dirty="0" smtClean="0"/>
              <a:t>What do you think will happen to the avocado industry if this disease spreads to their trees?   </a:t>
            </a:r>
          </a:p>
          <a:p>
            <a:pPr>
              <a:defRPr/>
            </a:pPr>
            <a:endParaRPr lang="en-US" dirty="0" smtClean="0"/>
          </a:p>
          <a:p>
            <a:pPr>
              <a:defRPr/>
            </a:pPr>
            <a:endParaRPr lang="en-US" dirty="0" smtClean="0"/>
          </a:p>
          <a:p>
            <a:pPr>
              <a:defRPr/>
            </a:pPr>
            <a:r>
              <a:rPr lang="en-US" dirty="0" smtClean="0"/>
              <a:t>Information sources:</a:t>
            </a:r>
          </a:p>
          <a:p>
            <a:pPr eaLnBrk="1" hangingPunct="1">
              <a:spcBef>
                <a:spcPct val="0"/>
              </a:spcBef>
              <a:defRPr/>
            </a:pPr>
            <a:r>
              <a:rPr lang="en-US" dirty="0" smtClean="0"/>
              <a:t>Alabama Forestry Commission. “Laurel Wilt Disease”.</a:t>
            </a:r>
          </a:p>
          <a:p>
            <a:pPr eaLnBrk="1" hangingPunct="1">
              <a:spcBef>
                <a:spcPct val="0"/>
              </a:spcBef>
              <a:defRPr/>
            </a:pPr>
            <a:r>
              <a:rPr lang="en-US" dirty="0" smtClean="0"/>
              <a:t>	accessed 6/14/2012 – </a:t>
            </a:r>
          </a:p>
          <a:p>
            <a:pPr eaLnBrk="1" hangingPunct="1">
              <a:spcBef>
                <a:spcPct val="0"/>
              </a:spcBef>
              <a:defRPr/>
            </a:pPr>
            <a:r>
              <a:rPr lang="en-US" dirty="0" smtClean="0"/>
              <a:t>	http://www.forestry.alabama.gov/LaurelWilt.aspx?bv=3</a:t>
            </a:r>
          </a:p>
          <a:p>
            <a:pPr eaLnBrk="1" hangingPunct="1">
              <a:spcBef>
                <a:spcPct val="0"/>
              </a:spcBef>
              <a:defRPr/>
            </a:pPr>
            <a:r>
              <a:rPr lang="en-US" dirty="0" smtClean="0"/>
              <a:t>Florida Department of Agriculture and Consumer Services – Division of Forestry.  2008.</a:t>
            </a:r>
          </a:p>
          <a:p>
            <a:pPr eaLnBrk="1" hangingPunct="1">
              <a:spcBef>
                <a:spcPct val="0"/>
              </a:spcBef>
              <a:defRPr/>
            </a:pPr>
            <a:r>
              <a:rPr lang="en-US" dirty="0" smtClean="0"/>
              <a:t>	accessed 6/14/2012 – </a:t>
            </a:r>
          </a:p>
          <a:p>
            <a:pPr eaLnBrk="1" hangingPunct="1">
              <a:spcBef>
                <a:spcPct val="0"/>
              </a:spcBef>
              <a:defRPr/>
            </a:pPr>
            <a:r>
              <a:rPr lang="en-US" dirty="0" smtClean="0"/>
              <a:t>	http://www.floridaforestservice.com/publications/fh_pdfs/Laurel_Wilt.pdf</a:t>
            </a:r>
          </a:p>
          <a:p>
            <a:pPr eaLnBrk="1" hangingPunct="1">
              <a:spcBef>
                <a:spcPct val="0"/>
              </a:spcBef>
              <a:defRPr/>
            </a:pPr>
            <a:r>
              <a:rPr lang="en-US" dirty="0" smtClean="0"/>
              <a:t>Jeff Eickwort, Forest Biologist, Florida Department of Agriculture and Consumer Services, Division of Forestry.</a:t>
            </a:r>
          </a:p>
          <a:p>
            <a:pPr>
              <a:defRPr/>
            </a:pPr>
            <a:r>
              <a:rPr lang="en-US" dirty="0" smtClean="0"/>
              <a:t>Fraedrich, S.W., T.C. Harrington, R.J. Rabaglia, M.D. Ulyshen, A.E. Mayfield, III, J.L. Hanula, J.M. Eickwort, and D. R. Miller.  2008.  “A Fungal Symbiont of the Redbay Ambrosia Beetle Causes a Lethal Wilt in Redbay and Other Lauraceae in the Southeastern United States”.  Plant Disease, Volume 92, No. 2.   </a:t>
            </a:r>
          </a:p>
          <a:p>
            <a:pPr>
              <a:defRPr/>
            </a:pPr>
            <a:endParaRPr lang="en-US" dirty="0" smtClean="0"/>
          </a:p>
          <a:p>
            <a:pPr eaLnBrk="1" hangingPunct="1">
              <a:spcBef>
                <a:spcPct val="0"/>
              </a:spcBef>
              <a:defRPr/>
            </a:pPr>
            <a:endParaRPr lang="en-US" dirty="0" smtClean="0"/>
          </a:p>
        </p:txBody>
      </p:sp>
      <p:sp>
        <p:nvSpPr>
          <p:cNvPr id="737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2F687F52-B3B3-4EBD-9967-B13E95A6C8A5}" type="slidenum">
              <a:rPr lang="en-US" smtClean="0"/>
              <a:pPr eaLnBrk="1" hangingPunct="1">
                <a:defRPr/>
              </a:pPr>
              <a:t>10</a:t>
            </a:fld>
            <a:endParaRPr lang="en-US" smtClean="0"/>
          </a:p>
        </p:txBody>
      </p:sp>
      <p:sp>
        <p:nvSpPr>
          <p:cNvPr id="2" name="Footer Placeholder 1"/>
          <p:cNvSpPr>
            <a:spLocks noGrp="1"/>
          </p:cNvSpPr>
          <p:nvPr>
            <p:ph type="ftr" sz="quarter" idx="10"/>
          </p:nvPr>
        </p:nvSpPr>
        <p:spPr/>
        <p:txBody>
          <a:bodyPr/>
          <a:lstStyle/>
          <a:p>
            <a:pPr>
              <a:defRPr/>
            </a:pPr>
            <a:r>
              <a:rPr lang="en-US" smtClean="0"/>
              <a:t>Name___________________________</a:t>
            </a:r>
            <a:endParaRPr lang="en-US"/>
          </a:p>
        </p:txBody>
      </p:sp>
      <p:sp>
        <p:nvSpPr>
          <p:cNvPr id="4" name="Header Placeholder 3"/>
          <p:cNvSpPr>
            <a:spLocks noGrp="1"/>
          </p:cNvSpPr>
          <p:nvPr>
            <p:ph type="hdr" sz="quarter" idx="11"/>
          </p:nvPr>
        </p:nvSpPr>
        <p:spPr/>
        <p:txBody>
          <a:bodyPr/>
          <a:lstStyle/>
          <a:p>
            <a:pPr>
              <a:defRPr/>
            </a:pPr>
            <a:r>
              <a:rPr lang="en-US" smtClean="0"/>
              <a:t>Biodiversity, Invasive Species, and Plant Biosecurity Notes</a:t>
            </a:r>
            <a:endParaRPr lang="en-US"/>
          </a:p>
        </p:txBody>
      </p:sp>
      <p:sp>
        <p:nvSpPr>
          <p:cNvPr id="5" name="Date Placeholder 4"/>
          <p:cNvSpPr>
            <a:spLocks noGrp="1"/>
          </p:cNvSpPr>
          <p:nvPr>
            <p:ph type="dt" idx="12"/>
          </p:nvPr>
        </p:nvSpPr>
        <p:spPr/>
        <p:txBody>
          <a:bodyPr/>
          <a:lstStyle/>
          <a:p>
            <a:pPr>
              <a:defRPr/>
            </a:pPr>
            <a:r>
              <a:rPr lang="en-US" smtClean="0"/>
              <a:t>9/11/2019</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eaLnBrk="1" hangingPunct="1">
              <a:spcBef>
                <a:spcPct val="0"/>
              </a:spcBef>
              <a:defRPr/>
            </a:pPr>
            <a:r>
              <a:rPr lang="en-US" dirty="0" smtClean="0"/>
              <a:t>Most of the invasive pest and disease introductions that have affected our ecosystems have occurred through accidental or unintentional pathways.  In some cases, however, intentional introductions have occurred though the consequences of these introductions were not known at the time.  This is especially true of what we consider weedy plants.  We bring in plants for their horticultural or ornamental value, but once the plant became established in its new environment - that’s when it’s weed potential became known.  This is what happened with kudzu.  It was brought in as a forage crop for livestock and then used to help stabilize soil in the southeastern United States.  However, this plant quickly took over parts of the southeastern United States where it smothers trees and other vegetation with its sheer volume and coverage thus altering the ecosystem drastically.  </a:t>
            </a:r>
          </a:p>
          <a:p>
            <a:pPr eaLnBrk="1" hangingPunct="1">
              <a:spcBef>
                <a:spcPct val="0"/>
              </a:spcBef>
              <a:defRPr/>
            </a:pPr>
            <a:endParaRPr lang="en-US" dirty="0" smtClean="0"/>
          </a:p>
          <a:p>
            <a:pPr eaLnBrk="1" hangingPunct="1">
              <a:spcBef>
                <a:spcPct val="0"/>
              </a:spcBef>
              <a:defRPr/>
            </a:pPr>
            <a:r>
              <a:rPr lang="en-US" dirty="0" smtClean="0"/>
              <a:t>Accidental invasive species introductions have increased in recent years due to:  </a:t>
            </a:r>
          </a:p>
          <a:p>
            <a:pPr marL="228600" indent="-228600" eaLnBrk="1" hangingPunct="1">
              <a:spcBef>
                <a:spcPct val="0"/>
              </a:spcBef>
              <a:buFontTx/>
              <a:buAutoNum type="arabicParenR"/>
              <a:defRPr/>
            </a:pPr>
            <a:r>
              <a:rPr lang="en-US" dirty="0" smtClean="0"/>
              <a:t>increased international commercial trade of various plant-based commodities or products that could harbor plant pests (i.e. shipping and cargo coming in on planes)</a:t>
            </a:r>
          </a:p>
          <a:p>
            <a:pPr marL="685800" lvl="1" indent="-228600" eaLnBrk="1" hangingPunct="1">
              <a:spcBef>
                <a:spcPct val="0"/>
              </a:spcBef>
              <a:buFont typeface="Arial" pitchFamily="34" charset="0"/>
              <a:buChar char="•"/>
              <a:defRPr/>
            </a:pPr>
            <a:r>
              <a:rPr lang="en-US" dirty="0" smtClean="0"/>
              <a:t>For example, exotic plant pests can arrive on imported fruits and vegetables, nursery plants shipped from offshore locations, seeds, solid wood packing material, products made from plants such as decorative pine cones, and even ceramic tile (i.e. this was due to the packing and shipping method, not because the tile was composed of a plant product)</a:t>
            </a:r>
          </a:p>
          <a:p>
            <a:pPr marL="228600" indent="-228600" eaLnBrk="1" hangingPunct="1">
              <a:spcBef>
                <a:spcPct val="0"/>
              </a:spcBef>
              <a:buFontTx/>
              <a:buAutoNum type="arabicParenR"/>
              <a:defRPr/>
            </a:pPr>
            <a:r>
              <a:rPr lang="en-US" dirty="0" smtClean="0"/>
              <a:t>human travel patterns in which unintentional hitchhikers are moved as people travel from place to place </a:t>
            </a:r>
          </a:p>
          <a:p>
            <a:pPr marL="685800" lvl="1" indent="-228600" eaLnBrk="1" hangingPunct="1">
              <a:spcBef>
                <a:spcPct val="0"/>
              </a:spcBef>
              <a:buFont typeface="Arial" pitchFamily="34" charset="0"/>
              <a:buChar char="•"/>
              <a:defRPr/>
            </a:pPr>
            <a:r>
              <a:rPr lang="en-US" sz="1800" dirty="0" smtClean="0"/>
              <a:t>For example, seeds, eggs of insects, etc. can come in on the muddy shoes you didn’t have time to clean and just threw in your luggage or maybe you brought back a souvenir made from the seeds or other parts of a local plant, etc.</a:t>
            </a:r>
            <a:endParaRPr lang="en-US" dirty="0" smtClean="0"/>
          </a:p>
          <a:p>
            <a:pPr marL="228600" indent="-228600" eaLnBrk="1" hangingPunct="1">
              <a:spcBef>
                <a:spcPct val="0"/>
              </a:spcBef>
              <a:buFontTx/>
              <a:buAutoNum type="arabicParenR"/>
              <a:defRPr/>
            </a:pPr>
            <a:r>
              <a:rPr lang="en-US" dirty="0" smtClean="0"/>
              <a:t>the intentional transport of plant propagation material and animals by private citizens that either are unaware of or ignore the regulations.</a:t>
            </a:r>
          </a:p>
          <a:p>
            <a:pPr marL="685800" lvl="1" indent="-228600" eaLnBrk="1" hangingPunct="1">
              <a:spcBef>
                <a:spcPct val="0"/>
              </a:spcBef>
              <a:buFont typeface="Arial" pitchFamily="34" charset="0"/>
              <a:buChar char="•"/>
              <a:defRPr/>
            </a:pPr>
            <a:r>
              <a:rPr lang="en-US" dirty="0" smtClean="0"/>
              <a:t>For example, perhaps you brought some fruit and nuts with you that you wanted to snack on later during your plane ride back to the United States or that you wanted to share with your friends back home or maybe you collected seeds from a really cool plant that you saw on vacation and wanted to plant it in your yard at home.                       </a:t>
            </a:r>
          </a:p>
          <a:p>
            <a:pPr eaLnBrk="1" hangingPunct="1">
              <a:spcBef>
                <a:spcPct val="0"/>
              </a:spcBef>
              <a:defRPr/>
            </a:pPr>
            <a:endParaRPr lang="en-US" dirty="0" smtClean="0"/>
          </a:p>
          <a:p>
            <a:pPr eaLnBrk="1" hangingPunct="1">
              <a:spcBef>
                <a:spcPct val="0"/>
              </a:spcBef>
              <a:defRPr/>
            </a:pPr>
            <a:r>
              <a:rPr lang="en-US" dirty="0" smtClean="0"/>
              <a:t>There are some species that we already know will present problems should they enter the United States.  In fact, USDA-APHIS-PPQ maintains a list of diseases and toxins known to cause problems elsewhere in the world that they feel will have a major impact on things like our food supply should they become established here (we will discuss a few of them later).  It is important to remember that most invasive insects are not a problem in their native range as they usually have predators or diseases that keep their populations in check.  It is when they are removed from these natural population controls that their own population grows out of control.  In addition, in their native range the plants or animals that would normally be impacted by these pests or diseases have evolved their own defense against them over time thus mitigating their affects.  However, in a new habitat with a plant or animal that has no defense against them, an exotic pest or disease can have devastating affects.  </a:t>
            </a:r>
          </a:p>
          <a:p>
            <a:pPr eaLnBrk="1" hangingPunct="1">
              <a:spcBef>
                <a:spcPct val="0"/>
              </a:spcBef>
              <a:defRPr/>
            </a:pPr>
            <a:endParaRPr lang="en-US" dirty="0" smtClean="0"/>
          </a:p>
          <a:p>
            <a:pPr>
              <a:defRPr/>
            </a:pPr>
            <a:r>
              <a:rPr lang="en-US" b="1" dirty="0" smtClean="0"/>
              <a:t>Discussion question:</a:t>
            </a:r>
          </a:p>
          <a:p>
            <a:pPr>
              <a:defRPr/>
            </a:pPr>
            <a:r>
              <a:rPr lang="en-US" b="1" dirty="0" smtClean="0"/>
              <a:t>Can you think of other ways that invasive species can come into the U.S.?</a:t>
            </a:r>
          </a:p>
          <a:p>
            <a:pPr eaLnBrk="1" hangingPunct="1">
              <a:spcBef>
                <a:spcPct val="0"/>
              </a:spcBef>
              <a:defRPr/>
            </a:pPr>
            <a:endParaRPr lang="en-US" dirty="0" smtClean="0"/>
          </a:p>
          <a:p>
            <a:pPr eaLnBrk="1" hangingPunct="1">
              <a:spcBef>
                <a:spcPct val="0"/>
              </a:spcBef>
              <a:defRPr/>
            </a:pPr>
            <a:endParaRPr lang="en-US" dirty="0" smtClean="0"/>
          </a:p>
          <a:p>
            <a:pPr eaLnBrk="1" hangingPunct="1">
              <a:spcBef>
                <a:spcPct val="0"/>
              </a:spcBef>
              <a:defRPr/>
            </a:pPr>
            <a:r>
              <a:rPr lang="en-US" dirty="0" smtClean="0"/>
              <a:t>Information sources:  </a:t>
            </a:r>
          </a:p>
          <a:p>
            <a:pPr eaLnBrk="1" hangingPunct="1">
              <a:spcBef>
                <a:spcPct val="0"/>
              </a:spcBef>
              <a:defRPr/>
            </a:pPr>
            <a:r>
              <a:rPr lang="en-US" dirty="0" smtClean="0"/>
              <a:t>Gullino, M.L., J. Fletcher, and J.P. Stack.  2008.  Crop biosecurity:  definitions and role in food safety and food security.  </a:t>
            </a:r>
            <a:r>
              <a:rPr lang="en-US" i="1" dirty="0" smtClean="0"/>
              <a:t>In</a:t>
            </a:r>
            <a:r>
              <a:rPr lang="en-US" dirty="0" smtClean="0"/>
              <a:t> Crop Biosecurity:  Assuring our Global Food Supply.  Gullino, M.L., J. Fletcher, A. Gamliel, J.P. Stack.  (eds).</a:t>
            </a:r>
          </a:p>
          <a:p>
            <a:pPr eaLnBrk="1" hangingPunct="1">
              <a:spcBef>
                <a:spcPct val="0"/>
              </a:spcBef>
              <a:defRPr/>
            </a:pPr>
            <a:r>
              <a:rPr lang="en-US" dirty="0" smtClean="0"/>
              <a:t>Halbert, S.  2004.  Pathways for the introduction of exotic pests:  a Florida perspective.  Entomological Society of America  Annual Conference, Salt Lake City, UT.  Abstract. </a:t>
            </a:r>
          </a:p>
          <a:p>
            <a:pPr eaLnBrk="1" hangingPunct="1">
              <a:spcBef>
                <a:spcPct val="0"/>
              </a:spcBef>
              <a:defRPr/>
            </a:pPr>
            <a:r>
              <a:rPr lang="en-US" dirty="0" smtClean="0"/>
              <a:t>	Accessed June 15, 2012 - 	</a:t>
            </a:r>
          </a:p>
          <a:p>
            <a:pPr eaLnBrk="1" hangingPunct="1">
              <a:spcBef>
                <a:spcPct val="0"/>
              </a:spcBef>
              <a:defRPr/>
            </a:pPr>
            <a:r>
              <a:rPr lang="en-US" dirty="0" smtClean="0"/>
              <a:t>	http://esa.confex.com/esa/2004/techprogram/paper_14325.htm   </a:t>
            </a:r>
          </a:p>
          <a:p>
            <a:pPr eaLnBrk="1" hangingPunct="1">
              <a:spcBef>
                <a:spcPct val="0"/>
              </a:spcBef>
              <a:defRPr/>
            </a:pPr>
            <a:r>
              <a:rPr lang="en-US" dirty="0" smtClean="0"/>
              <a:t>Pimental, D., R. Zuniga, and D. Morrison.  2004.  Update on the environmental and economic costs associated with invasive species in the United States.  Ecological Economics.  52:  273-288.</a:t>
            </a:r>
          </a:p>
          <a:p>
            <a:pPr eaLnBrk="1" hangingPunct="1">
              <a:spcBef>
                <a:spcPct val="0"/>
              </a:spcBef>
              <a:defRPr/>
            </a:pPr>
            <a:r>
              <a:rPr lang="en-US" dirty="0" smtClean="0"/>
              <a:t>USDA-APHIS-PPQ guidelines for pathway surveys </a:t>
            </a:r>
          </a:p>
          <a:p>
            <a:pPr eaLnBrk="1" hangingPunct="1">
              <a:spcBef>
                <a:spcPct val="0"/>
              </a:spcBef>
              <a:defRPr/>
            </a:pPr>
            <a:r>
              <a:rPr lang="en-US" dirty="0" smtClean="0"/>
              <a:t>	Accessed June 15, 2012 – </a:t>
            </a:r>
          </a:p>
          <a:p>
            <a:pPr eaLnBrk="1" hangingPunct="1">
              <a:spcBef>
                <a:spcPct val="0"/>
              </a:spcBef>
              <a:defRPr/>
            </a:pPr>
            <a:r>
              <a:rPr lang="en-US" dirty="0" smtClean="0"/>
              <a:t>	http://caps.ceris.purdue.edu/guidelines/2011/nsg</a:t>
            </a:r>
          </a:p>
          <a:p>
            <a:pPr>
              <a:defRPr/>
            </a:pPr>
            <a:r>
              <a:rPr lang="en-US" dirty="0" smtClean="0"/>
              <a:t>USDA – Forest Service. “Kudzu”</a:t>
            </a:r>
          </a:p>
          <a:p>
            <a:pPr>
              <a:defRPr/>
            </a:pPr>
            <a:r>
              <a:rPr lang="en-US" dirty="0" smtClean="0"/>
              <a:t>	Accessed June 15, 2012 – </a:t>
            </a:r>
          </a:p>
          <a:p>
            <a:pPr>
              <a:defRPr/>
            </a:pPr>
            <a:r>
              <a:rPr lang="en-US" dirty="0" smtClean="0"/>
              <a:t>	http://www.invasive.org/weedcd/pdfs/wow/kudzu.pdf</a:t>
            </a:r>
            <a:endParaRPr lang="en-US" dirty="0"/>
          </a:p>
        </p:txBody>
      </p:sp>
      <p:sp>
        <p:nvSpPr>
          <p:cNvPr id="747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BF31B029-A0CB-4CAD-AD4E-ADEB91943903}" type="slidenum">
              <a:rPr lang="en-US" smtClean="0"/>
              <a:pPr eaLnBrk="1" hangingPunct="1">
                <a:defRPr/>
              </a:pPr>
              <a:t>11</a:t>
            </a:fld>
            <a:endParaRPr lang="en-US" smtClean="0"/>
          </a:p>
        </p:txBody>
      </p:sp>
      <p:sp>
        <p:nvSpPr>
          <p:cNvPr id="2" name="Footer Placeholder 1"/>
          <p:cNvSpPr>
            <a:spLocks noGrp="1"/>
          </p:cNvSpPr>
          <p:nvPr>
            <p:ph type="ftr" sz="quarter" idx="10"/>
          </p:nvPr>
        </p:nvSpPr>
        <p:spPr/>
        <p:txBody>
          <a:bodyPr/>
          <a:lstStyle/>
          <a:p>
            <a:pPr>
              <a:defRPr/>
            </a:pPr>
            <a:r>
              <a:rPr lang="en-US" smtClean="0"/>
              <a:t>Name___________________________</a:t>
            </a:r>
            <a:endParaRPr lang="en-US"/>
          </a:p>
        </p:txBody>
      </p:sp>
      <p:sp>
        <p:nvSpPr>
          <p:cNvPr id="4" name="Header Placeholder 3"/>
          <p:cNvSpPr>
            <a:spLocks noGrp="1"/>
          </p:cNvSpPr>
          <p:nvPr>
            <p:ph type="hdr" sz="quarter" idx="11"/>
          </p:nvPr>
        </p:nvSpPr>
        <p:spPr/>
        <p:txBody>
          <a:bodyPr/>
          <a:lstStyle/>
          <a:p>
            <a:pPr>
              <a:defRPr/>
            </a:pPr>
            <a:r>
              <a:rPr lang="en-US" smtClean="0"/>
              <a:t>Biodiversity, Invasive Species, and Plant Biosecurity Notes</a:t>
            </a:r>
            <a:endParaRPr lang="en-US"/>
          </a:p>
        </p:txBody>
      </p:sp>
      <p:sp>
        <p:nvSpPr>
          <p:cNvPr id="5" name="Date Placeholder 4"/>
          <p:cNvSpPr>
            <a:spLocks noGrp="1"/>
          </p:cNvSpPr>
          <p:nvPr>
            <p:ph type="dt" idx="12"/>
          </p:nvPr>
        </p:nvSpPr>
        <p:spPr/>
        <p:txBody>
          <a:bodyPr/>
          <a:lstStyle/>
          <a:p>
            <a:pPr>
              <a:defRPr/>
            </a:pPr>
            <a:r>
              <a:rPr lang="en-US" smtClean="0"/>
              <a:t>9/11/2019</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a:defRPr/>
            </a:pPr>
            <a:r>
              <a:rPr lang="en-US" dirty="0" smtClean="0"/>
              <a:t>Many state and federal government agencies are involved in plant biosecurity.  These agencies are concerned with invasive species that can come into this country and damage the plants that grow here.  They monitor for invasive pests and diseases as part of a national plant biosecurity program.   This monitoring includes things like inspection of imported plant materials at shipping ports and airports by the Department of Homeland Security - Customs and Border Protection (DHS-CBP).  Only about 2% of all imports of fruits and vegetables are inspected though. DHS-CBP are also the people who ask you if you have brought in any fruits or vegetables from another country when you come back to the United States.  </a:t>
            </a:r>
          </a:p>
          <a:p>
            <a:pPr>
              <a:defRPr/>
            </a:pPr>
            <a:endParaRPr lang="en-US" dirty="0" smtClean="0"/>
          </a:p>
          <a:p>
            <a:pPr>
              <a:defRPr/>
            </a:pPr>
            <a:r>
              <a:rPr lang="en-US" dirty="0" smtClean="0"/>
              <a:t>While DHS-CBP can inspect almost everything that comes into the United States, United States Department of Agriculture - Animal and Plant Health Inspection Service – Plant Protection and Quarantine (USDA-APHIS-PPQ) retains the responsibility of inspecting all imported plants that are to be used for planting or propagation purposes.  They are also responsible for federal quarantines, regulations, and international trade issues. </a:t>
            </a:r>
          </a:p>
          <a:p>
            <a:pPr>
              <a:defRPr/>
            </a:pPr>
            <a:endParaRPr lang="en-US" dirty="0" smtClean="0"/>
          </a:p>
          <a:p>
            <a:pPr>
              <a:defRPr/>
            </a:pPr>
            <a:r>
              <a:rPr lang="en-US" dirty="0" smtClean="0"/>
              <a:t>The Cooperative Agricultural Pest Survey Program (CAPS Program) is coordinated by USDA-APHIS and partners with the State Departments of Agriculture to serve as a second line of defense against entry of harmful plant pests and weeds through surveys targeted at specific pests. The CAPS program surveys for exotic species that may have arrived into the U.S. (maybe through imported commodities) but have not yet been reported or detected.  There is also a network of laboratories (usually at land grant universities) and scientists that are used to help identify possible exotic pests and diseases and to help send that information to others that are involved in plant biosecurity.  This network is called the National Plant Diagnostic Network.</a:t>
            </a:r>
          </a:p>
          <a:p>
            <a:pPr>
              <a:defRPr/>
            </a:pPr>
            <a:endParaRPr lang="en-US" dirty="0" smtClean="0"/>
          </a:p>
          <a:p>
            <a:pPr>
              <a:defRPr/>
            </a:pPr>
            <a:r>
              <a:rPr lang="en-US" dirty="0" smtClean="0"/>
              <a:t>In addition, county extension agents, park or natural resource managers, private crop consultants or advisors, Master Gardeners, Master Naturalists, and other professionals aid in the detection of invasive pests and diseases that could affect our natural and human maintained ecosystems.     </a:t>
            </a:r>
          </a:p>
          <a:p>
            <a:pPr>
              <a:defRPr/>
            </a:pPr>
            <a:endParaRPr lang="en-US" dirty="0" smtClean="0"/>
          </a:p>
          <a:p>
            <a:pPr>
              <a:defRPr/>
            </a:pPr>
            <a:r>
              <a:rPr lang="en-US" dirty="0" smtClean="0"/>
              <a:t>You can also help by being observant and diligent and reporting any unusual pest or pathogen damage to your local extension agent.  They will know who to contact from there.  </a:t>
            </a:r>
          </a:p>
          <a:p>
            <a:pPr>
              <a:defRPr/>
            </a:pPr>
            <a:endParaRPr lang="en-US" dirty="0" smtClean="0"/>
          </a:p>
          <a:p>
            <a:pPr>
              <a:defRPr/>
            </a:pPr>
            <a:endParaRPr lang="en-US" dirty="0" smtClean="0"/>
          </a:p>
          <a:p>
            <a:pPr>
              <a:defRPr/>
            </a:pPr>
            <a:r>
              <a:rPr lang="en-US" dirty="0" smtClean="0"/>
              <a:t>Information sources:</a:t>
            </a:r>
          </a:p>
          <a:p>
            <a:pPr>
              <a:defRPr/>
            </a:pPr>
            <a:r>
              <a:rPr lang="en-US" dirty="0" smtClean="0"/>
              <a:t>Homeland Security News Wire. 2009.</a:t>
            </a:r>
          </a:p>
          <a:p>
            <a:pPr>
              <a:defRPr/>
            </a:pPr>
            <a:r>
              <a:rPr lang="en-US" dirty="0" smtClean="0"/>
              <a:t>	Accessed June 15, 2012 – </a:t>
            </a:r>
          </a:p>
          <a:p>
            <a:pPr>
              <a:defRPr/>
            </a:pPr>
            <a:r>
              <a:rPr lang="en-US" dirty="0" smtClean="0"/>
              <a:t>	http://www.homelandsecuritynewswire.com/improving-inspections-agricultural-products</a:t>
            </a:r>
          </a:p>
          <a:p>
            <a:pPr>
              <a:defRPr/>
            </a:pPr>
            <a:endParaRPr lang="en-US" dirty="0"/>
          </a:p>
        </p:txBody>
      </p:sp>
      <p:sp>
        <p:nvSpPr>
          <p:cNvPr id="757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32CBF33E-92E8-4862-AA99-49BE25B961A6}" type="slidenum">
              <a:rPr lang="en-US" smtClean="0"/>
              <a:pPr eaLnBrk="1" hangingPunct="1">
                <a:defRPr/>
              </a:pPr>
              <a:t>12</a:t>
            </a:fld>
            <a:endParaRPr lang="en-US" smtClean="0"/>
          </a:p>
        </p:txBody>
      </p:sp>
      <p:sp>
        <p:nvSpPr>
          <p:cNvPr id="2" name="Footer Placeholder 1"/>
          <p:cNvSpPr>
            <a:spLocks noGrp="1"/>
          </p:cNvSpPr>
          <p:nvPr>
            <p:ph type="ftr" sz="quarter" idx="10"/>
          </p:nvPr>
        </p:nvSpPr>
        <p:spPr/>
        <p:txBody>
          <a:bodyPr/>
          <a:lstStyle/>
          <a:p>
            <a:pPr>
              <a:defRPr/>
            </a:pPr>
            <a:r>
              <a:rPr lang="en-US" smtClean="0"/>
              <a:t>Name___________________________</a:t>
            </a:r>
            <a:endParaRPr lang="en-US"/>
          </a:p>
        </p:txBody>
      </p:sp>
      <p:sp>
        <p:nvSpPr>
          <p:cNvPr id="4" name="Header Placeholder 3"/>
          <p:cNvSpPr>
            <a:spLocks noGrp="1"/>
          </p:cNvSpPr>
          <p:nvPr>
            <p:ph type="hdr" sz="quarter" idx="11"/>
          </p:nvPr>
        </p:nvSpPr>
        <p:spPr/>
        <p:txBody>
          <a:bodyPr/>
          <a:lstStyle/>
          <a:p>
            <a:pPr>
              <a:defRPr/>
            </a:pPr>
            <a:r>
              <a:rPr lang="en-US" smtClean="0"/>
              <a:t>Biodiversity, Invasive Species, and Plant Biosecurity Notes</a:t>
            </a:r>
            <a:endParaRPr lang="en-US"/>
          </a:p>
        </p:txBody>
      </p:sp>
      <p:sp>
        <p:nvSpPr>
          <p:cNvPr id="5" name="Date Placeholder 4"/>
          <p:cNvSpPr>
            <a:spLocks noGrp="1"/>
          </p:cNvSpPr>
          <p:nvPr>
            <p:ph type="dt" idx="12"/>
          </p:nvPr>
        </p:nvSpPr>
        <p:spPr/>
        <p:txBody>
          <a:bodyPr/>
          <a:lstStyle/>
          <a:p>
            <a:pPr>
              <a:defRPr/>
            </a:pPr>
            <a:r>
              <a:rPr lang="en-US" smtClean="0"/>
              <a:t>9/11/2019</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a:defRPr/>
            </a:pPr>
            <a:r>
              <a:rPr lang="en-US" dirty="0" smtClean="0"/>
              <a:t>The people who are involved with plant biosecurity are also concerned about invasive species that can harm the plants we grow for food (agriculture) or in nurseries (ornamental plants and plants used in the floral trade).</a:t>
            </a:r>
          </a:p>
          <a:p>
            <a:pPr>
              <a:defRPr/>
            </a:pPr>
            <a:endParaRPr lang="en-US" dirty="0" smtClean="0"/>
          </a:p>
          <a:p>
            <a:pPr eaLnBrk="1" hangingPunct="1">
              <a:spcBef>
                <a:spcPct val="0"/>
              </a:spcBef>
              <a:defRPr/>
            </a:pPr>
            <a:r>
              <a:rPr lang="en-US" dirty="0" smtClean="0"/>
              <a:t>Being able to grow our own food is very important to the health of our population.  According to choosemyplate.gov, adults should eat between 5 and 8 ounces (142 to 227 grams) of grains everyday while children need between 3 and 7 ounces (85 to 198 grams) a day.  Research has shown that a diet inclusive of whole grains reduces heart disease, diabetes, diverticular disease, and constipation.  Because having access to grains is so important in maintaining a healthy diet, the U.S. planted 59.17 million acres and harvested over 2.2 billion bushels of wheat in 2009-2010.  </a:t>
            </a:r>
          </a:p>
          <a:p>
            <a:pPr eaLnBrk="1" hangingPunct="1">
              <a:spcBef>
                <a:spcPct val="0"/>
              </a:spcBef>
              <a:defRPr/>
            </a:pPr>
            <a:endParaRPr lang="en-US" dirty="0" smtClean="0"/>
          </a:p>
          <a:p>
            <a:pPr eaLnBrk="1" hangingPunct="1">
              <a:spcBef>
                <a:spcPct val="0"/>
              </a:spcBef>
              <a:defRPr/>
            </a:pPr>
            <a:r>
              <a:rPr lang="en-US" dirty="0" smtClean="0"/>
              <a:t>Adults should also eat between 2.5 and 3 cups of vegetables everyday while children need between 1 and 3 cups a day.  In addition, adults should eat between 1.5 and 2 cups of fruit everyday (children need between 1 and 2 cups a day) and 3 cups of dairy everyday (children need 2-3 cups a day).  Research shows that a diet that includes fruits and vegetables provides essential vitamins (such as Vitamin A, Vitamin C, and folate), minerals (such as Potassium and Iron), and fiber which reduces the risk of chronic diseases, strokes and coronary artery disease, and certain cancers. Research has also shown that a diet inclusive of dairy products reduces the risk of osteoporosis and high blood pressure. </a:t>
            </a:r>
          </a:p>
          <a:p>
            <a:pPr eaLnBrk="1" hangingPunct="1">
              <a:spcBef>
                <a:spcPct val="0"/>
              </a:spcBef>
              <a:defRPr/>
            </a:pPr>
            <a:endParaRPr lang="en-US" dirty="0" smtClean="0"/>
          </a:p>
          <a:p>
            <a:pPr eaLnBrk="1" hangingPunct="1">
              <a:spcBef>
                <a:spcPct val="0"/>
              </a:spcBef>
              <a:defRPr/>
            </a:pPr>
            <a:r>
              <a:rPr lang="en-US" dirty="0" smtClean="0"/>
              <a:t>What about protein?  We get our protein from beans, meat, eggs, nuts and seeds, and fish.  Choosemyplate.gov recommends adults eat 5 to 6.5 ounces of protein everyday (children need 2 to 6 ounces per day).  Protein is an important building block of bones, muscles, cartilage, skin, and blood.  In fact, it is an important component of every cell you have. </a:t>
            </a:r>
          </a:p>
          <a:p>
            <a:pPr eaLnBrk="1" hangingPunct="1">
              <a:spcBef>
                <a:spcPct val="0"/>
              </a:spcBef>
              <a:defRPr/>
            </a:pPr>
            <a:endParaRPr lang="en-US" dirty="0" smtClean="0"/>
          </a:p>
          <a:p>
            <a:pPr eaLnBrk="1" hangingPunct="1">
              <a:spcBef>
                <a:spcPct val="0"/>
              </a:spcBef>
              <a:defRPr/>
            </a:pPr>
            <a:r>
              <a:rPr lang="en-US" dirty="0" smtClean="0"/>
              <a:t>Because having access to fruit, vegetables, dairy products and protein is also important in maintaining a healthy diet, the U.S. planted almost 4 million acres and harvested over 60.4 billion pounds of fruits and nuts in 2008.  We also planted over 6.6 million acres and harvested over 128 billion pounds of vegetables in 2008.  In addition, we produced almost 177 million pounds of milk and almost 94 billion mounds of red meat and poultry in that same year.        </a:t>
            </a:r>
          </a:p>
          <a:p>
            <a:pPr eaLnBrk="1" hangingPunct="1">
              <a:spcBef>
                <a:spcPct val="0"/>
              </a:spcBef>
              <a:defRPr/>
            </a:pPr>
            <a:endParaRPr lang="en-US" dirty="0" smtClean="0"/>
          </a:p>
          <a:p>
            <a:pPr eaLnBrk="1" hangingPunct="1">
              <a:spcBef>
                <a:spcPct val="0"/>
              </a:spcBef>
              <a:defRPr/>
            </a:pPr>
            <a:r>
              <a:rPr lang="en-US" b="1" dirty="0" smtClean="0"/>
              <a:t>Discussion Questions:</a:t>
            </a:r>
          </a:p>
          <a:p>
            <a:pPr eaLnBrk="1" hangingPunct="1">
              <a:spcBef>
                <a:spcPct val="0"/>
              </a:spcBef>
              <a:defRPr/>
            </a:pPr>
            <a:r>
              <a:rPr lang="en-US" b="1" dirty="0" smtClean="0"/>
              <a:t>1)  Have  you ever thought about where the local grocery store gets the food that you eat?</a:t>
            </a:r>
          </a:p>
          <a:p>
            <a:pPr eaLnBrk="1" hangingPunct="1">
              <a:spcBef>
                <a:spcPct val="0"/>
              </a:spcBef>
              <a:defRPr/>
            </a:pPr>
            <a:r>
              <a:rPr lang="en-US" b="1" dirty="0" smtClean="0"/>
              <a:t>2)  Have you ever thought about how much food we consume as a country?</a:t>
            </a:r>
          </a:p>
          <a:p>
            <a:pPr eaLnBrk="1" hangingPunct="1">
              <a:spcBef>
                <a:spcPct val="0"/>
              </a:spcBef>
              <a:defRPr/>
            </a:pPr>
            <a:endParaRPr lang="en-US" dirty="0" smtClean="0"/>
          </a:p>
          <a:p>
            <a:pPr eaLnBrk="1" hangingPunct="1">
              <a:spcBef>
                <a:spcPct val="0"/>
              </a:spcBef>
              <a:defRPr/>
            </a:pPr>
            <a:endParaRPr lang="en-US" dirty="0" smtClean="0"/>
          </a:p>
          <a:p>
            <a:pPr>
              <a:defRPr/>
            </a:pPr>
            <a:r>
              <a:rPr lang="en-US" dirty="0" smtClean="0"/>
              <a:t>Information sources:</a:t>
            </a:r>
          </a:p>
          <a:p>
            <a:pPr eaLnBrk="1" hangingPunct="1">
              <a:spcBef>
                <a:spcPct val="0"/>
              </a:spcBef>
              <a:defRPr/>
            </a:pPr>
            <a:r>
              <a:rPr lang="en-US" dirty="0" smtClean="0"/>
              <a:t>USDA Chose my Plate.</a:t>
            </a:r>
          </a:p>
          <a:p>
            <a:pPr eaLnBrk="1" hangingPunct="1">
              <a:spcBef>
                <a:spcPct val="0"/>
              </a:spcBef>
              <a:defRPr/>
            </a:pPr>
            <a:r>
              <a:rPr lang="en-US" dirty="0" smtClean="0"/>
              <a:t>	Accessed June 15, 2012 - 	</a:t>
            </a:r>
          </a:p>
          <a:p>
            <a:pPr eaLnBrk="1" hangingPunct="1">
              <a:spcBef>
                <a:spcPct val="0"/>
              </a:spcBef>
              <a:defRPr/>
            </a:pPr>
            <a:r>
              <a:rPr lang="en-US" dirty="0" smtClean="0"/>
              <a:t>	http://www.choosemyplate.gov</a:t>
            </a:r>
          </a:p>
          <a:p>
            <a:pPr eaLnBrk="1" hangingPunct="1">
              <a:spcBef>
                <a:spcPct val="0"/>
              </a:spcBef>
              <a:defRPr/>
            </a:pPr>
            <a:r>
              <a:rPr lang="en-US" dirty="0" smtClean="0"/>
              <a:t>CDC Fruit and Vegetable Benefits – </a:t>
            </a:r>
          </a:p>
          <a:p>
            <a:pPr eaLnBrk="1" hangingPunct="1">
              <a:spcBef>
                <a:spcPct val="0"/>
              </a:spcBef>
              <a:defRPr/>
            </a:pPr>
            <a:r>
              <a:rPr lang="en-US" dirty="0" smtClean="0"/>
              <a:t>	Accessed June 15, 2012 - </a:t>
            </a:r>
          </a:p>
          <a:p>
            <a:pPr eaLnBrk="1" hangingPunct="1">
              <a:spcBef>
                <a:spcPct val="0"/>
              </a:spcBef>
              <a:defRPr/>
            </a:pPr>
            <a:r>
              <a:rPr lang="en-US" dirty="0" smtClean="0"/>
              <a:t>	http://www.fruitsandveggiesmatter.gov/benefits/index.html</a:t>
            </a:r>
          </a:p>
          <a:p>
            <a:pPr eaLnBrk="1" hangingPunct="1">
              <a:spcBef>
                <a:spcPct val="0"/>
              </a:spcBef>
              <a:defRPr/>
            </a:pPr>
            <a:r>
              <a:rPr lang="en-US" dirty="0" smtClean="0"/>
              <a:t>The Learning Channel.</a:t>
            </a:r>
          </a:p>
          <a:p>
            <a:pPr eaLnBrk="1" hangingPunct="1">
              <a:spcBef>
                <a:spcPct val="0"/>
              </a:spcBef>
              <a:defRPr/>
            </a:pPr>
            <a:r>
              <a:rPr lang="en-US" dirty="0" smtClean="0"/>
              <a:t>	accessed June 15, 2012 -</a:t>
            </a:r>
          </a:p>
          <a:p>
            <a:pPr eaLnBrk="1" hangingPunct="1">
              <a:spcBef>
                <a:spcPct val="0"/>
              </a:spcBef>
              <a:defRPr/>
            </a:pPr>
            <a:r>
              <a:rPr lang="en-US" dirty="0" smtClean="0"/>
              <a:t>	http://recipes.howstuffworks.com/fresh-ideas/healthy-dinners/health-benefits-of-dairy-ga.htm</a:t>
            </a:r>
          </a:p>
          <a:p>
            <a:pPr eaLnBrk="1" hangingPunct="1">
              <a:spcBef>
                <a:spcPct val="0"/>
              </a:spcBef>
              <a:defRPr/>
            </a:pPr>
            <a:r>
              <a:rPr lang="en-US" dirty="0" smtClean="0"/>
              <a:t>WebMD.</a:t>
            </a:r>
          </a:p>
          <a:p>
            <a:pPr eaLnBrk="1" hangingPunct="1">
              <a:spcBef>
                <a:spcPct val="0"/>
              </a:spcBef>
              <a:defRPr/>
            </a:pPr>
            <a:r>
              <a:rPr lang="en-US" dirty="0" smtClean="0"/>
              <a:t>	accessed June 15, 2012 - </a:t>
            </a:r>
          </a:p>
          <a:p>
            <a:pPr eaLnBrk="1" hangingPunct="1">
              <a:spcBef>
                <a:spcPct val="0"/>
              </a:spcBef>
              <a:defRPr/>
            </a:pPr>
            <a:r>
              <a:rPr lang="en-US" dirty="0" smtClean="0"/>
              <a:t>	http://www.webmd.com/fitness-exercise/guide/benefits-protein</a:t>
            </a:r>
          </a:p>
          <a:p>
            <a:pPr eaLnBrk="1" hangingPunct="1">
              <a:spcBef>
                <a:spcPct val="0"/>
              </a:spcBef>
              <a:defRPr/>
            </a:pPr>
            <a:r>
              <a:rPr lang="en-US" dirty="0" smtClean="0"/>
              <a:t>USDA Economic Research Service – </a:t>
            </a:r>
          </a:p>
          <a:p>
            <a:pPr eaLnBrk="1" hangingPunct="1">
              <a:spcBef>
                <a:spcPct val="0"/>
              </a:spcBef>
              <a:defRPr/>
            </a:pPr>
            <a:r>
              <a:rPr lang="en-US" dirty="0" smtClean="0"/>
              <a:t>	Accessed June 5, 2012 – </a:t>
            </a:r>
          </a:p>
          <a:p>
            <a:pPr eaLnBrk="1" hangingPunct="1">
              <a:spcBef>
                <a:spcPct val="0"/>
              </a:spcBef>
              <a:defRPr/>
            </a:pPr>
            <a:r>
              <a:rPr lang="en-US" dirty="0" smtClean="0"/>
              <a:t>	Fruit and Tree nut Yearbook - http://usda.mannlib.cornell.edu/usda/ers/./89022/2009/index.html</a:t>
            </a:r>
          </a:p>
          <a:p>
            <a:pPr eaLnBrk="1" hangingPunct="1">
              <a:spcBef>
                <a:spcPct val="0"/>
              </a:spcBef>
              <a:defRPr/>
            </a:pPr>
            <a:r>
              <a:rPr lang="en-US" dirty="0" smtClean="0"/>
              <a:t>	Vegetable and Melons Yearbook - http://usda.mannlib.cornell.edu/MannUsda/viewDocumentInfo.do?documentID=1212</a:t>
            </a:r>
          </a:p>
          <a:p>
            <a:pPr eaLnBrk="1" hangingPunct="1">
              <a:spcBef>
                <a:spcPct val="0"/>
              </a:spcBef>
              <a:defRPr/>
            </a:pPr>
            <a:r>
              <a:rPr lang="en-US" dirty="0" smtClean="0"/>
              <a:t>	Livestock and Dairy - http://www.ers.usda.gov/publications/ldp/LDPTables.htm</a:t>
            </a:r>
          </a:p>
          <a:p>
            <a:pPr eaLnBrk="1" hangingPunct="1">
              <a:spcBef>
                <a:spcPct val="0"/>
              </a:spcBef>
              <a:defRPr/>
            </a:pPr>
            <a:r>
              <a:rPr lang="en-US" dirty="0" smtClean="0"/>
              <a:t>	Wheat - http://www.ers.usda.gov/data/wheat/YBtable01.asp</a:t>
            </a:r>
          </a:p>
          <a:p>
            <a:pPr>
              <a:defRPr/>
            </a:pPr>
            <a:endParaRPr lang="en-US" dirty="0" smtClean="0"/>
          </a:p>
          <a:p>
            <a:pPr>
              <a:defRPr/>
            </a:pPr>
            <a:endParaRPr lang="en-US" dirty="0" smtClean="0"/>
          </a:p>
        </p:txBody>
      </p:sp>
      <p:sp>
        <p:nvSpPr>
          <p:cNvPr id="768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54935EE0-D571-4AE6-BF53-7CD1915CE5F2}" type="slidenum">
              <a:rPr lang="en-US" smtClean="0"/>
              <a:pPr eaLnBrk="1" hangingPunct="1">
                <a:defRPr/>
              </a:pPr>
              <a:t>13</a:t>
            </a:fld>
            <a:endParaRPr lang="en-US" smtClean="0"/>
          </a:p>
        </p:txBody>
      </p:sp>
      <p:sp>
        <p:nvSpPr>
          <p:cNvPr id="2" name="Footer Placeholder 1"/>
          <p:cNvSpPr>
            <a:spLocks noGrp="1"/>
          </p:cNvSpPr>
          <p:nvPr>
            <p:ph type="ftr" sz="quarter" idx="10"/>
          </p:nvPr>
        </p:nvSpPr>
        <p:spPr/>
        <p:txBody>
          <a:bodyPr/>
          <a:lstStyle/>
          <a:p>
            <a:pPr>
              <a:defRPr/>
            </a:pPr>
            <a:r>
              <a:rPr lang="en-US" smtClean="0"/>
              <a:t>Name___________________________</a:t>
            </a:r>
            <a:endParaRPr lang="en-US"/>
          </a:p>
        </p:txBody>
      </p:sp>
      <p:sp>
        <p:nvSpPr>
          <p:cNvPr id="4" name="Header Placeholder 3"/>
          <p:cNvSpPr>
            <a:spLocks noGrp="1"/>
          </p:cNvSpPr>
          <p:nvPr>
            <p:ph type="hdr" sz="quarter" idx="11"/>
          </p:nvPr>
        </p:nvSpPr>
        <p:spPr/>
        <p:txBody>
          <a:bodyPr/>
          <a:lstStyle/>
          <a:p>
            <a:pPr>
              <a:defRPr/>
            </a:pPr>
            <a:r>
              <a:rPr lang="en-US" smtClean="0"/>
              <a:t>Biodiversity, Invasive Species, and Plant Biosecurity Notes</a:t>
            </a:r>
            <a:endParaRPr lang="en-US"/>
          </a:p>
        </p:txBody>
      </p:sp>
      <p:sp>
        <p:nvSpPr>
          <p:cNvPr id="5" name="Date Placeholder 4"/>
          <p:cNvSpPr>
            <a:spLocks noGrp="1"/>
          </p:cNvSpPr>
          <p:nvPr>
            <p:ph type="dt" idx="12"/>
          </p:nvPr>
        </p:nvSpPr>
        <p:spPr/>
        <p:txBody>
          <a:bodyPr/>
          <a:lstStyle/>
          <a:p>
            <a:pPr>
              <a:defRPr/>
            </a:pPr>
            <a:r>
              <a:rPr lang="en-US" smtClean="0"/>
              <a:t>9/11/2019</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a:defRPr/>
            </a:pPr>
            <a:r>
              <a:rPr lang="en-US" dirty="0" smtClean="0"/>
              <a:t>So what do all those numbers mean to you?</a:t>
            </a:r>
          </a:p>
          <a:p>
            <a:pPr>
              <a:defRPr/>
            </a:pPr>
            <a:endParaRPr lang="en-US" dirty="0" smtClean="0"/>
          </a:p>
          <a:p>
            <a:pPr>
              <a:defRPr/>
            </a:pPr>
            <a:r>
              <a:rPr lang="en-US" dirty="0" smtClean="0"/>
              <a:t>Let’s look at this in terms of a pizza.  It has pepperoni, spinach, bell peppers, onions, tomato sauce, and cheese on it (my favorite!) and the crust is made from wheat.</a:t>
            </a:r>
          </a:p>
          <a:p>
            <a:pPr>
              <a:defRPr/>
            </a:pPr>
            <a:endParaRPr lang="en-US" dirty="0" smtClean="0"/>
          </a:p>
          <a:p>
            <a:pPr>
              <a:defRPr/>
            </a:pPr>
            <a:r>
              <a:rPr lang="en-US" dirty="0" smtClean="0">
                <a:solidFill>
                  <a:srgbClr val="FF0000"/>
                </a:solidFill>
              </a:rPr>
              <a:t>In order for you to eat this delicious pizza, the U.S. produced 680 million pounds of spinach in 2007 (which generated $164 million).  The U.S. also produced 1,468 million pounds (and $468,387,000) of green peppers, </a:t>
            </a:r>
            <a:r>
              <a:rPr lang="en-US" dirty="0" smtClean="0"/>
              <a:t>7,963 million pounds (and $816,061,000) of onions, and almost 29 billion pounds (and $2,070,484,000) of tomatoes that same year.  In addition, the U.S. produced 21,962 million pounds of pork (some of which was used in our pepperoni) and 9777 million pounds of cheese in 2007.  The amount of wheat produced in the U.S. in 2007 was 2,051 million bushels. </a:t>
            </a:r>
          </a:p>
          <a:p>
            <a:pPr>
              <a:defRPr/>
            </a:pPr>
            <a:endParaRPr lang="en-US" dirty="0" smtClean="0"/>
          </a:p>
          <a:p>
            <a:pPr>
              <a:defRPr/>
            </a:pPr>
            <a:r>
              <a:rPr lang="en-US" dirty="0" smtClean="0"/>
              <a:t>What other agricultural products would you add to your pizza?  Pineapple?  Canadian Bacon?  What if you wanted anchovies?  Where do they come from?  </a:t>
            </a:r>
          </a:p>
          <a:p>
            <a:pPr>
              <a:defRPr/>
            </a:pPr>
            <a:endParaRPr lang="en-US" dirty="0" smtClean="0"/>
          </a:p>
          <a:p>
            <a:pPr>
              <a:defRPr/>
            </a:pPr>
            <a:r>
              <a:rPr lang="en-US" dirty="0" smtClean="0"/>
              <a:t>However, as much as we produce, we also import food in order to feed our growing population.  The U.S. imported 21 million pounds of spinach, 1,371 million pounds of bell peppers, more than 902 million pounds of onions, 2,360 million pounds of tomatoes, 968 million pounds of pork, almost 355 million pounds of cheese, and 86 million bushels of wheat in 2007.</a:t>
            </a:r>
          </a:p>
          <a:p>
            <a:pPr>
              <a:defRPr/>
            </a:pPr>
            <a:endParaRPr lang="en-US" dirty="0" smtClean="0"/>
          </a:p>
          <a:p>
            <a:pPr>
              <a:defRPr/>
            </a:pPr>
            <a:r>
              <a:rPr lang="en-US" b="1" dirty="0" smtClean="0"/>
              <a:t>Discussion questions:</a:t>
            </a:r>
          </a:p>
          <a:p>
            <a:pPr marL="228600" indent="-228600">
              <a:buFontTx/>
              <a:buAutoNum type="arabicParenR"/>
              <a:defRPr/>
            </a:pPr>
            <a:r>
              <a:rPr lang="en-US" b="1" dirty="0" smtClean="0"/>
              <a:t>What could happen to the local food supply if we accidentally import an invasive pest or disease of these products when we import the product itself from another country? </a:t>
            </a:r>
          </a:p>
          <a:p>
            <a:pPr marL="228600" indent="-228600">
              <a:buFontTx/>
              <a:buAutoNum type="arabicParenR"/>
              <a:defRPr/>
            </a:pPr>
            <a:r>
              <a:rPr lang="en-US" b="1" dirty="0" smtClean="0"/>
              <a:t>What if we accidentally introduce one when we try to bring in fruit or vegetables from another country when we travel?  </a:t>
            </a:r>
          </a:p>
          <a:p>
            <a:pPr>
              <a:defRPr/>
            </a:pPr>
            <a:endParaRPr lang="en-US" b="1" dirty="0" smtClean="0"/>
          </a:p>
          <a:p>
            <a:pPr>
              <a:defRPr/>
            </a:pPr>
            <a:endParaRPr lang="en-US" dirty="0" smtClean="0"/>
          </a:p>
          <a:p>
            <a:pPr>
              <a:defRPr/>
            </a:pPr>
            <a:r>
              <a:rPr lang="en-US" dirty="0" smtClean="0"/>
              <a:t>Information sources:</a:t>
            </a:r>
          </a:p>
          <a:p>
            <a:pPr eaLnBrk="1" hangingPunct="1">
              <a:spcBef>
                <a:spcPct val="0"/>
              </a:spcBef>
              <a:defRPr/>
            </a:pPr>
            <a:r>
              <a:rPr lang="en-US" dirty="0" smtClean="0"/>
              <a:t>USDA Economic Research Service – </a:t>
            </a:r>
          </a:p>
          <a:p>
            <a:pPr eaLnBrk="1" hangingPunct="1">
              <a:spcBef>
                <a:spcPct val="0"/>
              </a:spcBef>
              <a:defRPr/>
            </a:pPr>
            <a:r>
              <a:rPr lang="en-US" dirty="0" smtClean="0"/>
              <a:t>	Accessed June 5, 2012 – </a:t>
            </a:r>
          </a:p>
          <a:p>
            <a:pPr>
              <a:defRPr/>
            </a:pPr>
            <a:r>
              <a:rPr lang="en-US" dirty="0" smtClean="0"/>
              <a:t>	Spinach - http://www.ers.usda.gov/News/spinachcoverage.htm  </a:t>
            </a:r>
          </a:p>
          <a:p>
            <a:pPr>
              <a:defRPr/>
            </a:pPr>
            <a:r>
              <a:rPr lang="en-US" dirty="0" smtClean="0"/>
              <a:t>	Bell peppers, onions, and tomatoes - http://www.ers.usda.gov/Catalog/CatalogByTopicID.asp?SON=TRUE&amp;SBY=TITLE&amp;PDT=1&amp;ARC=C&amp;TID=660   </a:t>
            </a:r>
          </a:p>
          <a:p>
            <a:pPr>
              <a:defRPr/>
            </a:pPr>
            <a:r>
              <a:rPr lang="en-US" dirty="0" smtClean="0"/>
              <a:t>	cheese - http://future.aae.wisc.edu/data/annual_values/by_area/178?tab=production and http://www.fas.usda.gov/psdonline/circulars/Dairy.pdf</a:t>
            </a:r>
          </a:p>
          <a:p>
            <a:pPr>
              <a:defRPr/>
            </a:pPr>
            <a:r>
              <a:rPr lang="en-US" dirty="0" smtClean="0"/>
              <a:t>	Pork - http://www.ers.usda.gov/Publications/AgOutlook/AOTables/</a:t>
            </a:r>
          </a:p>
          <a:p>
            <a:pPr>
              <a:defRPr/>
            </a:pPr>
            <a:r>
              <a:rPr lang="en-US" dirty="0" smtClean="0"/>
              <a:t>	Wheat - http://www.ers.usda.gov/data/wheat/YBtable01.asp</a:t>
            </a:r>
          </a:p>
          <a:p>
            <a:pPr eaLnBrk="1" hangingPunct="1">
              <a:spcBef>
                <a:spcPct val="0"/>
              </a:spcBef>
              <a:defRPr/>
            </a:pPr>
            <a:endParaRPr lang="en-US" dirty="0" smtClean="0"/>
          </a:p>
        </p:txBody>
      </p:sp>
      <p:sp>
        <p:nvSpPr>
          <p:cNvPr id="778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289587F9-10B6-4DCD-ACA0-289A3D5F1298}" type="slidenum">
              <a:rPr lang="en-US" smtClean="0"/>
              <a:pPr eaLnBrk="1" hangingPunct="1">
                <a:defRPr/>
              </a:pPr>
              <a:t>14</a:t>
            </a:fld>
            <a:endParaRPr lang="en-US" smtClean="0"/>
          </a:p>
        </p:txBody>
      </p:sp>
      <p:sp>
        <p:nvSpPr>
          <p:cNvPr id="2" name="Footer Placeholder 1"/>
          <p:cNvSpPr>
            <a:spLocks noGrp="1"/>
          </p:cNvSpPr>
          <p:nvPr>
            <p:ph type="ftr" sz="quarter" idx="10"/>
          </p:nvPr>
        </p:nvSpPr>
        <p:spPr/>
        <p:txBody>
          <a:bodyPr/>
          <a:lstStyle/>
          <a:p>
            <a:pPr>
              <a:defRPr/>
            </a:pPr>
            <a:r>
              <a:rPr lang="en-US" smtClean="0"/>
              <a:t>Name___________________________</a:t>
            </a:r>
            <a:endParaRPr lang="en-US"/>
          </a:p>
        </p:txBody>
      </p:sp>
      <p:sp>
        <p:nvSpPr>
          <p:cNvPr id="3" name="Header Placeholder 2"/>
          <p:cNvSpPr>
            <a:spLocks noGrp="1"/>
          </p:cNvSpPr>
          <p:nvPr>
            <p:ph type="hdr" sz="quarter" idx="11"/>
          </p:nvPr>
        </p:nvSpPr>
        <p:spPr/>
        <p:txBody>
          <a:bodyPr/>
          <a:lstStyle/>
          <a:p>
            <a:pPr>
              <a:defRPr/>
            </a:pPr>
            <a:r>
              <a:rPr lang="en-US" smtClean="0"/>
              <a:t>Biodiversity, Invasive Species, and Plant Biosecurity Notes</a:t>
            </a:r>
            <a:endParaRPr lang="en-US"/>
          </a:p>
        </p:txBody>
      </p:sp>
      <p:sp>
        <p:nvSpPr>
          <p:cNvPr id="4" name="Date Placeholder 3"/>
          <p:cNvSpPr>
            <a:spLocks noGrp="1"/>
          </p:cNvSpPr>
          <p:nvPr>
            <p:ph type="dt" idx="12"/>
          </p:nvPr>
        </p:nvSpPr>
        <p:spPr/>
        <p:txBody>
          <a:bodyPr/>
          <a:lstStyle/>
          <a:p>
            <a:pPr>
              <a:defRPr/>
            </a:pPr>
            <a:r>
              <a:rPr lang="en-US" smtClean="0"/>
              <a:t>9/11/2019</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a:defRPr/>
            </a:pPr>
            <a:r>
              <a:rPr lang="en-US" dirty="0" smtClean="0"/>
              <a:t>The brown </a:t>
            </a:r>
            <a:r>
              <a:rPr lang="en-US" dirty="0" err="1" smtClean="0"/>
              <a:t>marmorated</a:t>
            </a:r>
            <a:r>
              <a:rPr lang="en-US" dirty="0" smtClean="0"/>
              <a:t> stink bug (</a:t>
            </a:r>
            <a:r>
              <a:rPr lang="en-US" i="1" dirty="0" smtClean="0"/>
              <a:t>Halyomorpha halys</a:t>
            </a:r>
            <a:r>
              <a:rPr lang="en-US" dirty="0" smtClean="0"/>
              <a:t>) is an invasive species that was first detected in Allentown, Pennsylvania in 2001.  It is native to Asia where it is a known pest of many crop species including apple, cherry, fig, peaches, and pears as well as many ornamental plants.  No one is quite sure how this insect arrived in the United States.  </a:t>
            </a:r>
          </a:p>
          <a:p>
            <a:pPr>
              <a:defRPr/>
            </a:pPr>
            <a:endParaRPr lang="en-US" dirty="0" smtClean="0"/>
          </a:p>
          <a:p>
            <a:pPr>
              <a:defRPr/>
            </a:pPr>
            <a:r>
              <a:rPr lang="en-US" dirty="0" smtClean="0"/>
              <a:t>This insect averages 0.5 inch (12 to 17mm) long and has alternating light and dark bands on the antennae and along the outer edge of the body.  It has a long piercing, sucking mouthpart (indicated by the yellow arrow).  It uses its mouthpart to suck plant juices which leads to plant injury and decline, making the plant vulnerable to plant diseases.  When it feeds on fruit in particular, they cause such damage that the fruit cannot be harvested for you to eat.</a:t>
            </a:r>
          </a:p>
          <a:p>
            <a:pPr>
              <a:defRPr/>
            </a:pPr>
            <a:endParaRPr lang="en-US" dirty="0" smtClean="0"/>
          </a:p>
          <a:p>
            <a:pPr>
              <a:defRPr/>
            </a:pPr>
            <a:r>
              <a:rPr lang="en-US" dirty="0" smtClean="0"/>
              <a:t>It has the potential to become a major pest of crops throughout the United States.  It has already caused problems with apple and peach production in 2010 in the Northeastern U.S.  The distribution of the brown </a:t>
            </a:r>
            <a:r>
              <a:rPr lang="en-US" dirty="0" err="1" smtClean="0"/>
              <a:t>marmorated</a:t>
            </a:r>
            <a:r>
              <a:rPr lang="en-US" dirty="0" smtClean="0"/>
              <a:t> stink bug in the U.S. continues to spread, but it is not yet considered established in every state.  Your local Cooperative Extension service would have more information in regards to this pest’s establishment. </a:t>
            </a:r>
          </a:p>
          <a:p>
            <a:pPr>
              <a:defRPr/>
            </a:pPr>
            <a:endParaRPr lang="en-US" dirty="0" smtClean="0"/>
          </a:p>
          <a:p>
            <a:pPr>
              <a:defRPr/>
            </a:pPr>
            <a:r>
              <a:rPr lang="en-US" dirty="0" smtClean="0"/>
              <a:t>It also has a tendency to overwinter in your home which makes it a nuisance and it is called a stink bug because of the scent that it produces-it stinks.  </a:t>
            </a:r>
          </a:p>
          <a:p>
            <a:pPr>
              <a:defRPr/>
            </a:pPr>
            <a:endParaRPr lang="en-US" dirty="0" smtClean="0"/>
          </a:p>
          <a:p>
            <a:pPr>
              <a:defRPr/>
            </a:pPr>
            <a:r>
              <a:rPr lang="en-US" dirty="0" smtClean="0"/>
              <a:t>There were more than 2 million acres of fruit trees used in commercial production in the United States in 2009.  These trees produced over 59.6 million pounds (and almost $14 billion) of fruit.  </a:t>
            </a:r>
          </a:p>
          <a:p>
            <a:pPr>
              <a:defRPr/>
            </a:pPr>
            <a:endParaRPr lang="en-US" dirty="0" smtClean="0"/>
          </a:p>
          <a:p>
            <a:pPr>
              <a:defRPr/>
            </a:pPr>
            <a:r>
              <a:rPr lang="en-US" b="1" dirty="0" smtClean="0"/>
              <a:t>Discussion questions:</a:t>
            </a:r>
          </a:p>
          <a:p>
            <a:pPr marL="228600" indent="-228600" eaLnBrk="1" hangingPunct="1">
              <a:lnSpc>
                <a:spcPct val="80000"/>
              </a:lnSpc>
              <a:spcBef>
                <a:spcPct val="0"/>
              </a:spcBef>
              <a:buFontTx/>
              <a:buAutoNum type="arabicParenR"/>
              <a:defRPr/>
            </a:pPr>
            <a:r>
              <a:rPr lang="en-US" b="1" dirty="0" smtClean="0">
                <a:latin typeface="Arial" charset="0"/>
              </a:rPr>
              <a:t>What could be the impact on the fruit tree industry if the brown </a:t>
            </a:r>
            <a:r>
              <a:rPr lang="en-US" b="1" dirty="0" err="1" smtClean="0">
                <a:latin typeface="Arial" charset="0"/>
              </a:rPr>
              <a:t>marmorated</a:t>
            </a:r>
            <a:r>
              <a:rPr lang="en-US" b="1" dirty="0" smtClean="0">
                <a:latin typeface="Arial" charset="0"/>
              </a:rPr>
              <a:t> stink bug became established in the U.S.?  </a:t>
            </a:r>
          </a:p>
          <a:p>
            <a:pPr marL="228600" indent="-228600" eaLnBrk="1" hangingPunct="1">
              <a:lnSpc>
                <a:spcPct val="80000"/>
              </a:lnSpc>
              <a:spcBef>
                <a:spcPct val="0"/>
              </a:spcBef>
              <a:buFontTx/>
              <a:buAutoNum type="arabicParenR"/>
              <a:defRPr/>
            </a:pPr>
            <a:r>
              <a:rPr lang="en-US" b="1" dirty="0" smtClean="0">
                <a:latin typeface="Arial" charset="0"/>
              </a:rPr>
              <a:t>Would you be upset if there were no apples, cherries, fig, peaches, or pears to eat?  What could happen if you did not have access to fig newtons or apple pie or peach cobbler or cherry garcia ice cream?</a:t>
            </a:r>
          </a:p>
          <a:p>
            <a:pPr marL="228600" indent="-228600">
              <a:defRPr/>
            </a:pPr>
            <a:r>
              <a:rPr lang="en-US" b="1" dirty="0" smtClean="0"/>
              <a:t> </a:t>
            </a:r>
          </a:p>
          <a:p>
            <a:pPr>
              <a:defRPr/>
            </a:pPr>
            <a:endParaRPr lang="en-US" dirty="0" smtClean="0"/>
          </a:p>
          <a:p>
            <a:pPr>
              <a:defRPr/>
            </a:pPr>
            <a:r>
              <a:rPr lang="en-US" dirty="0" smtClean="0"/>
              <a:t>Information sources:   </a:t>
            </a:r>
          </a:p>
          <a:p>
            <a:pPr>
              <a:defRPr/>
            </a:pPr>
            <a:r>
              <a:rPr lang="en-US" dirty="0" smtClean="0"/>
              <a:t>University of Maryland Extension Service – “Brown </a:t>
            </a:r>
            <a:r>
              <a:rPr lang="en-US" dirty="0" err="1" smtClean="0"/>
              <a:t>Marmorated</a:t>
            </a:r>
            <a:r>
              <a:rPr lang="en-US" dirty="0" smtClean="0"/>
              <a:t> Stink Bug”</a:t>
            </a:r>
          </a:p>
          <a:p>
            <a:pPr>
              <a:defRPr/>
            </a:pPr>
            <a:r>
              <a:rPr lang="en-US" dirty="0" smtClean="0"/>
              <a:t>	accessed June 17, 2012 – </a:t>
            </a:r>
          </a:p>
          <a:p>
            <a:pPr>
              <a:defRPr/>
            </a:pPr>
            <a:r>
              <a:rPr lang="en-US" dirty="0" smtClean="0"/>
              <a:t>	http://www.hgic.umd.edu/content/brownstinkbug.cfm  </a:t>
            </a:r>
          </a:p>
          <a:p>
            <a:pPr>
              <a:defRPr/>
            </a:pPr>
            <a:r>
              <a:rPr lang="en-US" dirty="0" smtClean="0"/>
              <a:t>University of Florida Featured creatures – “Brown </a:t>
            </a:r>
            <a:r>
              <a:rPr lang="en-US" dirty="0" err="1" smtClean="0"/>
              <a:t>Marmorated</a:t>
            </a:r>
            <a:r>
              <a:rPr lang="en-US" dirty="0" smtClean="0"/>
              <a:t> Stink Bug”.</a:t>
            </a:r>
          </a:p>
          <a:p>
            <a:pPr>
              <a:defRPr/>
            </a:pPr>
            <a:r>
              <a:rPr lang="en-US" dirty="0" smtClean="0"/>
              <a:t>	Accessed June 6, 2012 – </a:t>
            </a:r>
          </a:p>
          <a:p>
            <a:pPr>
              <a:defRPr/>
            </a:pPr>
            <a:r>
              <a:rPr lang="en-US" dirty="0" smtClean="0"/>
              <a:t>	http://entnemdept.ufl.edu/creatures/veg/bean/brown_marmorated_stink_bug.htm </a:t>
            </a:r>
          </a:p>
          <a:p>
            <a:pPr>
              <a:defRPr/>
            </a:pPr>
            <a:r>
              <a:rPr lang="en-US" dirty="0" smtClean="0"/>
              <a:t>USDA – Economic Research Service</a:t>
            </a:r>
          </a:p>
          <a:p>
            <a:pPr>
              <a:defRPr/>
            </a:pPr>
            <a:r>
              <a:rPr lang="en-US" dirty="0" smtClean="0"/>
              <a:t>	accessed June 17, 2012 - </a:t>
            </a:r>
          </a:p>
          <a:p>
            <a:pPr>
              <a:defRPr/>
            </a:pPr>
            <a:r>
              <a:rPr lang="en-US" dirty="0" smtClean="0"/>
              <a:t>	Fruit and Tree Nut Yearbook -http://usda.mannlib.cornell.edu/MannUsda/viewDocumentInfo.do?documentID=1377   </a:t>
            </a:r>
            <a:br>
              <a:rPr lang="en-US" dirty="0" smtClean="0"/>
            </a:br>
            <a:r>
              <a:rPr lang="en-US" dirty="0" smtClean="0"/>
              <a:t>USDA News and Events.  “Combating the Brown </a:t>
            </a:r>
            <a:r>
              <a:rPr lang="en-US" dirty="0" err="1" smtClean="0"/>
              <a:t>Marmorated</a:t>
            </a:r>
            <a:r>
              <a:rPr lang="en-US" dirty="0" smtClean="0"/>
              <a:t> Stink Bug: A New Threat for Agriculture, </a:t>
            </a:r>
          </a:p>
          <a:p>
            <a:pPr>
              <a:defRPr/>
            </a:pPr>
            <a:r>
              <a:rPr lang="en-US" dirty="0" smtClean="0"/>
              <a:t>a Nuisance for Homeowners”</a:t>
            </a:r>
          </a:p>
          <a:p>
            <a:pPr>
              <a:defRPr/>
            </a:pPr>
            <a:r>
              <a:rPr lang="en-US" dirty="0" smtClean="0"/>
              <a:t>	accessed June 5, 2012 – </a:t>
            </a:r>
          </a:p>
          <a:p>
            <a:pPr>
              <a:defRPr/>
            </a:pPr>
            <a:r>
              <a:rPr lang="en-US" dirty="0" smtClean="0"/>
              <a:t>	http://www.ars.usda.gov/is/AR/archive/jul09/bug0709.htm</a:t>
            </a:r>
          </a:p>
          <a:p>
            <a:pPr>
              <a:defRPr/>
            </a:pPr>
            <a:endParaRPr lang="en-US" dirty="0" smtClean="0"/>
          </a:p>
          <a:p>
            <a:pPr>
              <a:defRPr/>
            </a:pPr>
            <a:endParaRPr lang="en-US" dirty="0" smtClean="0"/>
          </a:p>
          <a:p>
            <a:pPr>
              <a:defRPr/>
            </a:pPr>
            <a:endParaRPr lang="en-US" dirty="0" smtClean="0"/>
          </a:p>
          <a:p>
            <a:pPr>
              <a:defRPr/>
            </a:pPr>
            <a:endParaRPr lang="en-US" dirty="0" smtClean="0"/>
          </a:p>
        </p:txBody>
      </p:sp>
      <p:sp>
        <p:nvSpPr>
          <p:cNvPr id="788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6219ACC0-00B9-4B0B-859B-4B2762F917A4}" type="slidenum">
              <a:rPr lang="en-US" smtClean="0"/>
              <a:pPr eaLnBrk="1" hangingPunct="1">
                <a:defRPr/>
              </a:pPr>
              <a:t>15</a:t>
            </a:fld>
            <a:endParaRPr lang="en-US" smtClean="0"/>
          </a:p>
        </p:txBody>
      </p:sp>
      <p:sp>
        <p:nvSpPr>
          <p:cNvPr id="2" name="Footer Placeholder 1"/>
          <p:cNvSpPr>
            <a:spLocks noGrp="1"/>
          </p:cNvSpPr>
          <p:nvPr>
            <p:ph type="ftr" sz="quarter" idx="10"/>
          </p:nvPr>
        </p:nvSpPr>
        <p:spPr/>
        <p:txBody>
          <a:bodyPr/>
          <a:lstStyle/>
          <a:p>
            <a:pPr>
              <a:defRPr/>
            </a:pPr>
            <a:r>
              <a:rPr lang="en-US" smtClean="0"/>
              <a:t>Name___________________________</a:t>
            </a:r>
            <a:endParaRPr lang="en-US"/>
          </a:p>
        </p:txBody>
      </p:sp>
      <p:sp>
        <p:nvSpPr>
          <p:cNvPr id="4" name="Header Placeholder 3"/>
          <p:cNvSpPr>
            <a:spLocks noGrp="1"/>
          </p:cNvSpPr>
          <p:nvPr>
            <p:ph type="hdr" sz="quarter" idx="11"/>
          </p:nvPr>
        </p:nvSpPr>
        <p:spPr/>
        <p:txBody>
          <a:bodyPr/>
          <a:lstStyle/>
          <a:p>
            <a:pPr>
              <a:defRPr/>
            </a:pPr>
            <a:r>
              <a:rPr lang="en-US" smtClean="0"/>
              <a:t>Biodiversity, Invasive Species, and Plant Biosecurity Notes</a:t>
            </a:r>
            <a:endParaRPr lang="en-US"/>
          </a:p>
        </p:txBody>
      </p:sp>
      <p:sp>
        <p:nvSpPr>
          <p:cNvPr id="5" name="Date Placeholder 4"/>
          <p:cNvSpPr>
            <a:spLocks noGrp="1"/>
          </p:cNvSpPr>
          <p:nvPr>
            <p:ph type="dt" idx="12"/>
          </p:nvPr>
        </p:nvSpPr>
        <p:spPr/>
        <p:txBody>
          <a:bodyPr/>
          <a:lstStyle/>
          <a:p>
            <a:pPr>
              <a:defRPr/>
            </a:pPr>
            <a:r>
              <a:rPr lang="en-US" smtClean="0"/>
              <a:t>9/11/2019</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p:txBody>
          <a:bodyPr wrap="square" numCol="1" anchor="t" anchorCtr="0" compatLnSpc="1">
            <a:prstTxWarp prst="textNoShape">
              <a:avLst/>
            </a:prstTxWarp>
            <a:normAutofit fontScale="55000" lnSpcReduction="20000"/>
          </a:bodyPr>
          <a:lstStyle/>
          <a:p>
            <a:pPr>
              <a:defRPr/>
            </a:pPr>
            <a:r>
              <a:rPr lang="en-US" dirty="0" smtClean="0"/>
              <a:t>Citrus greening is example of an invasive disease.  It was recently detected in Florida (2005) that has now been detected in California, Louisiana, Georgia, South Carolina, and Texas.  This disease was already known to cause problems for citrus in Saudi Arabia, Central and South America, tropical and subtropical Asia, and the Caribbean basin.  It was on the USDA-APHIS-PPQ Select Agents and Toxins list before it was detected in Florida.   </a:t>
            </a:r>
          </a:p>
          <a:p>
            <a:pPr>
              <a:defRPr/>
            </a:pPr>
            <a:endParaRPr lang="en-US" dirty="0" smtClean="0"/>
          </a:p>
          <a:p>
            <a:pPr>
              <a:defRPr/>
            </a:pPr>
            <a:r>
              <a:rPr lang="en-US" dirty="0" smtClean="0"/>
              <a:t>Citrus greening is a bacterial disease (caused by </a:t>
            </a:r>
            <a:r>
              <a:rPr lang="en-US" i="1" dirty="0" smtClean="0"/>
              <a:t>Candidatus</a:t>
            </a:r>
            <a:r>
              <a:rPr lang="en-US" dirty="0" smtClean="0"/>
              <a:t> Liberibacter asiaticus) that is vectored (or transmitted) by an invasive insect, the Asian Citrus Psyllid (</a:t>
            </a:r>
            <a:r>
              <a:rPr lang="en-US" i="1" dirty="0" smtClean="0"/>
              <a:t>Diaphorina citri</a:t>
            </a:r>
            <a:r>
              <a:rPr lang="en-US" dirty="0" smtClean="0"/>
              <a:t>), which was detected in Florida in June 1998 and has spread to other states (California, Texas, Arizona, South Carolina, Georgia, Alabama, Mississippi, and Louisiana).  No one is sure how the disease and the vector were introduced into the United States, but it was most probably introduced by humans illegally bringing plants into the U.S.  It is a major pathogen of concern for all U.S. citrus-producing states (Texas, Arizona, California, and Texas) as there is currently no cure for the disease.  So far, the disease has not been detected Arizona; however, the vector of the disease is already established there.  </a:t>
            </a:r>
          </a:p>
          <a:p>
            <a:pPr>
              <a:defRPr/>
            </a:pPr>
            <a:endParaRPr lang="en-US" dirty="0" smtClean="0"/>
          </a:p>
          <a:p>
            <a:pPr>
              <a:defRPr/>
            </a:pPr>
            <a:r>
              <a:rPr lang="en-US" dirty="0" smtClean="0">
                <a:latin typeface="Arial" charset="0"/>
              </a:rPr>
              <a:t>The disease degrades the phloem tissues of the tree (those that move food from the leaves to the roots) causing yellowing of leaves on the tree and rapid decline in plant health.  It also causes the fruit to be small, unevenly colored (stays green), and makes the juice of the fruit very bitter.  </a:t>
            </a:r>
          </a:p>
          <a:p>
            <a:pPr>
              <a:defRPr/>
            </a:pPr>
            <a:endParaRPr lang="en-US" dirty="0" smtClean="0">
              <a:latin typeface="Arial" charset="0"/>
            </a:endParaRPr>
          </a:p>
          <a:p>
            <a:pPr>
              <a:defRPr/>
            </a:pPr>
            <a:r>
              <a:rPr lang="en-US" dirty="0" smtClean="0">
                <a:latin typeface="Arial" charset="0"/>
              </a:rPr>
              <a:t>The U.S. has more than 851,000 acres of citrus which produced almost 26 billion pounds and around $3.2 billion in the 2008 growing season</a:t>
            </a:r>
            <a:r>
              <a:rPr lang="en-US" dirty="0" smtClean="0">
                <a:solidFill>
                  <a:srgbClr val="FF0000"/>
                </a:solidFill>
                <a:latin typeface="Arial" charset="0"/>
              </a:rPr>
              <a:t>.  </a:t>
            </a:r>
            <a:r>
              <a:rPr lang="en-US" dirty="0" smtClean="0"/>
              <a:t>In cases where citrus greening and its vector have gone unchecked, up to 95% of the trees became infected with a yield reduction of 30-100%.  </a:t>
            </a:r>
          </a:p>
          <a:p>
            <a:pPr>
              <a:defRPr/>
            </a:pPr>
            <a:endParaRPr lang="en-US" dirty="0" smtClean="0"/>
          </a:p>
          <a:p>
            <a:pPr>
              <a:defRPr/>
            </a:pPr>
            <a:r>
              <a:rPr lang="en-US" b="1" dirty="0" smtClean="0"/>
              <a:t>Discussion questions:</a:t>
            </a:r>
          </a:p>
          <a:p>
            <a:pPr marL="228600" indent="-228600">
              <a:buFontTx/>
              <a:buAutoNum type="arabicParenR"/>
              <a:defRPr/>
            </a:pPr>
            <a:r>
              <a:rPr lang="en-US" b="1" dirty="0" smtClean="0"/>
              <a:t>Florida is the biggest citrus producer in the U.S. (responsible for 65% of all citrus produced).  What do you think the impact of this disease could be on you having access to orange juice or key lime pie, not to mention the crisp citrus scent of cleaning products? </a:t>
            </a:r>
          </a:p>
          <a:p>
            <a:pPr marL="228600" indent="-228600">
              <a:buFontTx/>
              <a:buAutoNum type="arabicParenR"/>
              <a:defRPr/>
            </a:pPr>
            <a:r>
              <a:rPr lang="en-US" b="1" dirty="0" smtClean="0"/>
              <a:t>What do you think are the odds of the disease showing up in Arizona?</a:t>
            </a:r>
          </a:p>
          <a:p>
            <a:pPr>
              <a:defRPr/>
            </a:pPr>
            <a:endParaRPr lang="en-US" dirty="0" smtClean="0"/>
          </a:p>
          <a:p>
            <a:pPr>
              <a:defRPr/>
            </a:pPr>
            <a:endParaRPr lang="en-US" dirty="0" smtClean="0"/>
          </a:p>
          <a:p>
            <a:pPr>
              <a:defRPr/>
            </a:pPr>
            <a:r>
              <a:rPr lang="en-US" dirty="0" smtClean="0"/>
              <a:t>Information sources:   </a:t>
            </a:r>
          </a:p>
          <a:p>
            <a:pPr>
              <a:defRPr/>
            </a:pPr>
            <a:r>
              <a:rPr lang="en-US" dirty="0" smtClean="0"/>
              <a:t>Florida Department of Agriculture and Consumer Services – Division of Plant Industry Pest Alert.  “ Citrus Greening/Huanglongbing)”.</a:t>
            </a:r>
          </a:p>
          <a:p>
            <a:pPr>
              <a:defRPr/>
            </a:pPr>
            <a:r>
              <a:rPr lang="en-US" dirty="0" smtClean="0"/>
              <a:t>	accessed June 17, 2012 – </a:t>
            </a:r>
          </a:p>
          <a:p>
            <a:pPr>
              <a:defRPr/>
            </a:pPr>
            <a:r>
              <a:rPr lang="en-US" dirty="0" smtClean="0"/>
              <a:t>	http://www.freshfromflorida.com/pi/pest-alerts/huanglongbing.html</a:t>
            </a:r>
          </a:p>
          <a:p>
            <a:pPr>
              <a:defRPr/>
            </a:pPr>
            <a:r>
              <a:rPr lang="en-US" dirty="0" smtClean="0"/>
              <a:t>Gottwald, T.R. J.V. Garca, and R.B. Bassanezi.  2007. “Citrus Huanglongbing: The Pathogen and Its Impact”.  Plant Health Progress. </a:t>
            </a:r>
          </a:p>
          <a:p>
            <a:pPr>
              <a:defRPr/>
            </a:pPr>
            <a:r>
              <a:rPr lang="en-US" dirty="0" smtClean="0"/>
              <a:t>	accessed June 17, 2012 – </a:t>
            </a:r>
          </a:p>
          <a:p>
            <a:pPr>
              <a:defRPr/>
            </a:pPr>
            <a:r>
              <a:rPr lang="en-US" dirty="0" smtClean="0"/>
              <a:t>	http://www.apsnet.org/publications/apsnetfeatures/Pages/HuanglongbingImpact.aspx</a:t>
            </a:r>
          </a:p>
          <a:p>
            <a:pPr>
              <a:defRPr/>
            </a:pPr>
            <a:r>
              <a:rPr lang="en-US" dirty="0" smtClean="0"/>
              <a:t>Protect U.S. scripted presentation.  “Citrus Greening and the Asian Citrus Psyllid” </a:t>
            </a:r>
          </a:p>
          <a:p>
            <a:pPr>
              <a:defRPr/>
            </a:pPr>
            <a:r>
              <a:rPr lang="en-US" dirty="0" smtClean="0"/>
              <a:t>	Accessed June 17, 2012 – </a:t>
            </a:r>
          </a:p>
          <a:p>
            <a:pPr>
              <a:defRPr/>
            </a:pPr>
            <a:r>
              <a:rPr lang="en-US" dirty="0" smtClean="0"/>
              <a:t>	http://www.protectingusnow.org</a:t>
            </a:r>
          </a:p>
          <a:p>
            <a:pPr>
              <a:defRPr/>
            </a:pPr>
            <a:r>
              <a:rPr lang="en-US" dirty="0" smtClean="0"/>
              <a:t>USDA – Economic Research Service</a:t>
            </a:r>
          </a:p>
          <a:p>
            <a:pPr>
              <a:defRPr/>
            </a:pPr>
            <a:r>
              <a:rPr lang="en-US" dirty="0" smtClean="0"/>
              <a:t>	accessed June 17, 2012 - </a:t>
            </a:r>
          </a:p>
          <a:p>
            <a:pPr>
              <a:defRPr/>
            </a:pPr>
            <a:r>
              <a:rPr lang="en-US" dirty="0" smtClean="0"/>
              <a:t>	Fruit and Tree Nut Yearbook -http://usda.mannlib.cornell.edu/MannUsda/viewDocumentInfo.do?documentID=1377 </a:t>
            </a:r>
          </a:p>
        </p:txBody>
      </p:sp>
      <p:sp>
        <p:nvSpPr>
          <p:cNvPr id="798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8B93F143-5054-4C1D-964A-70C18D345A7F}" type="slidenum">
              <a:rPr lang="en-US" smtClean="0"/>
              <a:pPr eaLnBrk="1" hangingPunct="1">
                <a:defRPr/>
              </a:pPr>
              <a:t>16</a:t>
            </a:fld>
            <a:endParaRPr lang="en-US" smtClean="0"/>
          </a:p>
        </p:txBody>
      </p:sp>
      <p:sp>
        <p:nvSpPr>
          <p:cNvPr id="2" name="Footer Placeholder 1"/>
          <p:cNvSpPr>
            <a:spLocks noGrp="1"/>
          </p:cNvSpPr>
          <p:nvPr>
            <p:ph type="ftr" sz="quarter" idx="10"/>
          </p:nvPr>
        </p:nvSpPr>
        <p:spPr/>
        <p:txBody>
          <a:bodyPr/>
          <a:lstStyle/>
          <a:p>
            <a:pPr>
              <a:defRPr/>
            </a:pPr>
            <a:r>
              <a:rPr lang="en-US" smtClean="0"/>
              <a:t>Name___________________________</a:t>
            </a:r>
            <a:endParaRPr lang="en-US"/>
          </a:p>
        </p:txBody>
      </p:sp>
      <p:sp>
        <p:nvSpPr>
          <p:cNvPr id="3" name="Header Placeholder 2"/>
          <p:cNvSpPr>
            <a:spLocks noGrp="1"/>
          </p:cNvSpPr>
          <p:nvPr>
            <p:ph type="hdr" sz="quarter" idx="11"/>
          </p:nvPr>
        </p:nvSpPr>
        <p:spPr/>
        <p:txBody>
          <a:bodyPr/>
          <a:lstStyle/>
          <a:p>
            <a:pPr>
              <a:defRPr/>
            </a:pPr>
            <a:r>
              <a:rPr lang="en-US" smtClean="0"/>
              <a:t>Biodiversity, Invasive Species, and Plant Biosecurity Notes</a:t>
            </a:r>
            <a:endParaRPr lang="en-US"/>
          </a:p>
        </p:txBody>
      </p:sp>
      <p:sp>
        <p:nvSpPr>
          <p:cNvPr id="4" name="Date Placeholder 3"/>
          <p:cNvSpPr>
            <a:spLocks noGrp="1"/>
          </p:cNvSpPr>
          <p:nvPr>
            <p:ph type="dt" idx="12"/>
          </p:nvPr>
        </p:nvSpPr>
        <p:spPr/>
        <p:txBody>
          <a:bodyPr/>
          <a:lstStyle/>
          <a:p>
            <a:pPr>
              <a:defRPr/>
            </a:pPr>
            <a:r>
              <a:rPr lang="en-US" smtClean="0"/>
              <a:t>9/11/2019</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a:lnSpc>
                <a:spcPct val="80000"/>
              </a:lnSpc>
              <a:defRPr/>
            </a:pPr>
            <a:r>
              <a:rPr lang="en-US" dirty="0" smtClean="0"/>
              <a:t>An invasive disease that has not become established in the U.S. (yet) is gumming disease.  It is currently on the USDA-APHIS-PPQ Select Agents and Toxins list. </a:t>
            </a:r>
          </a:p>
          <a:p>
            <a:pPr>
              <a:lnSpc>
                <a:spcPct val="80000"/>
              </a:lnSpc>
              <a:defRPr/>
            </a:pPr>
            <a:endParaRPr lang="en-US" dirty="0" smtClean="0"/>
          </a:p>
          <a:p>
            <a:pPr>
              <a:lnSpc>
                <a:spcPct val="80000"/>
              </a:lnSpc>
              <a:defRPr/>
            </a:pPr>
            <a:r>
              <a:rPr lang="en-US" dirty="0" smtClean="0"/>
              <a:t>This disease is caused by a bacteria (</a:t>
            </a:r>
            <a:r>
              <a:rPr lang="en-US" i="1" dirty="0" smtClean="0"/>
              <a:t>Rathayibacter toxicus)</a:t>
            </a:r>
            <a:r>
              <a:rPr lang="en-US" dirty="0" smtClean="0"/>
              <a:t> and is found in Australia and New Zealand and South Africa.  It affects mainly rye, but also other grasses that are typically used as forage for livestock. The disease is spread by infected seed and gall nematodes (</a:t>
            </a:r>
            <a:r>
              <a:rPr lang="en-US" i="1" dirty="0" smtClean="0"/>
              <a:t>Anguina spp. </a:t>
            </a:r>
            <a:r>
              <a:rPr lang="en-US" dirty="0" smtClean="0"/>
              <a:t>of which several species in this genus are found in the U.S.).  The bacteria produce corynetoxins (see the yellow tips in the right hand image) which are among the most lethal naturally produced poisons.  Animals that consume infected grasses or seed suffer neurological symptoms, toxicosis, and death.  Humans can also be impacted if they eat infected seeds or cereals or animals with the disease. </a:t>
            </a:r>
          </a:p>
          <a:p>
            <a:pPr>
              <a:lnSpc>
                <a:spcPct val="80000"/>
              </a:lnSpc>
              <a:defRPr/>
            </a:pPr>
            <a:endParaRPr lang="en-US" dirty="0" smtClean="0"/>
          </a:p>
          <a:p>
            <a:pPr>
              <a:lnSpc>
                <a:spcPct val="80000"/>
              </a:lnSpc>
              <a:defRPr/>
            </a:pPr>
            <a:r>
              <a:rPr lang="en-US" dirty="0" smtClean="0">
                <a:latin typeface="Arial" charset="0"/>
              </a:rPr>
              <a:t>The U.S. planted over 1.2 million acres of rye which produced 7.4 million bushels and around $39 million in the 2010 growing season</a:t>
            </a:r>
            <a:r>
              <a:rPr lang="en-US" dirty="0" smtClean="0">
                <a:solidFill>
                  <a:srgbClr val="FF0000"/>
                </a:solidFill>
                <a:latin typeface="Arial" charset="0"/>
              </a:rPr>
              <a:t>.  </a:t>
            </a:r>
            <a:r>
              <a:rPr lang="en-US" dirty="0" smtClean="0"/>
              <a:t>Susceptible animals in the U.S. include the approximately 95 million cattle ($73 billion beef industry and $35 billion dairy industry), 6 million sheep ($542 million in lamb and wool industry), and 9 million horses ($40 billion equine industry). </a:t>
            </a:r>
          </a:p>
          <a:p>
            <a:pPr eaLnBrk="1" hangingPunct="1">
              <a:lnSpc>
                <a:spcPct val="80000"/>
              </a:lnSpc>
              <a:spcBef>
                <a:spcPct val="0"/>
              </a:spcBef>
              <a:defRPr/>
            </a:pPr>
            <a:endParaRPr lang="en-US" dirty="0" smtClean="0"/>
          </a:p>
          <a:p>
            <a:pPr eaLnBrk="1" hangingPunct="1">
              <a:lnSpc>
                <a:spcPct val="80000"/>
              </a:lnSpc>
              <a:spcBef>
                <a:spcPct val="0"/>
              </a:spcBef>
              <a:defRPr/>
            </a:pPr>
            <a:r>
              <a:rPr lang="en-US" dirty="0" smtClean="0"/>
              <a:t>The loss of human life is incalculable.   </a:t>
            </a:r>
          </a:p>
          <a:p>
            <a:pPr eaLnBrk="1" hangingPunct="1">
              <a:lnSpc>
                <a:spcPct val="80000"/>
              </a:lnSpc>
              <a:spcBef>
                <a:spcPct val="0"/>
              </a:spcBef>
              <a:defRPr/>
            </a:pPr>
            <a:endParaRPr lang="en-US" dirty="0" smtClean="0"/>
          </a:p>
          <a:p>
            <a:pPr eaLnBrk="1" hangingPunct="1">
              <a:lnSpc>
                <a:spcPct val="80000"/>
              </a:lnSpc>
              <a:spcBef>
                <a:spcPct val="0"/>
              </a:spcBef>
              <a:defRPr/>
            </a:pPr>
            <a:r>
              <a:rPr lang="en-US" b="1" dirty="0" smtClean="0"/>
              <a:t>Discussion question:</a:t>
            </a:r>
          </a:p>
          <a:p>
            <a:pPr marL="228600" indent="-228600" eaLnBrk="1" hangingPunct="1">
              <a:lnSpc>
                <a:spcPct val="80000"/>
              </a:lnSpc>
              <a:spcBef>
                <a:spcPct val="0"/>
              </a:spcBef>
              <a:buFontTx/>
              <a:buAutoNum type="arabicParenR"/>
              <a:defRPr/>
            </a:pPr>
            <a:r>
              <a:rPr lang="en-US" b="1" dirty="0" smtClean="0">
                <a:latin typeface="Arial" charset="0"/>
              </a:rPr>
              <a:t>What could be the impact on the livestock industry if gumming disease became established in the U.S.?</a:t>
            </a:r>
          </a:p>
          <a:p>
            <a:pPr marL="228600" indent="-228600" eaLnBrk="1" hangingPunct="1">
              <a:lnSpc>
                <a:spcPct val="80000"/>
              </a:lnSpc>
              <a:spcBef>
                <a:spcPct val="0"/>
              </a:spcBef>
              <a:buFontTx/>
              <a:buAutoNum type="arabicParenR"/>
              <a:defRPr/>
            </a:pPr>
            <a:r>
              <a:rPr lang="en-US" b="1" dirty="0" smtClean="0"/>
              <a:t>What do you think might be the impact of this disease on our pizza?</a:t>
            </a:r>
          </a:p>
          <a:p>
            <a:pPr eaLnBrk="1" hangingPunct="1">
              <a:lnSpc>
                <a:spcPct val="80000"/>
              </a:lnSpc>
              <a:spcBef>
                <a:spcPct val="0"/>
              </a:spcBef>
              <a:defRPr/>
            </a:pPr>
            <a:endParaRPr lang="en-US" dirty="0" smtClean="0"/>
          </a:p>
          <a:p>
            <a:pPr eaLnBrk="1" hangingPunct="1">
              <a:lnSpc>
                <a:spcPct val="80000"/>
              </a:lnSpc>
              <a:spcBef>
                <a:spcPct val="0"/>
              </a:spcBef>
              <a:defRPr/>
            </a:pPr>
            <a:endParaRPr lang="en-US" dirty="0" smtClean="0"/>
          </a:p>
          <a:p>
            <a:pPr>
              <a:defRPr/>
            </a:pPr>
            <a:r>
              <a:rPr lang="en-US" dirty="0" smtClean="0"/>
              <a:t>Information sources:   </a:t>
            </a:r>
          </a:p>
          <a:p>
            <a:pPr eaLnBrk="1" hangingPunct="1">
              <a:lnSpc>
                <a:spcPct val="80000"/>
              </a:lnSpc>
              <a:spcBef>
                <a:spcPct val="0"/>
              </a:spcBef>
              <a:defRPr/>
            </a:pPr>
            <a:r>
              <a:rPr lang="en-US" dirty="0" smtClean="0"/>
              <a:t>Center on Globalization Governance and Competitiveness.  “A Value Chain Analysis of the U.S. Beef and Dairy Industries”.</a:t>
            </a:r>
          </a:p>
          <a:p>
            <a:pPr eaLnBrk="1" hangingPunct="1">
              <a:lnSpc>
                <a:spcPct val="80000"/>
              </a:lnSpc>
              <a:spcBef>
                <a:spcPct val="0"/>
              </a:spcBef>
              <a:defRPr/>
            </a:pPr>
            <a:r>
              <a:rPr lang="en-US" dirty="0" smtClean="0"/>
              <a:t>	accessed June 17, 2012 – </a:t>
            </a:r>
          </a:p>
          <a:p>
            <a:pPr eaLnBrk="1" hangingPunct="1">
              <a:lnSpc>
                <a:spcPct val="80000"/>
              </a:lnSpc>
              <a:spcBef>
                <a:spcPct val="0"/>
              </a:spcBef>
              <a:defRPr/>
            </a:pPr>
            <a:r>
              <a:rPr lang="en-US" dirty="0" smtClean="0"/>
              <a:t>	http://www.cggc.duke.edu/environment/valuechainanalysis/CGGC_BeefDairyReport_2-16-09.pdf</a:t>
            </a:r>
          </a:p>
          <a:p>
            <a:pPr eaLnBrk="1" hangingPunct="1">
              <a:lnSpc>
                <a:spcPct val="80000"/>
              </a:lnSpc>
              <a:spcBef>
                <a:spcPct val="0"/>
              </a:spcBef>
              <a:defRPr/>
            </a:pPr>
            <a:r>
              <a:rPr lang="en-US" dirty="0" smtClean="0"/>
              <a:t>Oregon State University Extension Service. “Gumming Disease and Rye Grass Toxicity”.</a:t>
            </a:r>
          </a:p>
          <a:p>
            <a:pPr eaLnBrk="1" hangingPunct="1">
              <a:lnSpc>
                <a:spcPct val="80000"/>
              </a:lnSpc>
              <a:spcBef>
                <a:spcPct val="0"/>
              </a:spcBef>
              <a:defRPr/>
            </a:pPr>
            <a:r>
              <a:rPr lang="en-US" dirty="0" smtClean="0"/>
              <a:t>	accessed June 17, 2012 - </a:t>
            </a:r>
          </a:p>
          <a:p>
            <a:pPr eaLnBrk="1" hangingPunct="1">
              <a:lnSpc>
                <a:spcPct val="80000"/>
              </a:lnSpc>
              <a:spcBef>
                <a:spcPct val="0"/>
              </a:spcBef>
              <a:defRPr/>
            </a:pPr>
            <a:r>
              <a:rPr lang="en-US" dirty="0" smtClean="0"/>
              <a:t>	http://www.science.oregonstate.edu/bpp/Plant_Clinic/Disease_sheets/Rathayibacter%20toxicus.pdf</a:t>
            </a:r>
          </a:p>
          <a:p>
            <a:pPr>
              <a:lnSpc>
                <a:spcPct val="80000"/>
              </a:lnSpc>
              <a:defRPr/>
            </a:pPr>
            <a:r>
              <a:rPr lang="en-US" dirty="0" smtClean="0"/>
              <a:t>Recovery Plan For Rathayibacter Poisoning Caused by </a:t>
            </a:r>
            <a:r>
              <a:rPr lang="en-US" i="1" dirty="0" smtClean="0"/>
              <a:t>Rathayibacter toxicus (syn. Clavibacter toxicus)  - </a:t>
            </a:r>
          </a:p>
          <a:p>
            <a:pPr>
              <a:lnSpc>
                <a:spcPct val="80000"/>
              </a:lnSpc>
              <a:defRPr/>
            </a:pPr>
            <a:r>
              <a:rPr lang="en-US" i="1" dirty="0" smtClean="0"/>
              <a:t>	</a:t>
            </a:r>
            <a:r>
              <a:rPr lang="en-US" dirty="0" smtClean="0"/>
              <a:t>accessed June 17, 2012 – </a:t>
            </a:r>
          </a:p>
          <a:p>
            <a:pPr>
              <a:lnSpc>
                <a:spcPct val="80000"/>
              </a:lnSpc>
              <a:defRPr/>
            </a:pPr>
            <a:r>
              <a:rPr lang="en-US" i="1" dirty="0" smtClean="0"/>
              <a:t>	</a:t>
            </a:r>
            <a:r>
              <a:rPr lang="en-US" dirty="0" smtClean="0"/>
              <a:t>http://www.ars.usda.gov/SP2UserFiles/Place/00000000/opmp/RathayibacterPoisoningFeb2010.pdf</a:t>
            </a:r>
          </a:p>
          <a:p>
            <a:pPr eaLnBrk="1" hangingPunct="1">
              <a:lnSpc>
                <a:spcPct val="80000"/>
              </a:lnSpc>
              <a:spcBef>
                <a:spcPct val="0"/>
              </a:spcBef>
              <a:defRPr/>
            </a:pPr>
            <a:r>
              <a:rPr lang="en-US" dirty="0" smtClean="0"/>
              <a:t>Shiflett, Julie Stepanek.  2008.  Sheep Industry Economic Impact Analysis.  Prepared for the American Sheep Industry Association.  </a:t>
            </a:r>
          </a:p>
          <a:p>
            <a:pPr eaLnBrk="1" hangingPunct="1">
              <a:lnSpc>
                <a:spcPct val="80000"/>
              </a:lnSpc>
              <a:spcBef>
                <a:spcPct val="0"/>
              </a:spcBef>
              <a:defRPr/>
            </a:pPr>
            <a:r>
              <a:rPr lang="en-US" dirty="0" smtClean="0"/>
              <a:t>National Economic Impact of the U.S. Horse Industry</a:t>
            </a:r>
          </a:p>
          <a:p>
            <a:pPr eaLnBrk="1" hangingPunct="1">
              <a:lnSpc>
                <a:spcPct val="80000"/>
              </a:lnSpc>
              <a:spcBef>
                <a:spcPct val="0"/>
              </a:spcBef>
              <a:defRPr/>
            </a:pPr>
            <a:r>
              <a:rPr lang="en-US" dirty="0" smtClean="0"/>
              <a:t>	accessed June 17, 2012- </a:t>
            </a:r>
          </a:p>
          <a:p>
            <a:pPr eaLnBrk="1" hangingPunct="1">
              <a:lnSpc>
                <a:spcPct val="80000"/>
              </a:lnSpc>
              <a:spcBef>
                <a:spcPct val="0"/>
              </a:spcBef>
              <a:defRPr/>
            </a:pPr>
            <a:r>
              <a:rPr lang="en-US" dirty="0" smtClean="0"/>
              <a:t>	http://www.floridahorse.com/2005ahcstudy.html</a:t>
            </a:r>
          </a:p>
          <a:p>
            <a:pPr eaLnBrk="1" hangingPunct="1">
              <a:lnSpc>
                <a:spcPct val="80000"/>
              </a:lnSpc>
              <a:spcBef>
                <a:spcPct val="0"/>
              </a:spcBef>
              <a:defRPr/>
            </a:pPr>
            <a:r>
              <a:rPr lang="en-US" dirty="0" smtClean="0"/>
              <a:t>USDA – Economic Research Service</a:t>
            </a:r>
          </a:p>
          <a:p>
            <a:pPr eaLnBrk="1" hangingPunct="1">
              <a:lnSpc>
                <a:spcPct val="80000"/>
              </a:lnSpc>
              <a:spcBef>
                <a:spcPct val="0"/>
              </a:spcBef>
              <a:defRPr/>
            </a:pPr>
            <a:r>
              <a:rPr lang="en-US" dirty="0" smtClean="0"/>
              <a:t>	accessed June 17, 2012 - </a:t>
            </a:r>
          </a:p>
          <a:p>
            <a:pPr eaLnBrk="1" hangingPunct="1">
              <a:lnSpc>
                <a:spcPct val="80000"/>
              </a:lnSpc>
              <a:spcBef>
                <a:spcPct val="0"/>
              </a:spcBef>
              <a:defRPr/>
            </a:pPr>
            <a:r>
              <a:rPr lang="en-US" dirty="0" smtClean="0"/>
              <a:t>	Rye data - http://www.ers.usda.gov/data/wheat/YBtable02.asp</a:t>
            </a:r>
          </a:p>
          <a:p>
            <a:pPr>
              <a:defRPr/>
            </a:pPr>
            <a:endParaRPr lang="en-US" dirty="0"/>
          </a:p>
        </p:txBody>
      </p:sp>
      <p:sp>
        <p:nvSpPr>
          <p:cNvPr id="809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B6D8D02E-E8E2-4DF9-8EB9-E718698C106E}" type="slidenum">
              <a:rPr lang="en-US" smtClean="0"/>
              <a:pPr eaLnBrk="1" hangingPunct="1">
                <a:defRPr/>
              </a:pPr>
              <a:t>17</a:t>
            </a:fld>
            <a:endParaRPr lang="en-US" smtClean="0"/>
          </a:p>
        </p:txBody>
      </p:sp>
      <p:sp>
        <p:nvSpPr>
          <p:cNvPr id="2" name="Footer Placeholder 1"/>
          <p:cNvSpPr>
            <a:spLocks noGrp="1"/>
          </p:cNvSpPr>
          <p:nvPr>
            <p:ph type="ftr" sz="quarter" idx="10"/>
          </p:nvPr>
        </p:nvSpPr>
        <p:spPr/>
        <p:txBody>
          <a:bodyPr/>
          <a:lstStyle/>
          <a:p>
            <a:pPr>
              <a:defRPr/>
            </a:pPr>
            <a:r>
              <a:rPr lang="en-US" smtClean="0"/>
              <a:t>Name___________________________</a:t>
            </a:r>
            <a:endParaRPr lang="en-US"/>
          </a:p>
        </p:txBody>
      </p:sp>
      <p:sp>
        <p:nvSpPr>
          <p:cNvPr id="4" name="Header Placeholder 3"/>
          <p:cNvSpPr>
            <a:spLocks noGrp="1"/>
          </p:cNvSpPr>
          <p:nvPr>
            <p:ph type="hdr" sz="quarter" idx="11"/>
          </p:nvPr>
        </p:nvSpPr>
        <p:spPr/>
        <p:txBody>
          <a:bodyPr/>
          <a:lstStyle/>
          <a:p>
            <a:pPr>
              <a:defRPr/>
            </a:pPr>
            <a:r>
              <a:rPr lang="en-US" smtClean="0"/>
              <a:t>Biodiversity, Invasive Species, and Plant Biosecurity Notes</a:t>
            </a:r>
            <a:endParaRPr lang="en-US"/>
          </a:p>
        </p:txBody>
      </p:sp>
      <p:sp>
        <p:nvSpPr>
          <p:cNvPr id="5" name="Date Placeholder 4"/>
          <p:cNvSpPr>
            <a:spLocks noGrp="1"/>
          </p:cNvSpPr>
          <p:nvPr>
            <p:ph type="dt" idx="12"/>
          </p:nvPr>
        </p:nvSpPr>
        <p:spPr/>
        <p:txBody>
          <a:bodyPr/>
          <a:lstStyle/>
          <a:p>
            <a:pPr>
              <a:defRPr/>
            </a:pPr>
            <a:r>
              <a:rPr lang="en-US" smtClean="0"/>
              <a:t>9/11/2019</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a:lnSpc>
                <a:spcPct val="80000"/>
              </a:lnSpc>
              <a:defRPr/>
            </a:pPr>
            <a:r>
              <a:rPr lang="en-US" dirty="0" smtClean="0"/>
              <a:t>Potato wart disease is another example of a known disease that agencies and farmers are concerned about coming into the country.  It is also currently on the USDA-APHIS-PPQ Select Agents and Toxins list. </a:t>
            </a:r>
          </a:p>
          <a:p>
            <a:pPr>
              <a:lnSpc>
                <a:spcPct val="80000"/>
              </a:lnSpc>
              <a:defRPr/>
            </a:pPr>
            <a:endParaRPr lang="en-US" dirty="0" smtClean="0"/>
          </a:p>
          <a:p>
            <a:pPr>
              <a:lnSpc>
                <a:spcPct val="80000"/>
              </a:lnSpc>
              <a:defRPr/>
            </a:pPr>
            <a:r>
              <a:rPr lang="en-US" dirty="0" smtClean="0"/>
              <a:t>It is caused by a fungus (</a:t>
            </a:r>
            <a:r>
              <a:rPr lang="en-US" i="1" dirty="0" smtClean="0"/>
              <a:t>Synchytrium endobioticum)</a:t>
            </a:r>
            <a:r>
              <a:rPr lang="en-US" dirty="0" smtClean="0"/>
              <a:t>.  This disease has spread throughout the world through trade and is one of the most devastating diseases of potato.  It is found throughout Europe, large parts of Asia, parts of Africa, South America, and New Zealand.  There have been outbreaks in the U.S. (in Pennsylvania, Maryland, and West Virginia), but eradication was declared successful in 1974.  Because the fungal spores can persists for up to 40 years in the soil, you cannot replant potatoes in that field again for many years (after an infected crop) nor can the land have any crops planted on it that will be exported.  The primary method of spread of this disease is through infected seed potatoes or the movement of infect soil.  </a:t>
            </a:r>
          </a:p>
          <a:p>
            <a:pPr>
              <a:lnSpc>
                <a:spcPct val="80000"/>
              </a:lnSpc>
              <a:defRPr/>
            </a:pPr>
            <a:endParaRPr lang="en-US" dirty="0" smtClean="0"/>
          </a:p>
          <a:p>
            <a:pPr>
              <a:lnSpc>
                <a:spcPct val="80000"/>
              </a:lnSpc>
              <a:defRPr/>
            </a:pPr>
            <a:r>
              <a:rPr lang="en-US" dirty="0" smtClean="0">
                <a:latin typeface="Arial" charset="0"/>
              </a:rPr>
              <a:t>The U.S. planted 1.02 million acres of potatoes which produced almost 40 million pounds and around $3.5 billion in the 2010 growing season</a:t>
            </a:r>
            <a:r>
              <a:rPr lang="en-US" dirty="0" smtClean="0">
                <a:solidFill>
                  <a:srgbClr val="FF0000"/>
                </a:solidFill>
                <a:latin typeface="Arial" charset="0"/>
              </a:rPr>
              <a:t>.</a:t>
            </a:r>
            <a:endParaRPr lang="en-US" dirty="0" smtClean="0"/>
          </a:p>
          <a:p>
            <a:pPr>
              <a:lnSpc>
                <a:spcPct val="80000"/>
              </a:lnSpc>
              <a:defRPr/>
            </a:pPr>
            <a:endParaRPr lang="en-US" dirty="0" smtClean="0"/>
          </a:p>
          <a:p>
            <a:pPr>
              <a:lnSpc>
                <a:spcPct val="80000"/>
              </a:lnSpc>
              <a:defRPr/>
            </a:pPr>
            <a:r>
              <a:rPr lang="en-US" b="1" dirty="0" smtClean="0"/>
              <a:t>Discussion question:</a:t>
            </a:r>
          </a:p>
          <a:p>
            <a:pPr>
              <a:lnSpc>
                <a:spcPct val="80000"/>
              </a:lnSpc>
              <a:defRPr/>
            </a:pPr>
            <a:r>
              <a:rPr lang="en-US" b="1" dirty="0" smtClean="0">
                <a:latin typeface="Arial" charset="0"/>
              </a:rPr>
              <a:t>What could be the impact on the food you eat everyday if potato wart disease became established in the U.S. (i.e. what foods are made from potatoes)?</a:t>
            </a:r>
          </a:p>
          <a:p>
            <a:pPr>
              <a:lnSpc>
                <a:spcPct val="80000"/>
              </a:lnSpc>
              <a:defRPr/>
            </a:pPr>
            <a:endParaRPr lang="en-US" dirty="0" smtClean="0"/>
          </a:p>
          <a:p>
            <a:pPr>
              <a:defRPr/>
            </a:pPr>
            <a:endParaRPr lang="en-US" dirty="0" smtClean="0"/>
          </a:p>
          <a:p>
            <a:pPr>
              <a:defRPr/>
            </a:pPr>
            <a:r>
              <a:rPr lang="en-US" dirty="0" smtClean="0"/>
              <a:t>Information sources:   </a:t>
            </a:r>
          </a:p>
          <a:p>
            <a:pPr>
              <a:lnSpc>
                <a:spcPct val="80000"/>
              </a:lnSpc>
              <a:defRPr/>
            </a:pPr>
            <a:r>
              <a:rPr lang="en-US" dirty="0" smtClean="0"/>
              <a:t>Caribbean Pest Information Network Pest Alerts.</a:t>
            </a:r>
          </a:p>
          <a:p>
            <a:pPr>
              <a:lnSpc>
                <a:spcPct val="80000"/>
              </a:lnSpc>
              <a:defRPr/>
            </a:pPr>
            <a:r>
              <a:rPr lang="en-US" dirty="0" smtClean="0"/>
              <a:t>	accessed June 17, 2012 – </a:t>
            </a:r>
          </a:p>
          <a:p>
            <a:pPr>
              <a:lnSpc>
                <a:spcPct val="80000"/>
              </a:lnSpc>
              <a:defRPr/>
            </a:pPr>
            <a:r>
              <a:rPr lang="en-US" dirty="0" smtClean="0"/>
              <a:t>	http://www.caripestnetwork.org/vtt/docs/datasheets/fungi/snchytrium_endobioticum.pdf</a:t>
            </a:r>
          </a:p>
          <a:p>
            <a:pPr>
              <a:defRPr/>
            </a:pPr>
            <a:r>
              <a:rPr lang="en-US" dirty="0" smtClean="0"/>
              <a:t>EPPO Data Sheets on Quarantine Pests. “Synchytrium endobioticum”.</a:t>
            </a:r>
          </a:p>
          <a:p>
            <a:pPr>
              <a:defRPr/>
            </a:pPr>
            <a:r>
              <a:rPr lang="en-US" dirty="0" smtClean="0"/>
              <a:t>	accessed June 17, 2012 – </a:t>
            </a:r>
          </a:p>
          <a:p>
            <a:pPr>
              <a:defRPr/>
            </a:pPr>
            <a:r>
              <a:rPr lang="en-US" dirty="0" smtClean="0"/>
              <a:t>	http://www.eppo.org/QUARANTINE/fungi/Synchytrium_endobioticum/SYNCEN_ds.pdf </a:t>
            </a:r>
          </a:p>
          <a:p>
            <a:pPr>
              <a:lnSpc>
                <a:spcPct val="80000"/>
              </a:lnSpc>
              <a:defRPr/>
            </a:pPr>
            <a:r>
              <a:rPr lang="en-US" dirty="0" smtClean="0"/>
              <a:t>USDA-ARS Potato Wart Disease Recovery Plan </a:t>
            </a:r>
          </a:p>
          <a:p>
            <a:pPr>
              <a:lnSpc>
                <a:spcPct val="80000"/>
              </a:lnSpc>
              <a:defRPr/>
            </a:pPr>
            <a:r>
              <a:rPr lang="en-US" dirty="0" smtClean="0"/>
              <a:t>	accessed June 17, 2012- </a:t>
            </a:r>
          </a:p>
          <a:p>
            <a:pPr>
              <a:lnSpc>
                <a:spcPct val="80000"/>
              </a:lnSpc>
              <a:defRPr/>
            </a:pPr>
            <a:r>
              <a:rPr lang="en-US" dirty="0" smtClean="0"/>
              <a:t>	http://www.ars.usda.gov/SP2UserFiles/Place/00000000/opmp/PotatoWart70109.pdf</a:t>
            </a:r>
          </a:p>
          <a:p>
            <a:pPr>
              <a:lnSpc>
                <a:spcPct val="80000"/>
              </a:lnSpc>
              <a:defRPr/>
            </a:pPr>
            <a:r>
              <a:rPr lang="en-US" dirty="0" smtClean="0"/>
              <a:t>USDA – Economic Research Service</a:t>
            </a:r>
          </a:p>
          <a:p>
            <a:pPr>
              <a:lnSpc>
                <a:spcPct val="80000"/>
              </a:lnSpc>
              <a:defRPr/>
            </a:pPr>
            <a:r>
              <a:rPr lang="en-US" dirty="0" smtClean="0"/>
              <a:t>	accessed June 17, 2012 – </a:t>
            </a:r>
          </a:p>
          <a:p>
            <a:pPr>
              <a:lnSpc>
                <a:spcPct val="80000"/>
              </a:lnSpc>
              <a:defRPr/>
            </a:pPr>
            <a:r>
              <a:rPr lang="en-US" dirty="0" smtClean="0"/>
              <a:t>	Vegetable and Melons Outlook - http://www.ers.usda.gov/publications/vgs/VGSTables.htm</a:t>
            </a:r>
          </a:p>
          <a:p>
            <a:pPr>
              <a:lnSpc>
                <a:spcPct val="80000"/>
              </a:lnSpc>
              <a:defRPr/>
            </a:pPr>
            <a:endParaRPr lang="en-US" dirty="0" smtClean="0"/>
          </a:p>
          <a:p>
            <a:pPr>
              <a:lnSpc>
                <a:spcPct val="80000"/>
              </a:lnSpc>
              <a:defRPr/>
            </a:pPr>
            <a:endParaRPr lang="en-US" dirty="0" smtClean="0"/>
          </a:p>
          <a:p>
            <a:pPr>
              <a:defRPr/>
            </a:pPr>
            <a:endParaRPr lang="en-US" dirty="0"/>
          </a:p>
        </p:txBody>
      </p:sp>
      <p:sp>
        <p:nvSpPr>
          <p:cNvPr id="819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7C23DB85-92C4-4D5C-BB10-8B26ADF1D9A6}" type="slidenum">
              <a:rPr lang="en-US" smtClean="0"/>
              <a:pPr eaLnBrk="1" hangingPunct="1">
                <a:defRPr/>
              </a:pPr>
              <a:t>18</a:t>
            </a:fld>
            <a:endParaRPr lang="en-US" smtClean="0"/>
          </a:p>
        </p:txBody>
      </p:sp>
      <p:sp>
        <p:nvSpPr>
          <p:cNvPr id="2" name="Footer Placeholder 1"/>
          <p:cNvSpPr>
            <a:spLocks noGrp="1"/>
          </p:cNvSpPr>
          <p:nvPr>
            <p:ph type="ftr" sz="quarter" idx="10"/>
          </p:nvPr>
        </p:nvSpPr>
        <p:spPr/>
        <p:txBody>
          <a:bodyPr/>
          <a:lstStyle/>
          <a:p>
            <a:pPr>
              <a:defRPr/>
            </a:pPr>
            <a:r>
              <a:rPr lang="en-US" smtClean="0"/>
              <a:t>Name___________________________</a:t>
            </a:r>
            <a:endParaRPr lang="en-US"/>
          </a:p>
        </p:txBody>
      </p:sp>
      <p:sp>
        <p:nvSpPr>
          <p:cNvPr id="4" name="Header Placeholder 3"/>
          <p:cNvSpPr>
            <a:spLocks noGrp="1"/>
          </p:cNvSpPr>
          <p:nvPr>
            <p:ph type="hdr" sz="quarter" idx="11"/>
          </p:nvPr>
        </p:nvSpPr>
        <p:spPr/>
        <p:txBody>
          <a:bodyPr/>
          <a:lstStyle/>
          <a:p>
            <a:pPr>
              <a:defRPr/>
            </a:pPr>
            <a:r>
              <a:rPr lang="en-US" smtClean="0"/>
              <a:t>Biodiversity, Invasive Species, and Plant Biosecurity Notes</a:t>
            </a:r>
            <a:endParaRPr lang="en-US"/>
          </a:p>
        </p:txBody>
      </p:sp>
      <p:sp>
        <p:nvSpPr>
          <p:cNvPr id="5" name="Date Placeholder 4"/>
          <p:cNvSpPr>
            <a:spLocks noGrp="1"/>
          </p:cNvSpPr>
          <p:nvPr>
            <p:ph type="dt" idx="12"/>
          </p:nvPr>
        </p:nvSpPr>
        <p:spPr/>
        <p:txBody>
          <a:bodyPr/>
          <a:lstStyle/>
          <a:p>
            <a:pPr>
              <a:defRPr/>
            </a:pPr>
            <a:r>
              <a:rPr lang="en-US" smtClean="0"/>
              <a:t>9/11/2019</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5D091A-3A23-4A39-AA47-2DF2E9B29898}" type="slidenum">
              <a:rPr lang="en-US" smtClean="0"/>
              <a:pPr>
                <a:defRPr/>
              </a:pPr>
              <a:t>19</a:t>
            </a:fld>
            <a:endParaRPr lang="en-US" dirty="0"/>
          </a:p>
        </p:txBody>
      </p:sp>
      <p:sp>
        <p:nvSpPr>
          <p:cNvPr id="5" name="Footer Placeholder 4"/>
          <p:cNvSpPr>
            <a:spLocks noGrp="1"/>
          </p:cNvSpPr>
          <p:nvPr>
            <p:ph type="ftr" sz="quarter" idx="11"/>
          </p:nvPr>
        </p:nvSpPr>
        <p:spPr/>
        <p:txBody>
          <a:bodyPr/>
          <a:lstStyle/>
          <a:p>
            <a:pPr>
              <a:defRPr/>
            </a:pPr>
            <a:r>
              <a:rPr lang="en-US" smtClean="0"/>
              <a:t>Name___________________________</a:t>
            </a:r>
            <a:endParaRPr lang="en-US"/>
          </a:p>
        </p:txBody>
      </p:sp>
      <p:sp>
        <p:nvSpPr>
          <p:cNvPr id="6" name="Header Placeholder 5"/>
          <p:cNvSpPr>
            <a:spLocks noGrp="1"/>
          </p:cNvSpPr>
          <p:nvPr>
            <p:ph type="hdr" sz="quarter" idx="12"/>
          </p:nvPr>
        </p:nvSpPr>
        <p:spPr/>
        <p:txBody>
          <a:bodyPr/>
          <a:lstStyle/>
          <a:p>
            <a:pPr>
              <a:defRPr/>
            </a:pPr>
            <a:r>
              <a:rPr lang="en-US" smtClean="0"/>
              <a:t>Biodiversity, Invasive Species, and Plant Biosecurity Notes</a:t>
            </a:r>
            <a:endParaRPr lang="en-US"/>
          </a:p>
        </p:txBody>
      </p:sp>
      <p:sp>
        <p:nvSpPr>
          <p:cNvPr id="7" name="Date Placeholder 6"/>
          <p:cNvSpPr>
            <a:spLocks noGrp="1"/>
          </p:cNvSpPr>
          <p:nvPr>
            <p:ph type="dt" idx="13"/>
          </p:nvPr>
        </p:nvSpPr>
        <p:spPr/>
        <p:txBody>
          <a:bodyPr/>
          <a:lstStyle/>
          <a:p>
            <a:pPr>
              <a:defRPr/>
            </a:pPr>
            <a:r>
              <a:rPr lang="en-US" smtClean="0"/>
              <a:t>9/11/2019</a:t>
            </a:r>
            <a:endParaRPr lang="en-US" dirty="0"/>
          </a:p>
        </p:txBody>
      </p:sp>
    </p:spTree>
    <p:extLst>
      <p:ext uri="{BB962C8B-B14F-4D97-AF65-F5344CB8AC3E}">
        <p14:creationId xmlns:p14="http://schemas.microsoft.com/office/powerpoint/2010/main" val="3328603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5D091A-3A23-4A39-AA47-2DF2E9B29898}" type="slidenum">
              <a:rPr lang="en-US" smtClean="0"/>
              <a:pPr>
                <a:defRPr/>
              </a:pPr>
              <a:t>2</a:t>
            </a:fld>
            <a:endParaRPr lang="en-US" dirty="0"/>
          </a:p>
        </p:txBody>
      </p:sp>
      <p:sp>
        <p:nvSpPr>
          <p:cNvPr id="5" name="Footer Placeholder 4"/>
          <p:cNvSpPr>
            <a:spLocks noGrp="1"/>
          </p:cNvSpPr>
          <p:nvPr>
            <p:ph type="ftr" sz="quarter" idx="11"/>
          </p:nvPr>
        </p:nvSpPr>
        <p:spPr/>
        <p:txBody>
          <a:bodyPr/>
          <a:lstStyle/>
          <a:p>
            <a:pPr>
              <a:defRPr/>
            </a:pPr>
            <a:r>
              <a:rPr lang="en-US" smtClean="0"/>
              <a:t>Name___________________________</a:t>
            </a:r>
            <a:endParaRPr lang="en-US"/>
          </a:p>
        </p:txBody>
      </p:sp>
      <p:sp>
        <p:nvSpPr>
          <p:cNvPr id="6" name="Header Placeholder 5"/>
          <p:cNvSpPr>
            <a:spLocks noGrp="1"/>
          </p:cNvSpPr>
          <p:nvPr>
            <p:ph type="hdr" sz="quarter" idx="12"/>
          </p:nvPr>
        </p:nvSpPr>
        <p:spPr/>
        <p:txBody>
          <a:bodyPr/>
          <a:lstStyle/>
          <a:p>
            <a:pPr>
              <a:defRPr/>
            </a:pPr>
            <a:r>
              <a:rPr lang="en-US" smtClean="0"/>
              <a:t>Biodiversity, Invasive Species, and Plant Biosecurity Notes</a:t>
            </a:r>
            <a:endParaRPr lang="en-US"/>
          </a:p>
        </p:txBody>
      </p:sp>
      <p:sp>
        <p:nvSpPr>
          <p:cNvPr id="7" name="Date Placeholder 6"/>
          <p:cNvSpPr>
            <a:spLocks noGrp="1"/>
          </p:cNvSpPr>
          <p:nvPr>
            <p:ph type="dt" idx="13"/>
          </p:nvPr>
        </p:nvSpPr>
        <p:spPr/>
        <p:txBody>
          <a:bodyPr/>
          <a:lstStyle/>
          <a:p>
            <a:pPr>
              <a:defRPr/>
            </a:pPr>
            <a:r>
              <a:rPr lang="en-US" smtClean="0"/>
              <a:t>9/11/2019</a:t>
            </a:r>
            <a:endParaRPr lang="en-US" dirty="0"/>
          </a:p>
        </p:txBody>
      </p:sp>
    </p:spTree>
    <p:extLst>
      <p:ext uri="{BB962C8B-B14F-4D97-AF65-F5344CB8AC3E}">
        <p14:creationId xmlns:p14="http://schemas.microsoft.com/office/powerpoint/2010/main" val="1565611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5D091A-3A23-4A39-AA47-2DF2E9B29898}" type="slidenum">
              <a:rPr lang="en-US" smtClean="0"/>
              <a:pPr>
                <a:defRPr/>
              </a:pPr>
              <a:t>20</a:t>
            </a:fld>
            <a:endParaRPr lang="en-US" dirty="0"/>
          </a:p>
        </p:txBody>
      </p:sp>
      <p:sp>
        <p:nvSpPr>
          <p:cNvPr id="5" name="Footer Placeholder 4"/>
          <p:cNvSpPr>
            <a:spLocks noGrp="1"/>
          </p:cNvSpPr>
          <p:nvPr>
            <p:ph type="ftr" sz="quarter" idx="11"/>
          </p:nvPr>
        </p:nvSpPr>
        <p:spPr/>
        <p:txBody>
          <a:bodyPr/>
          <a:lstStyle/>
          <a:p>
            <a:pPr>
              <a:defRPr/>
            </a:pPr>
            <a:r>
              <a:rPr lang="en-US" smtClean="0"/>
              <a:t>Name___________________________</a:t>
            </a:r>
            <a:endParaRPr lang="en-US"/>
          </a:p>
        </p:txBody>
      </p:sp>
      <p:sp>
        <p:nvSpPr>
          <p:cNvPr id="6" name="Header Placeholder 5"/>
          <p:cNvSpPr>
            <a:spLocks noGrp="1"/>
          </p:cNvSpPr>
          <p:nvPr>
            <p:ph type="hdr" sz="quarter" idx="12"/>
          </p:nvPr>
        </p:nvSpPr>
        <p:spPr/>
        <p:txBody>
          <a:bodyPr/>
          <a:lstStyle/>
          <a:p>
            <a:pPr>
              <a:defRPr/>
            </a:pPr>
            <a:r>
              <a:rPr lang="en-US" smtClean="0"/>
              <a:t>Biodiversity, Invasive Species, and Plant Biosecurity Notes</a:t>
            </a:r>
            <a:endParaRPr lang="en-US"/>
          </a:p>
        </p:txBody>
      </p:sp>
      <p:sp>
        <p:nvSpPr>
          <p:cNvPr id="7" name="Date Placeholder 6"/>
          <p:cNvSpPr>
            <a:spLocks noGrp="1"/>
          </p:cNvSpPr>
          <p:nvPr>
            <p:ph type="dt" idx="13"/>
          </p:nvPr>
        </p:nvSpPr>
        <p:spPr/>
        <p:txBody>
          <a:bodyPr/>
          <a:lstStyle/>
          <a:p>
            <a:pPr>
              <a:defRPr/>
            </a:pPr>
            <a:r>
              <a:rPr lang="en-US" smtClean="0"/>
              <a:t>9/11/2019</a:t>
            </a:r>
            <a:endParaRPr lang="en-US" dirty="0"/>
          </a:p>
        </p:txBody>
      </p:sp>
    </p:spTree>
    <p:extLst>
      <p:ext uri="{BB962C8B-B14F-4D97-AF65-F5344CB8AC3E}">
        <p14:creationId xmlns:p14="http://schemas.microsoft.com/office/powerpoint/2010/main" val="1656675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860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E9F24626-74AD-4390-BE73-9017BA584A81}" type="slidenum">
              <a:rPr lang="en-US" smtClean="0"/>
              <a:pPr eaLnBrk="1" hangingPunct="1">
                <a:defRPr/>
              </a:pPr>
              <a:t>21</a:t>
            </a:fld>
            <a:endParaRPr lang="en-US" smtClean="0"/>
          </a:p>
        </p:txBody>
      </p:sp>
      <p:sp>
        <p:nvSpPr>
          <p:cNvPr id="2" name="Footer Placeholder 1"/>
          <p:cNvSpPr>
            <a:spLocks noGrp="1"/>
          </p:cNvSpPr>
          <p:nvPr>
            <p:ph type="ftr" sz="quarter" idx="10"/>
          </p:nvPr>
        </p:nvSpPr>
        <p:spPr/>
        <p:txBody>
          <a:bodyPr/>
          <a:lstStyle/>
          <a:p>
            <a:pPr>
              <a:defRPr/>
            </a:pPr>
            <a:r>
              <a:rPr lang="en-US" smtClean="0"/>
              <a:t>Name___________________________</a:t>
            </a:r>
            <a:endParaRPr lang="en-US"/>
          </a:p>
        </p:txBody>
      </p:sp>
      <p:sp>
        <p:nvSpPr>
          <p:cNvPr id="3" name="Header Placeholder 2"/>
          <p:cNvSpPr>
            <a:spLocks noGrp="1"/>
          </p:cNvSpPr>
          <p:nvPr>
            <p:ph type="hdr" sz="quarter" idx="11"/>
          </p:nvPr>
        </p:nvSpPr>
        <p:spPr/>
        <p:txBody>
          <a:bodyPr/>
          <a:lstStyle/>
          <a:p>
            <a:pPr>
              <a:defRPr/>
            </a:pPr>
            <a:r>
              <a:rPr lang="en-US" smtClean="0"/>
              <a:t>Biodiversity, Invasive Species, and Plant Biosecurity Notes</a:t>
            </a:r>
            <a:endParaRPr lang="en-US"/>
          </a:p>
        </p:txBody>
      </p:sp>
      <p:sp>
        <p:nvSpPr>
          <p:cNvPr id="4" name="Date Placeholder 3"/>
          <p:cNvSpPr>
            <a:spLocks noGrp="1"/>
          </p:cNvSpPr>
          <p:nvPr>
            <p:ph type="dt" idx="12"/>
          </p:nvPr>
        </p:nvSpPr>
        <p:spPr/>
        <p:txBody>
          <a:bodyPr/>
          <a:lstStyle/>
          <a:p>
            <a:pPr>
              <a:defRPr/>
            </a:pPr>
            <a:r>
              <a:rPr lang="en-US" smtClean="0"/>
              <a:t>9/11/2019</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32500" lnSpcReduction="20000"/>
          </a:bodyPr>
          <a:lstStyle/>
          <a:p>
            <a:pPr>
              <a:defRPr/>
            </a:pPr>
            <a:r>
              <a:rPr lang="en-US" dirty="0" smtClean="0"/>
              <a:t>Before we explore the concepts of biodiversity, invasive species, and plant biosecurity, we need to define a few terms.</a:t>
            </a:r>
          </a:p>
          <a:p>
            <a:pPr>
              <a:defRPr/>
            </a:pPr>
            <a:endParaRPr lang="en-US" dirty="0" smtClean="0"/>
          </a:p>
          <a:p>
            <a:pPr>
              <a:defRPr/>
            </a:pPr>
            <a:r>
              <a:rPr lang="en-US" b="1" dirty="0" smtClean="0"/>
              <a:t>Native species</a:t>
            </a:r>
            <a:r>
              <a:rPr lang="en-US" dirty="0" smtClean="0"/>
              <a:t> are organisms including a plants or animals whose presence in a given ecosystem is the result of only natural processes with no human intervention.  Native species normally live and thrive in their particular ecosystem. Examples of species native to the U.S. include crabapple, wild turkey, and pumpkin.  </a:t>
            </a:r>
          </a:p>
          <a:p>
            <a:pPr>
              <a:defRPr/>
            </a:pPr>
            <a:endParaRPr lang="en-US" b="1" dirty="0" smtClean="0"/>
          </a:p>
          <a:p>
            <a:pPr>
              <a:defRPr/>
            </a:pPr>
            <a:r>
              <a:rPr lang="en-US" b="1" dirty="0" smtClean="0"/>
              <a:t>Introduced species</a:t>
            </a:r>
            <a:r>
              <a:rPr lang="en-US" dirty="0" smtClean="0"/>
              <a:t> (i.e. a non-native or exotic species) are organisms (such as a plants or animals) that originate in a different region but have become acclimated to a new environment and can survive in this new environment.  Introduced species can be considered either beneficial or detrimental to their new environment and they can be introduced by man either on purpose or by accident.  Examples of introduced species to the U.S. include white potatoes (native to South America), peaches (native to China), and zebra mussels (native to Eastern Europe and Western Asia).  We would consider potatoes and peaches to be beneficial introductions because we use them as food (they were introduced on purpose), but we would consider zebra mussels to be a detrimental introduction because they have a negative impact on our native freshwater species (they were introduced by accident). </a:t>
            </a:r>
          </a:p>
          <a:p>
            <a:pPr>
              <a:defRPr/>
            </a:pPr>
            <a:endParaRPr lang="en-US" b="1" dirty="0" smtClean="0"/>
          </a:p>
          <a:p>
            <a:pPr>
              <a:defRPr/>
            </a:pPr>
            <a:r>
              <a:rPr lang="en-US" b="1" dirty="0" smtClean="0"/>
              <a:t>Invasive species</a:t>
            </a:r>
            <a:r>
              <a:rPr lang="en-US" dirty="0" smtClean="0"/>
              <a:t> are defined by the National Invasive Species Council as any species that is not native to that ecosystem (i.e. an introduced species) and whose introduction does or is likely to cause economic harm or harm to human health (definitely detrimental).  The definition of invasive species also includes any parts from which the species can reproduce.  For example, some amphibians and insects hatch from eggs, plants may grow from seeds, and bacteria and fungi may reproduce from spores.  Some species can also reproduce from parts of their body.  For example, some plants can develop from roots, leaves, or stem cuttings.  Invasive species are usually accidentally introduced through shipping of goods from country to country or the movement of people from country to country, but sometimes they can be intentionally introduced.  You have probably seen some invasive species, but may not have known they were considered invasive. </a:t>
            </a:r>
          </a:p>
          <a:p>
            <a:pPr>
              <a:defRPr/>
            </a:pPr>
            <a:endParaRPr lang="en-US" dirty="0" smtClean="0"/>
          </a:p>
          <a:p>
            <a:pPr>
              <a:defRPr/>
            </a:pPr>
            <a:r>
              <a:rPr lang="en-US" dirty="0" smtClean="0"/>
              <a:t>In addition, it is possible to have a species that is native to only a particular region of the U.S.  However, if this species was found in a different region in the U.S., then that species may also be considered invasive.  For example, saltmarsh grass (</a:t>
            </a:r>
            <a:r>
              <a:rPr lang="en-US" i="1" dirty="0" smtClean="0"/>
              <a:t>Spartina</a:t>
            </a:r>
            <a:r>
              <a:rPr lang="en-US" dirty="0" smtClean="0"/>
              <a:t> spp.) is found in the eastern and gulf coastal marshlands.  However, when saltmarsh grass has been introduced into areas on the western coast, this plant is considered an invasive species.</a:t>
            </a:r>
          </a:p>
          <a:p>
            <a:pPr>
              <a:defRPr/>
            </a:pPr>
            <a:endParaRPr lang="en-US" b="1" dirty="0" smtClean="0"/>
          </a:p>
          <a:p>
            <a:pPr>
              <a:defRPr/>
            </a:pPr>
            <a:r>
              <a:rPr lang="en-US" b="1" dirty="0" smtClean="0"/>
              <a:t>Biodiversity</a:t>
            </a:r>
            <a:r>
              <a:rPr lang="en-US" dirty="0" smtClean="0"/>
              <a:t> is the variety (number of species) and variability (abundance of individual of each species) of all living organisms in a given geographic area (</a:t>
            </a:r>
            <a:r>
              <a:rPr lang="en-US" i="1" dirty="0" smtClean="0"/>
              <a:t>bio</a:t>
            </a:r>
            <a:r>
              <a:rPr lang="en-US" dirty="0" smtClean="0"/>
              <a:t> meaning life and </a:t>
            </a:r>
            <a:r>
              <a:rPr lang="en-US" i="1" dirty="0" smtClean="0"/>
              <a:t>diversity</a:t>
            </a:r>
            <a:r>
              <a:rPr lang="en-US" dirty="0" smtClean="0"/>
              <a:t> meaning variety).  The given geographic area can be small (a stream, your school yard, a 1 acre plot) or large (an ocean, a continent, an ecosystem, the world).  The given area just needs to be defined.  The variety (number of species) and variability (abundance of individual of each species) are what we use in calculating biodiversity.  The equations we use to measure biodiversity are called biodiversity indices.  </a:t>
            </a:r>
          </a:p>
          <a:p>
            <a:pPr>
              <a:defRPr/>
            </a:pPr>
            <a:endParaRPr lang="en-US" b="1" dirty="0" smtClean="0"/>
          </a:p>
          <a:p>
            <a:pPr>
              <a:defRPr/>
            </a:pPr>
            <a:r>
              <a:rPr lang="en-US" b="1" dirty="0" smtClean="0"/>
              <a:t>Plant Biosecurity</a:t>
            </a:r>
            <a:r>
              <a:rPr lang="en-US" dirty="0" smtClean="0"/>
              <a:t> is the monitoring for exotic pests and diseases that could otherwise harm plants in our natural or human maintained ecosystems (such as farms and</a:t>
            </a:r>
            <a:r>
              <a:rPr lang="en-US" baseline="0" dirty="0" smtClean="0"/>
              <a:t> fields) </a:t>
            </a:r>
            <a:r>
              <a:rPr lang="en-US" dirty="0" smtClean="0"/>
              <a:t>and the implementation of policies to prevent these exotic pests or diseases from establishing or to manage them if they do become established.  </a:t>
            </a:r>
          </a:p>
          <a:p>
            <a:pPr>
              <a:defRPr/>
            </a:pPr>
            <a:endParaRPr lang="en-US" b="1" dirty="0" smtClean="0"/>
          </a:p>
          <a:p>
            <a:pPr>
              <a:defRPr/>
            </a:pPr>
            <a:r>
              <a:rPr lang="en-US" b="1" dirty="0" smtClean="0"/>
              <a:t>Vector</a:t>
            </a:r>
            <a:r>
              <a:rPr lang="en-US" dirty="0" smtClean="0"/>
              <a:t> is an organism that transmits a disease or parasite.</a:t>
            </a:r>
          </a:p>
          <a:p>
            <a:pPr>
              <a:defRPr/>
            </a:pPr>
            <a:endParaRPr lang="en-US" b="1" dirty="0" smtClean="0"/>
          </a:p>
          <a:p>
            <a:pPr>
              <a:defRPr/>
            </a:pPr>
            <a:r>
              <a:rPr lang="en-US" b="1" dirty="0" smtClean="0"/>
              <a:t>Agroterrorism</a:t>
            </a:r>
            <a:r>
              <a:rPr lang="en-US" dirty="0" smtClean="0"/>
              <a:t> is the deliberate introduction of a chemical or pest or a disease agent, either against livestock/crops or into the food chain (i.e. between the farm and the dinner table), for the purpose of undermining food and economic stability and/or generating fear.</a:t>
            </a:r>
          </a:p>
          <a:p>
            <a:pPr>
              <a:defRPr/>
            </a:pPr>
            <a:endParaRPr lang="en-US" b="1" dirty="0" smtClean="0"/>
          </a:p>
          <a:p>
            <a:pPr>
              <a:defRPr/>
            </a:pPr>
            <a:r>
              <a:rPr lang="en-US" b="1" dirty="0" smtClean="0"/>
              <a:t>USDA-APHIS-PPQ Select Agents and Toxins</a:t>
            </a:r>
            <a:r>
              <a:rPr lang="en-US" dirty="0" smtClean="0"/>
              <a:t> are diseases or poisons that the United States Department of Agriculture Animal and Plant Health Inspection Service Plant Protection and Quarantine (USDA-APHIS-PPQ) considers to have the potential to pose a severe threat to plant health or to plant products.  </a:t>
            </a:r>
          </a:p>
          <a:p>
            <a:pPr>
              <a:defRPr/>
            </a:pPr>
            <a:endParaRPr lang="en-US" dirty="0" smtClean="0"/>
          </a:p>
          <a:p>
            <a:pPr>
              <a:defRPr/>
            </a:pPr>
            <a:endParaRPr lang="en-US" dirty="0" smtClean="0"/>
          </a:p>
          <a:p>
            <a:pPr>
              <a:defRPr/>
            </a:pPr>
            <a:r>
              <a:rPr lang="en-US" dirty="0" smtClean="0"/>
              <a:t>Information sources:</a:t>
            </a:r>
          </a:p>
          <a:p>
            <a:pPr>
              <a:defRPr/>
            </a:pPr>
            <a:r>
              <a:rPr lang="en-US" dirty="0" smtClean="0"/>
              <a:t>Allaby, M., editor. Concise Oxford Dictionary of Ecology. 1998.  Oxford University Press, USA </a:t>
            </a:r>
          </a:p>
          <a:p>
            <a:pPr>
              <a:defRPr/>
            </a:pPr>
            <a:r>
              <a:rPr lang="en-US" dirty="0" smtClean="0"/>
              <a:t>California Biodiversity Council.</a:t>
            </a:r>
          </a:p>
          <a:p>
            <a:pPr>
              <a:defRPr/>
            </a:pPr>
            <a:r>
              <a:rPr lang="en-US" dirty="0" smtClean="0"/>
              <a:t>	Accessed June 15, 2012 – </a:t>
            </a:r>
          </a:p>
          <a:p>
            <a:pPr>
              <a:defRPr/>
            </a:pPr>
            <a:r>
              <a:rPr lang="en-US" dirty="0" smtClean="0"/>
              <a:t>	http://biodiversity.ca.gov/Biodiversity/biodiv_def2.html  </a:t>
            </a:r>
          </a:p>
          <a:p>
            <a:pPr>
              <a:defRPr/>
            </a:pPr>
            <a:r>
              <a:rPr lang="en-US" dirty="0" smtClean="0"/>
              <a:t>Florida Department of Agriculture and Consumer Services – Office of Agricultural Emergency Preparedness.</a:t>
            </a:r>
          </a:p>
          <a:p>
            <a:pPr>
              <a:defRPr/>
            </a:pPr>
            <a:r>
              <a:rPr lang="en-US" dirty="0" smtClean="0"/>
              <a:t>	Accessed June 15, 2012 – </a:t>
            </a:r>
          </a:p>
          <a:p>
            <a:pPr>
              <a:defRPr/>
            </a:pPr>
            <a:r>
              <a:rPr lang="en-US" dirty="0" smtClean="0"/>
              <a:t>	http://www.freshfromflorida.com/aep/  </a:t>
            </a:r>
          </a:p>
          <a:p>
            <a:pPr>
              <a:defRPr/>
            </a:pPr>
            <a:r>
              <a:rPr lang="en-US" dirty="0" smtClean="0"/>
              <a:t>Hale, W. G. and J.P. Margham.  1991.  The Harper Collins Dictionary of Biology.  Harper Perennial, New York.</a:t>
            </a:r>
          </a:p>
          <a:p>
            <a:pPr>
              <a:defRPr/>
            </a:pPr>
            <a:r>
              <a:rPr lang="en-US" dirty="0" smtClean="0"/>
              <a:t>Lockwood, J.L., M.F. Hoopes, and M.P. Marchetti.  Invasion Ecology.  2007. Wiley-Blackwell, Malden, MA.</a:t>
            </a:r>
          </a:p>
          <a:p>
            <a:pPr>
              <a:defRPr/>
            </a:pPr>
            <a:r>
              <a:rPr lang="en-US" dirty="0" smtClean="0"/>
              <a:t>National Invasive Species Council.</a:t>
            </a:r>
          </a:p>
          <a:p>
            <a:pPr>
              <a:defRPr/>
            </a:pPr>
            <a:r>
              <a:rPr lang="en-US" dirty="0" smtClean="0"/>
              <a:t>	Accessed June 15, 2012 – </a:t>
            </a:r>
          </a:p>
          <a:p>
            <a:pPr>
              <a:defRPr/>
            </a:pPr>
            <a:r>
              <a:rPr lang="en-US" dirty="0" smtClean="0"/>
              <a:t>	http://www.invasivespecies.gov/</a:t>
            </a:r>
          </a:p>
          <a:p>
            <a:pPr>
              <a:defRPr/>
            </a:pPr>
            <a:r>
              <a:rPr lang="en-US" dirty="0" smtClean="0"/>
              <a:t>National Select Agent Registry.</a:t>
            </a:r>
          </a:p>
          <a:p>
            <a:pPr>
              <a:defRPr/>
            </a:pPr>
            <a:r>
              <a:rPr lang="en-US" dirty="0" smtClean="0"/>
              <a:t> 	Accessed June 15, 2012 – </a:t>
            </a:r>
          </a:p>
          <a:p>
            <a:pPr>
              <a:defRPr/>
            </a:pPr>
            <a:r>
              <a:rPr lang="en-US" dirty="0" smtClean="0"/>
              <a:t>	http://www.selectagents.gov/FAQ_General.html#sec1q3</a:t>
            </a:r>
          </a:p>
          <a:p>
            <a:pPr>
              <a:defRPr/>
            </a:pPr>
            <a:r>
              <a:rPr lang="en-US" dirty="0" smtClean="0"/>
              <a:t>Oxford Advanced Learner’s Dictionary.</a:t>
            </a:r>
          </a:p>
          <a:p>
            <a:pPr>
              <a:defRPr/>
            </a:pPr>
            <a:r>
              <a:rPr lang="en-US" dirty="0" smtClean="0"/>
              <a:t>	Accessed June 15, 2012 – </a:t>
            </a:r>
          </a:p>
          <a:p>
            <a:pPr>
              <a:defRPr/>
            </a:pPr>
            <a:r>
              <a:rPr lang="en-US" dirty="0" smtClean="0"/>
              <a:t>	http://www.oxfordadvancedlearnersdictionary.com/dictionary/biosecurity</a:t>
            </a:r>
          </a:p>
          <a:p>
            <a:pPr>
              <a:defRPr/>
            </a:pPr>
            <a:r>
              <a:rPr lang="en-US" dirty="0" smtClean="0"/>
              <a:t>Sumner, D. A. 2003.  “Exotic Pests and Public Policy for Biosecurity: An introduction and Overview”, in Exotic Pests and Diseases:  Biology and Economics for Biosecurity, edited by Daniel A. Sumner, Iowa State Press.</a:t>
            </a:r>
          </a:p>
          <a:p>
            <a:pPr>
              <a:defRPr/>
            </a:pPr>
            <a:r>
              <a:rPr lang="en-US" dirty="0" smtClean="0"/>
              <a:t>Webster, S., editor.  2004.  The Hutchinson Pocket Dictionary of Biology, Helicon Publishing.</a:t>
            </a:r>
          </a:p>
          <a:p>
            <a:pPr>
              <a:defRPr/>
            </a:pPr>
            <a:endParaRPr lang="en-US" dirty="0" smtClean="0"/>
          </a:p>
          <a:p>
            <a:pPr>
              <a:defRPr/>
            </a:pPr>
            <a:endParaRPr lang="en-US" dirty="0"/>
          </a:p>
        </p:txBody>
      </p:sp>
      <p:sp>
        <p:nvSpPr>
          <p:cNvPr id="665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291DE60B-FCD0-4C93-BDF1-A9A1696F24C4}" type="slidenum">
              <a:rPr lang="en-US" smtClean="0"/>
              <a:pPr eaLnBrk="1" hangingPunct="1">
                <a:defRPr/>
              </a:pPr>
              <a:t>3</a:t>
            </a:fld>
            <a:endParaRPr lang="en-US" smtClean="0"/>
          </a:p>
        </p:txBody>
      </p:sp>
      <p:sp>
        <p:nvSpPr>
          <p:cNvPr id="2" name="Footer Placeholder 1"/>
          <p:cNvSpPr>
            <a:spLocks noGrp="1"/>
          </p:cNvSpPr>
          <p:nvPr>
            <p:ph type="ftr" sz="quarter" idx="10"/>
          </p:nvPr>
        </p:nvSpPr>
        <p:spPr/>
        <p:txBody>
          <a:bodyPr/>
          <a:lstStyle/>
          <a:p>
            <a:pPr>
              <a:defRPr/>
            </a:pPr>
            <a:r>
              <a:rPr lang="en-US" smtClean="0"/>
              <a:t>Name___________________________</a:t>
            </a:r>
            <a:endParaRPr lang="en-US"/>
          </a:p>
        </p:txBody>
      </p:sp>
      <p:sp>
        <p:nvSpPr>
          <p:cNvPr id="4" name="Header Placeholder 3"/>
          <p:cNvSpPr>
            <a:spLocks noGrp="1"/>
          </p:cNvSpPr>
          <p:nvPr>
            <p:ph type="hdr" sz="quarter" idx="11"/>
          </p:nvPr>
        </p:nvSpPr>
        <p:spPr/>
        <p:txBody>
          <a:bodyPr/>
          <a:lstStyle/>
          <a:p>
            <a:pPr>
              <a:defRPr/>
            </a:pPr>
            <a:r>
              <a:rPr lang="en-US" smtClean="0"/>
              <a:t>Biodiversity, Invasive Species, and Plant Biosecurity Notes</a:t>
            </a:r>
            <a:endParaRPr lang="en-US"/>
          </a:p>
        </p:txBody>
      </p:sp>
      <p:sp>
        <p:nvSpPr>
          <p:cNvPr id="5" name="Date Placeholder 4"/>
          <p:cNvSpPr>
            <a:spLocks noGrp="1"/>
          </p:cNvSpPr>
          <p:nvPr>
            <p:ph type="dt" idx="12"/>
          </p:nvPr>
        </p:nvSpPr>
        <p:spPr/>
        <p:txBody>
          <a:bodyPr/>
          <a:lstStyle/>
          <a:p>
            <a:pPr>
              <a:defRPr/>
            </a:pPr>
            <a:r>
              <a:rPr lang="en-US" smtClean="0"/>
              <a:t>9/11/2019</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a:defRPr/>
            </a:pPr>
            <a:r>
              <a:rPr lang="en-US" dirty="0" smtClean="0"/>
              <a:t>What is Biodiversity?</a:t>
            </a:r>
          </a:p>
          <a:p>
            <a:pPr>
              <a:defRPr/>
            </a:pPr>
            <a:endParaRPr lang="en-US" dirty="0" smtClean="0"/>
          </a:p>
          <a:p>
            <a:pPr>
              <a:defRPr/>
            </a:pPr>
            <a:r>
              <a:rPr lang="en-US" dirty="0" smtClean="0"/>
              <a:t>Biodiversity refers to the number of species and the number of individuals per species (also known as relative abundance) in a given geographic area.  It includes all the different fungi, insects, plants, bacteria, mammals, reptiles, etc. living here.  When we discuss the biodiversity of a given area (i.e. a rain forest in South America or the Gobi Desert), we are referring to all the species that live there and the number of individuals per species that are found there.  In order to understand the biodiversity of a given area, we must take an inventory of what species are there and then get an idea of how many individuals per species there are.  This is how we get an idea of those species that are doing well and those species that might be threatened or even endangered.  </a:t>
            </a:r>
          </a:p>
          <a:p>
            <a:pPr>
              <a:defRPr/>
            </a:pPr>
            <a:endParaRPr lang="en-US" dirty="0" smtClean="0"/>
          </a:p>
          <a:p>
            <a:pPr>
              <a:defRPr/>
            </a:pPr>
            <a:r>
              <a:rPr lang="en-US" dirty="0" smtClean="0"/>
              <a:t>We can even calculate the biodiversity of one area and compare it to another using these numbers (i.e. this area is more diverse or less diverse than another area or this area was less diverse in 1980, but is more diverse in 2010).</a:t>
            </a:r>
          </a:p>
          <a:p>
            <a:pPr>
              <a:defRPr/>
            </a:pPr>
            <a:endParaRPr lang="en-US" dirty="0" smtClean="0"/>
          </a:p>
          <a:p>
            <a:pPr>
              <a:defRPr/>
            </a:pPr>
            <a:r>
              <a:rPr lang="en-US" b="1" dirty="0" smtClean="0"/>
              <a:t>Discussion questions:</a:t>
            </a:r>
          </a:p>
          <a:p>
            <a:pPr marL="228600" indent="-228600">
              <a:buFontTx/>
              <a:buAutoNum type="arabicParenR"/>
              <a:defRPr/>
            </a:pPr>
            <a:r>
              <a:rPr lang="en-US" b="1" dirty="0" smtClean="0"/>
              <a:t>What ecosystem to you think has lots of biodiversity?  Why do you think it has so much biodiversity?</a:t>
            </a:r>
          </a:p>
          <a:p>
            <a:pPr marL="228600" indent="-228600">
              <a:buFontTx/>
              <a:buAutoNum type="arabicParenR"/>
              <a:defRPr/>
            </a:pPr>
            <a:r>
              <a:rPr lang="en-US" b="1" dirty="0" smtClean="0"/>
              <a:t>What ecosystem to you think has very little biodiversity?  Why do you think it has so little biodiversity?</a:t>
            </a:r>
          </a:p>
          <a:p>
            <a:pPr>
              <a:defRPr/>
            </a:pPr>
            <a:r>
              <a:rPr lang="en-US" dirty="0" smtClean="0"/>
              <a:t>  </a:t>
            </a:r>
          </a:p>
          <a:p>
            <a:pPr>
              <a:defRPr/>
            </a:pPr>
            <a:endParaRPr lang="en-US" dirty="0" smtClean="0"/>
          </a:p>
        </p:txBody>
      </p:sp>
      <p:sp>
        <p:nvSpPr>
          <p:cNvPr id="675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ECFA91A1-979F-4B56-91DD-04FDE9FCCF6B}" type="slidenum">
              <a:rPr lang="en-US" smtClean="0"/>
              <a:pPr eaLnBrk="1" hangingPunct="1">
                <a:defRPr/>
              </a:pPr>
              <a:t>4</a:t>
            </a:fld>
            <a:endParaRPr lang="en-US" smtClean="0"/>
          </a:p>
        </p:txBody>
      </p:sp>
      <p:sp>
        <p:nvSpPr>
          <p:cNvPr id="2" name="Footer Placeholder 1"/>
          <p:cNvSpPr>
            <a:spLocks noGrp="1"/>
          </p:cNvSpPr>
          <p:nvPr>
            <p:ph type="ftr" sz="quarter" idx="10"/>
          </p:nvPr>
        </p:nvSpPr>
        <p:spPr/>
        <p:txBody>
          <a:bodyPr/>
          <a:lstStyle/>
          <a:p>
            <a:pPr>
              <a:defRPr/>
            </a:pPr>
            <a:r>
              <a:rPr lang="en-US" smtClean="0"/>
              <a:t>Name___________________________</a:t>
            </a:r>
            <a:endParaRPr lang="en-US"/>
          </a:p>
        </p:txBody>
      </p:sp>
      <p:sp>
        <p:nvSpPr>
          <p:cNvPr id="4" name="Header Placeholder 3"/>
          <p:cNvSpPr>
            <a:spLocks noGrp="1"/>
          </p:cNvSpPr>
          <p:nvPr>
            <p:ph type="hdr" sz="quarter" idx="11"/>
          </p:nvPr>
        </p:nvSpPr>
        <p:spPr/>
        <p:txBody>
          <a:bodyPr/>
          <a:lstStyle/>
          <a:p>
            <a:pPr>
              <a:defRPr/>
            </a:pPr>
            <a:r>
              <a:rPr lang="en-US" smtClean="0"/>
              <a:t>Biodiversity, Invasive Species, and Plant Biosecurity Notes</a:t>
            </a:r>
            <a:endParaRPr lang="en-US"/>
          </a:p>
        </p:txBody>
      </p:sp>
      <p:sp>
        <p:nvSpPr>
          <p:cNvPr id="5" name="Date Placeholder 4"/>
          <p:cNvSpPr>
            <a:spLocks noGrp="1"/>
          </p:cNvSpPr>
          <p:nvPr>
            <p:ph type="dt" idx="12"/>
          </p:nvPr>
        </p:nvSpPr>
        <p:spPr/>
        <p:txBody>
          <a:bodyPr/>
          <a:lstStyle/>
          <a:p>
            <a:pPr>
              <a:defRPr/>
            </a:pPr>
            <a:r>
              <a:rPr lang="en-US" smtClean="0"/>
              <a:t>9/11/2019</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r>
              <a:rPr lang="en-US" dirty="0" smtClean="0"/>
              <a:t>Why is biodiversity so important? </a:t>
            </a:r>
          </a:p>
          <a:p>
            <a:endParaRPr lang="en-US" dirty="0" smtClean="0"/>
          </a:p>
          <a:p>
            <a:r>
              <a:rPr lang="en-US" dirty="0" smtClean="0"/>
              <a:t>Practically – </a:t>
            </a:r>
          </a:p>
          <a:p>
            <a:r>
              <a:rPr lang="en-US" dirty="0" smtClean="0"/>
              <a:t>Biodiversity allows for the </a:t>
            </a:r>
            <a:r>
              <a:rPr lang="en-US" dirty="0" err="1" smtClean="0"/>
              <a:t>recolonization</a:t>
            </a:r>
            <a:r>
              <a:rPr lang="en-US" dirty="0" smtClean="0"/>
              <a:t> of areas where a species has been extirpated (localized extinction).  This means that individuals of the same species found in another area can come in and reestablish a population in the area where it was originally extirpated.  In addition, a diverse large scale patchwork of ecosystems can act as barriers to natural disease and pest transmission between populations.  Biodiversity also maintains genetic pools or reservoirs for species to rebound from things like diseases, pests, and even changes in their environment. Genetic diversity between individuals within the same population increases the chances of some individuals of that population surviving thus allowing the species to continue as a whole (the basis for natural selection).  However, in species such as corn or other crops, there is not much diversity among individuals as they have been genetically breed for certain attributes thus resulting in genetically identical plants.  These plants are at a great disadvantage when it comes to pests and diseases which is unfortunate as these are the plants that we rely on for food.  Biodiversity also provides alternatives to the use of pesticides in our environment to control pest populations by offering predators and parasites to do the job instead.    </a:t>
            </a:r>
          </a:p>
          <a:p>
            <a:endParaRPr lang="en-US" dirty="0" smtClean="0"/>
          </a:p>
          <a:p>
            <a:r>
              <a:rPr lang="en-US" dirty="0" smtClean="0"/>
              <a:t>Economically – </a:t>
            </a:r>
          </a:p>
          <a:p>
            <a:r>
              <a:rPr lang="en-US" dirty="0" smtClean="0"/>
              <a:t>A diverse food supply means that should something happen (a pest or disease) to one part of the food supply, there can be a shift to other parts of the food supply. Biodiversity also provides an array of pollinators for our fruit supply.  Biodiversity allows for the discovery of new medicinal remedies or therapies or drugs that have yet to be discovered.  It also allows for jobs in the tourism industry (guides, fishing, hiking, viewing wildlife, snorkeling, diving, going to the beach and seeing the organisms that live there – all those things you like to do on vacation) and the television and movie industry (film sites and nature documentaries), just to name a few.</a:t>
            </a:r>
          </a:p>
          <a:p>
            <a:endParaRPr lang="en-US" dirty="0" smtClean="0"/>
          </a:p>
          <a:p>
            <a:r>
              <a:rPr lang="en-US" dirty="0" smtClean="0"/>
              <a:t>Aesthetically and emotionally - </a:t>
            </a:r>
          </a:p>
          <a:p>
            <a:r>
              <a:rPr lang="en-US" dirty="0" smtClean="0"/>
              <a:t>Biodiversity allows for an appreciation of beauty which has no direct dollar value.  How can you put a dollar value on watching a sunset or a sunrise over the sand dunes or the experience of seeing your first green eyed tree frog in the rainforest in person?</a:t>
            </a:r>
          </a:p>
          <a:p>
            <a:endParaRPr lang="en-US" dirty="0" smtClean="0"/>
          </a:p>
          <a:p>
            <a:r>
              <a:rPr lang="en-US" b="1" dirty="0" smtClean="0"/>
              <a:t>Discussion question:</a:t>
            </a:r>
          </a:p>
          <a:p>
            <a:r>
              <a:rPr lang="en-US" b="1" dirty="0" smtClean="0"/>
              <a:t>Why do you think biodiversity is important?</a:t>
            </a:r>
          </a:p>
          <a:p>
            <a:r>
              <a:rPr lang="en-US" dirty="0" smtClean="0"/>
              <a:t>  </a:t>
            </a:r>
          </a:p>
          <a:p>
            <a:endParaRPr lang="en-US" dirty="0" smtClean="0"/>
          </a:p>
          <a:p>
            <a:r>
              <a:rPr lang="en-US" dirty="0" smtClean="0"/>
              <a:t>Information sources:</a:t>
            </a:r>
          </a:p>
          <a:p>
            <a:r>
              <a:rPr lang="en-US" dirty="0" smtClean="0"/>
              <a:t>Convention on Biological Diversity.</a:t>
            </a:r>
          </a:p>
          <a:p>
            <a:r>
              <a:rPr lang="en-US" dirty="0" smtClean="0"/>
              <a:t>	accessed June 15, 2012 – </a:t>
            </a:r>
          </a:p>
          <a:p>
            <a:r>
              <a:rPr lang="en-US" dirty="0" smtClean="0"/>
              <a:t>	http://www.biodiv.be/biodiversity/about_biodiv/importance-biodiv/</a:t>
            </a:r>
          </a:p>
          <a:p>
            <a:r>
              <a:rPr lang="en-US" dirty="0" smtClean="0"/>
              <a:t>Ecological Society of America.</a:t>
            </a:r>
          </a:p>
          <a:p>
            <a:r>
              <a:rPr lang="en-US" dirty="0" smtClean="0"/>
              <a:t>	accessed June 15, 2012 – </a:t>
            </a:r>
          </a:p>
          <a:p>
            <a:r>
              <a:rPr lang="en-US" dirty="0" smtClean="0"/>
              <a:t>	http://www.esa.org/education_diversity/pdfDocs/biodiversity.pdf</a:t>
            </a:r>
          </a:p>
          <a:p>
            <a:r>
              <a:rPr lang="en-US" dirty="0" smtClean="0"/>
              <a:t>U.S. Environmental Protection Agency.</a:t>
            </a:r>
          </a:p>
          <a:p>
            <a:r>
              <a:rPr lang="en-US" dirty="0" smtClean="0"/>
              <a:t>	accessed June 15, 2012 – </a:t>
            </a:r>
          </a:p>
          <a:p>
            <a:r>
              <a:rPr lang="en-US" dirty="0" smtClean="0"/>
              <a:t>	http://www.epa.gov/bioiweb1/aquatic/</a:t>
            </a:r>
          </a:p>
        </p:txBody>
      </p:sp>
      <p:sp>
        <p:nvSpPr>
          <p:cNvPr id="686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ECF126C5-31E5-4872-8F65-D41CCD403295}" type="slidenum">
              <a:rPr lang="en-US" smtClean="0"/>
              <a:pPr eaLnBrk="1" hangingPunct="1">
                <a:defRPr/>
              </a:pPr>
              <a:t>5</a:t>
            </a:fld>
            <a:endParaRPr lang="en-US" smtClean="0"/>
          </a:p>
        </p:txBody>
      </p:sp>
      <p:sp>
        <p:nvSpPr>
          <p:cNvPr id="2" name="Footer Placeholder 1"/>
          <p:cNvSpPr>
            <a:spLocks noGrp="1"/>
          </p:cNvSpPr>
          <p:nvPr>
            <p:ph type="ftr" sz="quarter" idx="10"/>
          </p:nvPr>
        </p:nvSpPr>
        <p:spPr/>
        <p:txBody>
          <a:bodyPr/>
          <a:lstStyle/>
          <a:p>
            <a:pPr>
              <a:defRPr/>
            </a:pPr>
            <a:r>
              <a:rPr lang="en-US" smtClean="0"/>
              <a:t>Name___________________________</a:t>
            </a:r>
            <a:endParaRPr lang="en-US"/>
          </a:p>
        </p:txBody>
      </p:sp>
      <p:sp>
        <p:nvSpPr>
          <p:cNvPr id="3" name="Header Placeholder 2"/>
          <p:cNvSpPr>
            <a:spLocks noGrp="1"/>
          </p:cNvSpPr>
          <p:nvPr>
            <p:ph type="hdr" sz="quarter" idx="11"/>
          </p:nvPr>
        </p:nvSpPr>
        <p:spPr/>
        <p:txBody>
          <a:bodyPr/>
          <a:lstStyle/>
          <a:p>
            <a:pPr>
              <a:defRPr/>
            </a:pPr>
            <a:r>
              <a:rPr lang="en-US" smtClean="0"/>
              <a:t>Biodiversity, Invasive Species, and Plant Biosecurity Notes</a:t>
            </a:r>
            <a:endParaRPr lang="en-US"/>
          </a:p>
        </p:txBody>
      </p:sp>
      <p:sp>
        <p:nvSpPr>
          <p:cNvPr id="4" name="Date Placeholder 3"/>
          <p:cNvSpPr>
            <a:spLocks noGrp="1"/>
          </p:cNvSpPr>
          <p:nvPr>
            <p:ph type="dt" idx="12"/>
          </p:nvPr>
        </p:nvSpPr>
        <p:spPr/>
        <p:txBody>
          <a:bodyPr/>
          <a:lstStyle/>
          <a:p>
            <a:pPr>
              <a:defRPr/>
            </a:pPr>
            <a:r>
              <a:rPr lang="en-US" smtClean="0"/>
              <a:t>9/11/2019</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20000"/>
          </a:bodyPr>
          <a:lstStyle/>
          <a:p>
            <a:pPr>
              <a:defRPr/>
            </a:pPr>
            <a:r>
              <a:rPr lang="en-US" dirty="0" smtClean="0"/>
              <a:t>There are many causes for a change in the biodiversity of a given area.  If you change the ecosystem itself, you will change the biodiversity of that ecosystem.</a:t>
            </a:r>
          </a:p>
          <a:p>
            <a:pPr>
              <a:defRPr/>
            </a:pPr>
            <a:endParaRPr lang="en-US" dirty="0" smtClean="0"/>
          </a:p>
          <a:p>
            <a:pPr>
              <a:defRPr/>
            </a:pPr>
            <a:r>
              <a:rPr lang="en-US" dirty="0" smtClean="0"/>
              <a:t>For example, a weather event such as a hurricane or flooding or tornadoes can alter an ecosystem and change the biodiversity found there (it decreases).  In addition, events such as wildfires and volcanic eruptions can also alter the ecosystem and thus the biodiversity (again, it decreases).  Given enough time, these ecosystems and their associated biodiversity could recover.  </a:t>
            </a:r>
          </a:p>
          <a:p>
            <a:pPr>
              <a:defRPr/>
            </a:pPr>
            <a:endParaRPr lang="en-US" dirty="0" smtClean="0"/>
          </a:p>
          <a:p>
            <a:pPr>
              <a:defRPr/>
            </a:pPr>
            <a:r>
              <a:rPr lang="en-US" dirty="0" smtClean="0"/>
              <a:t>A change in the climate can also cause change in an ecosystem thus changing the biodiversity of that ecosystem.  For example, in some grassland areas, the climate has become drier.  This drier climate has caused the grassland to become a desert.  This is known as desertification.  This process does have a severe impact on the biodiversity found there (it decreases).    </a:t>
            </a:r>
          </a:p>
          <a:p>
            <a:pPr>
              <a:defRPr/>
            </a:pPr>
            <a:endParaRPr lang="en-US" dirty="0" smtClean="0"/>
          </a:p>
          <a:p>
            <a:pPr>
              <a:defRPr/>
            </a:pPr>
            <a:r>
              <a:rPr lang="en-US" dirty="0" smtClean="0"/>
              <a:t>In geologic time, the earth has gone through many climatic changes that affected all ecosystems.  Imagine how much the biodiversity of a given area changed during any of the ice ages (it decreased) or during the warming events that followed the ice ages (it increased).  </a:t>
            </a:r>
          </a:p>
          <a:p>
            <a:pPr>
              <a:defRPr/>
            </a:pPr>
            <a:endParaRPr lang="en-US" dirty="0" smtClean="0"/>
          </a:p>
          <a:p>
            <a:pPr>
              <a:defRPr/>
            </a:pPr>
            <a:r>
              <a:rPr lang="en-US" dirty="0" smtClean="0"/>
              <a:t>Converting forested land to crop land also changes the biodiversity in the area.  There may still be biodiversity in the area after the change, but it will be very different from the biodiversity that was originally there (usually it decreases).  In addition, converting land to residential areas or malls or parking garages will affect the biodiversity (it decreases).</a:t>
            </a:r>
          </a:p>
          <a:p>
            <a:pPr>
              <a:defRPr/>
            </a:pPr>
            <a:endParaRPr lang="en-US" dirty="0" smtClean="0"/>
          </a:p>
          <a:p>
            <a:pPr>
              <a:defRPr/>
            </a:pPr>
            <a:r>
              <a:rPr lang="en-US" dirty="0" smtClean="0"/>
              <a:t>The introduction of invasive species can also change the biodiversity of an area.  The following examples are of invasive species and their impact on an ecosystem (and its biodiversity).     </a:t>
            </a:r>
          </a:p>
          <a:p>
            <a:pPr>
              <a:defRPr/>
            </a:pPr>
            <a:endParaRPr lang="en-US" dirty="0" smtClean="0"/>
          </a:p>
          <a:p>
            <a:pPr>
              <a:defRPr/>
            </a:pPr>
            <a:r>
              <a:rPr lang="en-US" b="1" dirty="0" smtClean="0"/>
              <a:t>Discussion question:</a:t>
            </a:r>
          </a:p>
          <a:p>
            <a:pPr>
              <a:defRPr/>
            </a:pPr>
            <a:r>
              <a:rPr lang="en-US" b="1" dirty="0" smtClean="0"/>
              <a:t>What other things do you think might affect biodiversity?</a:t>
            </a:r>
          </a:p>
          <a:p>
            <a:pPr>
              <a:defRPr/>
            </a:pPr>
            <a:endParaRPr lang="en-US" dirty="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A776959A-4496-4FD8-838A-46663A83F88A}" type="slidenum">
              <a:rPr lang="en-US" smtClean="0"/>
              <a:pPr eaLnBrk="1" hangingPunct="1">
                <a:defRPr/>
              </a:pPr>
              <a:t>6</a:t>
            </a:fld>
            <a:endParaRPr lang="en-US" smtClean="0"/>
          </a:p>
        </p:txBody>
      </p:sp>
      <p:sp>
        <p:nvSpPr>
          <p:cNvPr id="2" name="Footer Placeholder 1"/>
          <p:cNvSpPr>
            <a:spLocks noGrp="1"/>
          </p:cNvSpPr>
          <p:nvPr>
            <p:ph type="ftr" sz="quarter" idx="10"/>
          </p:nvPr>
        </p:nvSpPr>
        <p:spPr/>
        <p:txBody>
          <a:bodyPr/>
          <a:lstStyle/>
          <a:p>
            <a:pPr>
              <a:defRPr/>
            </a:pPr>
            <a:r>
              <a:rPr lang="en-US" smtClean="0"/>
              <a:t>Name___________________________</a:t>
            </a:r>
            <a:endParaRPr lang="en-US"/>
          </a:p>
        </p:txBody>
      </p:sp>
      <p:sp>
        <p:nvSpPr>
          <p:cNvPr id="4" name="Header Placeholder 3"/>
          <p:cNvSpPr>
            <a:spLocks noGrp="1"/>
          </p:cNvSpPr>
          <p:nvPr>
            <p:ph type="hdr" sz="quarter" idx="11"/>
          </p:nvPr>
        </p:nvSpPr>
        <p:spPr/>
        <p:txBody>
          <a:bodyPr/>
          <a:lstStyle/>
          <a:p>
            <a:pPr>
              <a:defRPr/>
            </a:pPr>
            <a:r>
              <a:rPr lang="en-US" smtClean="0"/>
              <a:t>Biodiversity, Invasive Species, and Plant Biosecurity Notes</a:t>
            </a:r>
            <a:endParaRPr lang="en-US"/>
          </a:p>
        </p:txBody>
      </p:sp>
      <p:sp>
        <p:nvSpPr>
          <p:cNvPr id="5" name="Date Placeholder 4"/>
          <p:cNvSpPr>
            <a:spLocks noGrp="1"/>
          </p:cNvSpPr>
          <p:nvPr>
            <p:ph type="dt" idx="12"/>
          </p:nvPr>
        </p:nvSpPr>
        <p:spPr/>
        <p:txBody>
          <a:bodyPr/>
          <a:lstStyle/>
          <a:p>
            <a:pPr>
              <a:defRPr/>
            </a:pPr>
            <a:r>
              <a:rPr lang="en-US" smtClean="0"/>
              <a:t>9/11/2019</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a:defRPr/>
            </a:pPr>
            <a:r>
              <a:rPr lang="en-US" dirty="0" smtClean="0"/>
              <a:t>Invasive species are species whose introduction into an area does or is likely to cause economic harm (such as to a natural ecosystem or to agricultural systems) or harm to human health.  </a:t>
            </a:r>
          </a:p>
          <a:p>
            <a:pPr>
              <a:defRPr/>
            </a:pPr>
            <a:endParaRPr lang="en-US" dirty="0" smtClean="0"/>
          </a:p>
          <a:p>
            <a:pPr eaLnBrk="1" hangingPunct="1">
              <a:defRPr/>
            </a:pPr>
            <a:r>
              <a:rPr lang="en-US" dirty="0" smtClean="0"/>
              <a:t>For example, the emerald ash borer (</a:t>
            </a:r>
            <a:r>
              <a:rPr lang="en-US" i="1" dirty="0" smtClean="0">
                <a:ea typeface="ＭＳ Ｐゴシック" pitchFamily="34" charset="-128"/>
              </a:rPr>
              <a:t>Agrilus planipennis</a:t>
            </a:r>
            <a:r>
              <a:rPr lang="en-US" dirty="0" smtClean="0">
                <a:ea typeface="ＭＳ Ｐゴシック" pitchFamily="34" charset="-128"/>
              </a:rPr>
              <a:t>) is a beetle that is native to Asia. </a:t>
            </a:r>
            <a:r>
              <a:rPr lang="en-US" dirty="0" smtClean="0"/>
              <a:t>It was first detected in Michigan in the summer of 2002 and has since spread to 19 states (Connecticut, Illinois, Indiana, Iowa, Kansas, Kentucky, Maryland, Massachusetts, Minnesota, Missouri, New Hampshire, New York, North Carolina, Ohio, Pennsylvania, Tennessee, Virginia, West Virginia, and Wisconsin).  It is thought that they came in by accident on wood packing material made from ash trees in its native range. </a:t>
            </a:r>
          </a:p>
          <a:p>
            <a:pPr>
              <a:defRPr/>
            </a:pPr>
            <a:endParaRPr lang="en-US" dirty="0" smtClean="0"/>
          </a:p>
          <a:p>
            <a:pPr>
              <a:defRPr/>
            </a:pPr>
            <a:r>
              <a:rPr lang="en-US" dirty="0" smtClean="0"/>
              <a:t>The adults average 0.5 inch (1.25cm) long and are metallic green in color.  The larvae reach about 1.5 inches (4cm) long, are creamy white, and are somewhat flattened.  There segments look like a series of nested bells.   </a:t>
            </a:r>
          </a:p>
          <a:p>
            <a:pPr>
              <a:defRPr/>
            </a:pPr>
            <a:endParaRPr lang="en-US" dirty="0" smtClean="0"/>
          </a:p>
          <a:p>
            <a:pPr>
              <a:defRPr/>
            </a:pPr>
            <a:r>
              <a:rPr lang="en-US" dirty="0" smtClean="0"/>
              <a:t>The adults feed on the leaves of the ash trees (</a:t>
            </a:r>
            <a:r>
              <a:rPr lang="en-US" i="1" dirty="0" smtClean="0"/>
              <a:t>Fraxinus </a:t>
            </a:r>
            <a:r>
              <a:rPr lang="en-US" dirty="0" smtClean="0"/>
              <a:t>spp.) that grow here with very little damage to the tree itself.  However, its larvae burrow into the vascular tissues of the tree essentially starving the tree to death within a few years (vascular tissue carries food and water to all parts of the plant). The image above shows typical damage seen after an emerald ash borer infestation.  Millions of ash trees have already been killed and millions more will die because of this invasive insect. </a:t>
            </a:r>
          </a:p>
          <a:p>
            <a:pPr>
              <a:defRPr/>
            </a:pPr>
            <a:endParaRPr lang="en-US" dirty="0" smtClean="0"/>
          </a:p>
          <a:p>
            <a:pPr>
              <a:defRPr/>
            </a:pPr>
            <a:r>
              <a:rPr lang="en-US" b="1" dirty="0" smtClean="0"/>
              <a:t>Discussion questions:</a:t>
            </a:r>
          </a:p>
          <a:p>
            <a:pPr marL="228600" indent="-228600">
              <a:buFontTx/>
              <a:buAutoNum type="arabicParenR"/>
              <a:defRPr/>
            </a:pPr>
            <a:r>
              <a:rPr lang="en-US" b="1" dirty="0" smtClean="0"/>
              <a:t>What do you think will happen to the biodiversity of an ash forest if this happens? </a:t>
            </a:r>
          </a:p>
          <a:p>
            <a:pPr marL="228600" indent="-228600">
              <a:buFontTx/>
              <a:buAutoNum type="arabicParenR"/>
              <a:defRPr/>
            </a:pPr>
            <a:r>
              <a:rPr lang="en-US" b="1" dirty="0" smtClean="0"/>
              <a:t>There are many ash trees planted in urban settings (parking lots, sidewalks, along roadways, in neighborhoods, etc.).  What will be the impact of this insect on the biodiversity found there?  What organisms could be impacted?</a:t>
            </a:r>
          </a:p>
          <a:p>
            <a:pPr>
              <a:defRPr/>
            </a:pPr>
            <a:endParaRPr lang="en-US" dirty="0" smtClean="0"/>
          </a:p>
          <a:p>
            <a:pPr>
              <a:defRPr/>
            </a:pPr>
            <a:endParaRPr lang="en-US" dirty="0" smtClean="0"/>
          </a:p>
          <a:p>
            <a:pPr>
              <a:defRPr/>
            </a:pPr>
            <a:r>
              <a:rPr lang="en-US" dirty="0" smtClean="0"/>
              <a:t>Information sources:</a:t>
            </a:r>
          </a:p>
          <a:p>
            <a:pPr>
              <a:defRPr/>
            </a:pPr>
            <a:r>
              <a:rPr lang="en-US" dirty="0" smtClean="0"/>
              <a:t>Emerald ash borer website.</a:t>
            </a:r>
          </a:p>
          <a:p>
            <a:pPr>
              <a:defRPr/>
            </a:pPr>
            <a:r>
              <a:rPr lang="en-US" dirty="0" smtClean="0"/>
              <a:t>	accessed June 5, 2012 – </a:t>
            </a:r>
          </a:p>
          <a:p>
            <a:pPr>
              <a:defRPr/>
            </a:pPr>
            <a:r>
              <a:rPr lang="en-US" dirty="0" smtClean="0"/>
              <a:t>	http://www.emeraldashborer.info/  </a:t>
            </a:r>
          </a:p>
          <a:p>
            <a:pPr>
              <a:defRPr/>
            </a:pPr>
            <a:r>
              <a:rPr lang="en-US" dirty="0" smtClean="0"/>
              <a:t>Florida Department of Agriculture and Consumer Service, Division of Forestry.  1999.  Forest Trees of Florida.  Published in house.  </a:t>
            </a:r>
          </a:p>
          <a:p>
            <a:pPr>
              <a:defRPr/>
            </a:pPr>
            <a:r>
              <a:rPr lang="en-US" dirty="0" smtClean="0"/>
              <a:t>NPDN First Detector Modules - Introduction to the Emerald Ash Borer and Identification and Hosts</a:t>
            </a:r>
          </a:p>
          <a:p>
            <a:pPr>
              <a:defRPr/>
            </a:pPr>
            <a:r>
              <a:rPr lang="en-US" dirty="0" smtClean="0"/>
              <a:t>	accessed June 5, 2012 – </a:t>
            </a:r>
          </a:p>
          <a:p>
            <a:pPr>
              <a:defRPr/>
            </a:pPr>
            <a:r>
              <a:rPr lang="en-US" dirty="0" smtClean="0"/>
              <a:t>	http://www.firstdetector.org</a:t>
            </a:r>
          </a:p>
          <a:p>
            <a:pPr>
              <a:defRPr/>
            </a:pPr>
            <a:r>
              <a:rPr lang="en-US" dirty="0" smtClean="0"/>
              <a:t>USDA Natural Resources Conservation Service – Plant Database.  “</a:t>
            </a:r>
            <a:r>
              <a:rPr lang="en-US" i="1" dirty="0" smtClean="0"/>
              <a:t>Fraxinus</a:t>
            </a:r>
            <a:r>
              <a:rPr lang="en-US" dirty="0" smtClean="0"/>
              <a:t>”.  </a:t>
            </a:r>
          </a:p>
          <a:p>
            <a:pPr>
              <a:defRPr/>
            </a:pPr>
            <a:r>
              <a:rPr lang="en-US" dirty="0" smtClean="0"/>
              <a:t>	accessed June 6, 2012 – </a:t>
            </a:r>
          </a:p>
          <a:p>
            <a:pPr>
              <a:defRPr/>
            </a:pPr>
            <a:r>
              <a:rPr lang="en-US" dirty="0" smtClean="0"/>
              <a:t>	http://plants.usda.gov/</a:t>
            </a:r>
          </a:p>
          <a:p>
            <a:pPr>
              <a:defRPr/>
            </a:pPr>
            <a:r>
              <a:rPr lang="en-US" dirty="0" smtClean="0"/>
              <a:t>USDA Pest Alert.  “Emerald Ash Borer”.</a:t>
            </a:r>
          </a:p>
          <a:p>
            <a:pPr>
              <a:defRPr/>
            </a:pPr>
            <a:r>
              <a:rPr lang="en-US" dirty="0" smtClean="0"/>
              <a:t>	accessed June 5, 2012 – </a:t>
            </a:r>
          </a:p>
          <a:p>
            <a:pPr>
              <a:defRPr/>
            </a:pPr>
            <a:r>
              <a:rPr lang="en-US" dirty="0" smtClean="0"/>
              <a:t>	http://www.na.fs.fed.us/spfo/pubs/pest_al/eab/eab04.htm</a:t>
            </a:r>
          </a:p>
          <a:p>
            <a:pPr>
              <a:defRPr/>
            </a:pPr>
            <a:endParaRPr lang="en-US" dirty="0" smtClean="0"/>
          </a:p>
          <a:p>
            <a:pPr>
              <a:defRPr/>
            </a:pPr>
            <a:endParaRPr lang="en-US" dirty="0" smtClean="0"/>
          </a:p>
        </p:txBody>
      </p:sp>
      <p:sp>
        <p:nvSpPr>
          <p:cNvPr id="706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FDEFF267-803A-4676-9FC1-04C51DF157FE}" type="slidenum">
              <a:rPr lang="en-US" smtClean="0"/>
              <a:pPr eaLnBrk="1" hangingPunct="1">
                <a:defRPr/>
              </a:pPr>
              <a:t>7</a:t>
            </a:fld>
            <a:endParaRPr lang="en-US" smtClean="0"/>
          </a:p>
        </p:txBody>
      </p:sp>
      <p:sp>
        <p:nvSpPr>
          <p:cNvPr id="2" name="Footer Placeholder 1"/>
          <p:cNvSpPr>
            <a:spLocks noGrp="1"/>
          </p:cNvSpPr>
          <p:nvPr>
            <p:ph type="ftr" sz="quarter" idx="10"/>
          </p:nvPr>
        </p:nvSpPr>
        <p:spPr/>
        <p:txBody>
          <a:bodyPr/>
          <a:lstStyle/>
          <a:p>
            <a:pPr>
              <a:defRPr/>
            </a:pPr>
            <a:r>
              <a:rPr lang="en-US" smtClean="0"/>
              <a:t>Name___________________________</a:t>
            </a:r>
            <a:endParaRPr lang="en-US"/>
          </a:p>
        </p:txBody>
      </p:sp>
      <p:sp>
        <p:nvSpPr>
          <p:cNvPr id="4" name="Header Placeholder 3"/>
          <p:cNvSpPr>
            <a:spLocks noGrp="1"/>
          </p:cNvSpPr>
          <p:nvPr>
            <p:ph type="hdr" sz="quarter" idx="11"/>
          </p:nvPr>
        </p:nvSpPr>
        <p:spPr/>
        <p:txBody>
          <a:bodyPr/>
          <a:lstStyle/>
          <a:p>
            <a:pPr>
              <a:defRPr/>
            </a:pPr>
            <a:r>
              <a:rPr lang="en-US" smtClean="0"/>
              <a:t>Biodiversity, Invasive Species, and Plant Biosecurity Notes</a:t>
            </a:r>
            <a:endParaRPr lang="en-US"/>
          </a:p>
        </p:txBody>
      </p:sp>
      <p:sp>
        <p:nvSpPr>
          <p:cNvPr id="5" name="Date Placeholder 4"/>
          <p:cNvSpPr>
            <a:spLocks noGrp="1"/>
          </p:cNvSpPr>
          <p:nvPr>
            <p:ph type="dt" idx="12"/>
          </p:nvPr>
        </p:nvSpPr>
        <p:spPr/>
        <p:txBody>
          <a:bodyPr/>
          <a:lstStyle/>
          <a:p>
            <a:pPr>
              <a:defRPr/>
            </a:pPr>
            <a:r>
              <a:rPr lang="en-US" smtClean="0"/>
              <a:t>9/11/2019</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r>
              <a:rPr lang="en-US" dirty="0" smtClean="0"/>
              <a:t>Another example is the Asian long horned beetle (</a:t>
            </a:r>
            <a:r>
              <a:rPr lang="en-US" i="1" dirty="0" smtClean="0"/>
              <a:t>Anoplophora glabripennis</a:t>
            </a:r>
            <a:r>
              <a:rPr lang="en-US" dirty="0" smtClean="0"/>
              <a:t>). </a:t>
            </a:r>
            <a:r>
              <a:rPr lang="en-US" baseline="0" dirty="0" smtClean="0"/>
              <a:t>This species is also a native of China and was first detected in New York in 1996.  It then spread to areas in Illinois, New Jersey, Massachusetts, and Ohio.  It also probably came in accidently on wood packing material.  Because there are isolated detections of this pest, an eradication effort is underway.  As of September 1, 2013, this pest has been eradicated from Illinois and New Jersey, but populations remain in Ohio, New York, and Massachusetts (NAPPO September 2013). </a:t>
            </a:r>
          </a:p>
          <a:p>
            <a:pPr>
              <a:defRPr/>
            </a:pPr>
            <a:endParaRPr lang="en-US" dirty="0" smtClean="0"/>
          </a:p>
          <a:p>
            <a:pPr>
              <a:defRPr/>
            </a:pPr>
            <a:r>
              <a:rPr lang="en-US" dirty="0" smtClean="0"/>
              <a:t>The adults range between 1 to 1.5 inches (25 and 35mm) in length with long antennae that is 2.5 times the length of the body in males, and 1.3 times the length of the body in females.  They are black with white spots.  The larvae average 2 inches (50mm) long, are creamy white in color, and quite round in profile.</a:t>
            </a:r>
          </a:p>
          <a:p>
            <a:pPr>
              <a:defRPr/>
            </a:pPr>
            <a:endParaRPr lang="en-US" dirty="0" smtClean="0"/>
          </a:p>
          <a:p>
            <a:pPr>
              <a:defRPr/>
            </a:pPr>
            <a:r>
              <a:rPr lang="en-US" dirty="0" smtClean="0"/>
              <a:t>The larvae of this beetle tunnel into the tree where they feed in the vascular tissues of the tree causing the tree to die.  They prefer maple (</a:t>
            </a:r>
            <a:r>
              <a:rPr lang="en-US" i="1" dirty="0" smtClean="0"/>
              <a:t>Acer</a:t>
            </a:r>
            <a:r>
              <a:rPr lang="en-US" dirty="0" smtClean="0"/>
              <a:t> spp.), but will also attack birches (</a:t>
            </a:r>
            <a:r>
              <a:rPr lang="en-US" i="1" dirty="0" err="1" smtClean="0"/>
              <a:t>Betula</a:t>
            </a:r>
            <a:r>
              <a:rPr lang="en-US" i="1" dirty="0" smtClean="0"/>
              <a:t> </a:t>
            </a:r>
            <a:r>
              <a:rPr lang="en-US" dirty="0" smtClean="0"/>
              <a:t>spp.), buckeye (</a:t>
            </a:r>
            <a:r>
              <a:rPr lang="en-US" i="1" dirty="0" err="1" smtClean="0"/>
              <a:t>Aesculus</a:t>
            </a:r>
            <a:r>
              <a:rPr lang="en-US" dirty="0" smtClean="0"/>
              <a:t> spp.), elms (</a:t>
            </a:r>
            <a:r>
              <a:rPr lang="en-US" i="1" dirty="0" err="1" smtClean="0"/>
              <a:t>Ulmus</a:t>
            </a:r>
            <a:r>
              <a:rPr lang="en-US" dirty="0" smtClean="0"/>
              <a:t> spp.), and willows (</a:t>
            </a:r>
            <a:r>
              <a:rPr lang="en-US" i="1" dirty="0" smtClean="0"/>
              <a:t>Salix</a:t>
            </a:r>
            <a:r>
              <a:rPr lang="en-US" dirty="0" smtClean="0"/>
              <a:t> spp.).   </a:t>
            </a:r>
          </a:p>
          <a:p>
            <a:pPr>
              <a:defRPr/>
            </a:pPr>
            <a:r>
              <a:rPr lang="en-US" dirty="0" smtClean="0"/>
              <a:t> </a:t>
            </a:r>
          </a:p>
          <a:p>
            <a:pPr>
              <a:defRPr/>
            </a:pPr>
            <a:r>
              <a:rPr lang="en-US" dirty="0" smtClean="0"/>
              <a:t>Currently, authorities are working on eradicating this insect where it is found by removing all trees that are infested.  So far, thousands of trees have been cut down and either chipped or burned.   </a:t>
            </a:r>
          </a:p>
          <a:p>
            <a:pPr>
              <a:defRPr/>
            </a:pPr>
            <a:endParaRPr lang="en-US" dirty="0" smtClean="0"/>
          </a:p>
          <a:p>
            <a:pPr>
              <a:defRPr/>
            </a:pPr>
            <a:r>
              <a:rPr lang="en-US" b="1" dirty="0" smtClean="0"/>
              <a:t>Discussion questions:</a:t>
            </a:r>
          </a:p>
          <a:p>
            <a:pPr marL="228600" indent="-228600">
              <a:buFontTx/>
              <a:buAutoNum type="arabicParenR"/>
              <a:defRPr/>
            </a:pPr>
            <a:r>
              <a:rPr lang="en-US" b="1" dirty="0" smtClean="0"/>
              <a:t>What do you think will happen to the biodiversity of a maple forest (birch forest or mixed hardwood forest to which all of these trees belong) if this insect is not eradicated?  </a:t>
            </a:r>
          </a:p>
          <a:p>
            <a:pPr marL="228600" indent="-228600">
              <a:buFontTx/>
              <a:buAutoNum type="arabicParenR"/>
              <a:defRPr/>
            </a:pPr>
            <a:r>
              <a:rPr lang="en-US" b="1" dirty="0" smtClean="0"/>
              <a:t>There are many maples, birches, buckeyes, horsechestnuts, or willows planted in urban settings (parking lots, sidewalks, along roadways, in neighborhoods, etc.).  What will be the impact of this insect on the biodiversity found there?  What organisms could be impacted?</a:t>
            </a:r>
          </a:p>
          <a:p>
            <a:pPr>
              <a:defRPr/>
            </a:pPr>
            <a:endParaRPr lang="en-US" dirty="0" smtClean="0"/>
          </a:p>
          <a:p>
            <a:pPr>
              <a:defRPr/>
            </a:pPr>
            <a:endParaRPr lang="en-US" dirty="0" smtClean="0"/>
          </a:p>
          <a:p>
            <a:pPr>
              <a:defRPr/>
            </a:pPr>
            <a:r>
              <a:rPr lang="en-US" dirty="0" smtClean="0"/>
              <a:t>Information sources:</a:t>
            </a:r>
          </a:p>
          <a:p>
            <a:pPr>
              <a:defRPr/>
            </a:pPr>
            <a:r>
              <a:rPr lang="en-US" dirty="0" smtClean="0"/>
              <a:t>Asian Longhorned Beetle website – </a:t>
            </a:r>
          </a:p>
          <a:p>
            <a:pPr>
              <a:defRPr/>
            </a:pPr>
            <a:r>
              <a:rPr lang="en-US" dirty="0" smtClean="0"/>
              <a:t>	accessed June 5, 2012 – </a:t>
            </a:r>
          </a:p>
          <a:p>
            <a:pPr>
              <a:defRPr/>
            </a:pPr>
            <a:r>
              <a:rPr lang="en-US" dirty="0" smtClean="0"/>
              <a:t>	http://www.uvm.edu/albeetle/management/treeremoval.html</a:t>
            </a:r>
          </a:p>
          <a:p>
            <a:pPr>
              <a:defRPr/>
            </a:pPr>
            <a:r>
              <a:rPr lang="en-US" dirty="0" smtClean="0"/>
              <a:t>EPPO Data Sheets on Quarantine Pests. “</a:t>
            </a:r>
            <a:r>
              <a:rPr lang="en-US" i="1" dirty="0" smtClean="0"/>
              <a:t>Anoplophora glabripennis”.</a:t>
            </a:r>
          </a:p>
          <a:p>
            <a:pPr>
              <a:defRPr/>
            </a:pPr>
            <a:r>
              <a:rPr lang="en-US" i="1" dirty="0" smtClean="0"/>
              <a:t>	</a:t>
            </a:r>
            <a:r>
              <a:rPr lang="en-US" dirty="0" smtClean="0"/>
              <a:t>accessed June 6, 2012 – </a:t>
            </a:r>
          </a:p>
          <a:p>
            <a:pPr>
              <a:defRPr/>
            </a:pPr>
            <a:r>
              <a:rPr lang="en-US" dirty="0" smtClean="0"/>
              <a:t>	http://www.eppo.int/QUARANTINE/insects/Anoplophora_glabripennis/ANOLGL_ds.pdf</a:t>
            </a:r>
          </a:p>
          <a:p>
            <a:pPr>
              <a:defRPr/>
            </a:pPr>
            <a:r>
              <a:rPr lang="en-US" dirty="0" smtClean="0"/>
              <a:t>USDA Natural Resources Conservation Service – Plant Database.  “</a:t>
            </a:r>
            <a:r>
              <a:rPr lang="en-US" i="1" dirty="0" smtClean="0"/>
              <a:t>Acer</a:t>
            </a:r>
            <a:r>
              <a:rPr lang="en-US" dirty="0" smtClean="0"/>
              <a:t>”, “</a:t>
            </a:r>
            <a:r>
              <a:rPr lang="en-US" i="1" dirty="0" smtClean="0"/>
              <a:t>Betula”, “Aesculus”, “Ulmus”, “Salix</a:t>
            </a:r>
            <a:r>
              <a:rPr lang="en-US" dirty="0" smtClean="0"/>
              <a:t> “.  </a:t>
            </a:r>
          </a:p>
          <a:p>
            <a:pPr>
              <a:defRPr/>
            </a:pPr>
            <a:r>
              <a:rPr lang="en-US" dirty="0" smtClean="0"/>
              <a:t>	accessed June 6, 2012 – </a:t>
            </a:r>
          </a:p>
          <a:p>
            <a:pPr>
              <a:defRPr/>
            </a:pPr>
            <a:r>
              <a:rPr lang="en-US" dirty="0" smtClean="0"/>
              <a:t>	http://plants.usda.gov/</a:t>
            </a:r>
          </a:p>
          <a:p>
            <a:pPr>
              <a:defRPr/>
            </a:pPr>
            <a:r>
              <a:rPr lang="en-US" dirty="0" smtClean="0"/>
              <a:t>USDA Pest Alert.  “Asian Longhorned beetle”.</a:t>
            </a:r>
          </a:p>
          <a:p>
            <a:pPr>
              <a:defRPr/>
            </a:pPr>
            <a:r>
              <a:rPr lang="en-US" dirty="0" smtClean="0"/>
              <a:t>	accessed June 5, 2012 – </a:t>
            </a:r>
          </a:p>
          <a:p>
            <a:pPr>
              <a:defRPr/>
            </a:pPr>
            <a:r>
              <a:rPr lang="en-US" dirty="0" smtClean="0"/>
              <a:t>	http://www.na.fs.fed.us/pubs/palerts/alb/alb_pa.pdf  </a:t>
            </a:r>
          </a:p>
        </p:txBody>
      </p:sp>
      <p:sp>
        <p:nvSpPr>
          <p:cNvPr id="716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CFB09585-55BB-47BD-9C95-E33E2013CE6D}" type="slidenum">
              <a:rPr lang="en-US" smtClean="0"/>
              <a:pPr eaLnBrk="1" hangingPunct="1">
                <a:defRPr/>
              </a:pPr>
              <a:t>8</a:t>
            </a:fld>
            <a:endParaRPr lang="en-US" smtClean="0"/>
          </a:p>
        </p:txBody>
      </p:sp>
      <p:sp>
        <p:nvSpPr>
          <p:cNvPr id="2" name="Footer Placeholder 1"/>
          <p:cNvSpPr>
            <a:spLocks noGrp="1"/>
          </p:cNvSpPr>
          <p:nvPr>
            <p:ph type="ftr" sz="quarter" idx="10"/>
          </p:nvPr>
        </p:nvSpPr>
        <p:spPr/>
        <p:txBody>
          <a:bodyPr/>
          <a:lstStyle/>
          <a:p>
            <a:pPr>
              <a:defRPr/>
            </a:pPr>
            <a:r>
              <a:rPr lang="en-US" smtClean="0"/>
              <a:t>Name___________________________</a:t>
            </a:r>
            <a:endParaRPr lang="en-US"/>
          </a:p>
        </p:txBody>
      </p:sp>
      <p:sp>
        <p:nvSpPr>
          <p:cNvPr id="4" name="Header Placeholder 3"/>
          <p:cNvSpPr>
            <a:spLocks noGrp="1"/>
          </p:cNvSpPr>
          <p:nvPr>
            <p:ph type="hdr" sz="quarter" idx="11"/>
          </p:nvPr>
        </p:nvSpPr>
        <p:spPr/>
        <p:txBody>
          <a:bodyPr/>
          <a:lstStyle/>
          <a:p>
            <a:pPr>
              <a:defRPr/>
            </a:pPr>
            <a:r>
              <a:rPr lang="en-US" smtClean="0"/>
              <a:t>Biodiversity, Invasive Species, and Plant Biosecurity Notes</a:t>
            </a:r>
            <a:endParaRPr lang="en-US"/>
          </a:p>
        </p:txBody>
      </p:sp>
      <p:sp>
        <p:nvSpPr>
          <p:cNvPr id="5" name="Date Placeholder 4"/>
          <p:cNvSpPr>
            <a:spLocks noGrp="1"/>
          </p:cNvSpPr>
          <p:nvPr>
            <p:ph type="dt" idx="12"/>
          </p:nvPr>
        </p:nvSpPr>
        <p:spPr/>
        <p:txBody>
          <a:bodyPr/>
          <a:lstStyle/>
          <a:p>
            <a:pPr>
              <a:defRPr/>
            </a:pPr>
            <a:r>
              <a:rPr lang="en-US" smtClean="0"/>
              <a:t>9/11/2019</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eaLnBrk="1" fontAlgn="auto" hangingPunct="1">
              <a:spcBef>
                <a:spcPts val="0"/>
              </a:spcBef>
              <a:spcAft>
                <a:spcPts val="0"/>
              </a:spcAft>
              <a:defRPr/>
            </a:pPr>
            <a:r>
              <a:rPr lang="en-US" dirty="0" smtClean="0"/>
              <a:t>An invasive disease that is taking its toll on the oaks in the western U.S. is sudden oak death (SOD). Sudden oak death (also known as ramorum leaf blight or ramorum dieback) is an invasive disease that is caused by a water mold called </a:t>
            </a:r>
            <a:r>
              <a:rPr lang="en-US" i="1" dirty="0" smtClean="0"/>
              <a:t>Phytopthora ramorum</a:t>
            </a:r>
            <a:r>
              <a:rPr lang="en-US" dirty="0" smtClean="0"/>
              <a:t>.  Water molds look like fungi, but are actually more closely related to algae.  Though researchers are still determining the native distribution of this disease, evidence suggests that it is not native to either North America or Europe (where it has recently been found).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Over 135 plants have been recorded as hosts for sudden oak death including many that are found in native forests, in the nursery trade, and in people’s yards. Though many plants, such as rhododendron, camellia, and viburnum can have the disease, but do not die from it, many others have no defense for this newly introduced disease and thus succumb to it.</a:t>
            </a:r>
          </a:p>
          <a:p>
            <a:pPr eaLnBrk="1" fontAlgn="auto" hangingPunct="1">
              <a:spcBef>
                <a:spcPts val="0"/>
              </a:spcBef>
              <a:spcAft>
                <a:spcPts val="0"/>
              </a:spcAft>
              <a:defRPr/>
            </a:pPr>
            <a:r>
              <a:rPr lang="en-US" dirty="0" smtClean="0"/>
              <a:t>  </a:t>
            </a:r>
          </a:p>
          <a:p>
            <a:pPr eaLnBrk="1" fontAlgn="auto" hangingPunct="1">
              <a:spcBef>
                <a:spcPts val="0"/>
              </a:spcBef>
              <a:spcAft>
                <a:spcPts val="0"/>
              </a:spcAft>
              <a:defRPr/>
            </a:pPr>
            <a:r>
              <a:rPr lang="en-US" dirty="0" smtClean="0"/>
              <a:t>This disease can kill a tree in one to two seasons and causes leaf death or cankers (large, weeping wounds).  Spores that cause this disease are spread through rainwater, contaminated water, soil, and soil litter.</a:t>
            </a:r>
          </a:p>
          <a:p>
            <a:pPr eaLnBrk="1" hangingPunct="1">
              <a:spcBef>
                <a:spcPct val="0"/>
              </a:spcBef>
              <a:defRPr/>
            </a:pPr>
            <a:endParaRPr lang="en-US" dirty="0" smtClean="0"/>
          </a:p>
          <a:p>
            <a:pPr eaLnBrk="1" hangingPunct="1">
              <a:spcBef>
                <a:spcPct val="0"/>
              </a:spcBef>
              <a:defRPr/>
            </a:pPr>
            <a:r>
              <a:rPr lang="en-US" b="1" dirty="0" smtClean="0"/>
              <a:t>Discussion questions:</a:t>
            </a:r>
          </a:p>
          <a:p>
            <a:pPr marL="228600" indent="-228600" eaLnBrk="1" hangingPunct="1">
              <a:spcBef>
                <a:spcPct val="0"/>
              </a:spcBef>
              <a:buFontTx/>
              <a:buAutoNum type="arabicParenR"/>
              <a:defRPr/>
            </a:pPr>
            <a:r>
              <a:rPr lang="en-US" b="1" dirty="0" smtClean="0"/>
              <a:t>What do you think has happened to the biodiversity of oak forests in California?  </a:t>
            </a:r>
          </a:p>
          <a:p>
            <a:pPr marL="228600" indent="-228600" eaLnBrk="1" hangingPunct="1">
              <a:spcBef>
                <a:spcPct val="0"/>
              </a:spcBef>
              <a:buFontTx/>
              <a:buAutoNum type="arabicParenR"/>
              <a:defRPr/>
            </a:pPr>
            <a:r>
              <a:rPr lang="en-US" b="1" dirty="0" smtClean="0"/>
              <a:t>What do you think will happen to other oak forests elsewhere in the United States if this disease spreads?   </a:t>
            </a:r>
          </a:p>
          <a:p>
            <a:pPr marL="228600" indent="-228600" eaLnBrk="1" hangingPunct="1">
              <a:spcBef>
                <a:spcPct val="0"/>
              </a:spcBef>
              <a:buFontTx/>
              <a:buAutoNum type="arabicParenR"/>
              <a:defRPr/>
            </a:pPr>
            <a:r>
              <a:rPr lang="en-US" b="1" dirty="0" smtClean="0"/>
              <a:t>Do you see oak trees as you drive around town?  If so, what could happen to the biodiversity of organisms that rely on these oak trees? What organisms do you think could be impacted?</a:t>
            </a:r>
          </a:p>
          <a:p>
            <a:pPr marL="228600" indent="-228600" eaLnBrk="1" hangingPunct="1">
              <a:spcBef>
                <a:spcPct val="0"/>
              </a:spcBef>
              <a:buFontTx/>
              <a:buAutoNum type="arabicParenR"/>
              <a:defRPr/>
            </a:pPr>
            <a:endParaRPr lang="en-US" b="1" dirty="0" smtClean="0"/>
          </a:p>
          <a:p>
            <a:pPr eaLnBrk="1" hangingPunct="1">
              <a:spcBef>
                <a:spcPct val="0"/>
              </a:spcBef>
              <a:defRPr/>
            </a:pPr>
            <a:endParaRPr lang="en-US" dirty="0" smtClean="0"/>
          </a:p>
          <a:p>
            <a:pPr eaLnBrk="1" hangingPunct="1">
              <a:spcBef>
                <a:spcPct val="0"/>
              </a:spcBef>
              <a:defRPr/>
            </a:pPr>
            <a:r>
              <a:rPr lang="en-US" dirty="0" smtClean="0"/>
              <a:t>Information sources:</a:t>
            </a:r>
          </a:p>
          <a:p>
            <a:pPr eaLnBrk="1" hangingPunct="1">
              <a:spcBef>
                <a:spcPct val="0"/>
              </a:spcBef>
              <a:defRPr/>
            </a:pPr>
            <a:r>
              <a:rPr lang="en-US" dirty="0" smtClean="0"/>
              <a:t>California Oak Mortality Task Force. 2012.</a:t>
            </a:r>
          </a:p>
          <a:p>
            <a:pPr eaLnBrk="1" hangingPunct="1">
              <a:spcBef>
                <a:spcPct val="0"/>
              </a:spcBef>
              <a:defRPr/>
            </a:pPr>
            <a:r>
              <a:rPr lang="en-US" dirty="0" smtClean="0"/>
              <a:t>	accessed 6/14/2012 – </a:t>
            </a:r>
          </a:p>
          <a:p>
            <a:pPr eaLnBrk="1" hangingPunct="1">
              <a:spcBef>
                <a:spcPct val="0"/>
              </a:spcBef>
              <a:defRPr/>
            </a:pPr>
            <a:r>
              <a:rPr lang="en-US" dirty="0" smtClean="0"/>
              <a:t>	http://www.suddenoakdeath.org/diagnosis-and-management/hosts-and-associated-plants/</a:t>
            </a:r>
          </a:p>
          <a:p>
            <a:pPr eaLnBrk="1" hangingPunct="1">
              <a:spcBef>
                <a:spcPct val="0"/>
              </a:spcBef>
              <a:defRPr/>
            </a:pPr>
            <a:r>
              <a:rPr lang="en-US" dirty="0" smtClean="0"/>
              <a:t>Garbelotto, M.  2004.  “Sudden oak Death: A Tale of Two Continents”. Outlooks on Pest Management, Volume 15, Number 2, pp. 85-89.</a:t>
            </a:r>
          </a:p>
          <a:p>
            <a:pPr eaLnBrk="1" hangingPunct="1">
              <a:spcBef>
                <a:spcPct val="0"/>
              </a:spcBef>
              <a:defRPr/>
            </a:pPr>
            <a:r>
              <a:rPr lang="en-US" dirty="0" smtClean="0"/>
              <a:t>USDA – APHIS. 2012.</a:t>
            </a:r>
          </a:p>
          <a:p>
            <a:pPr eaLnBrk="1" hangingPunct="1">
              <a:spcBef>
                <a:spcPct val="0"/>
              </a:spcBef>
              <a:defRPr/>
            </a:pPr>
            <a:r>
              <a:rPr lang="en-US" dirty="0" smtClean="0"/>
              <a:t>	accessed 6/14/2012 - 	</a:t>
            </a:r>
          </a:p>
          <a:p>
            <a:pPr eaLnBrk="1" hangingPunct="1">
              <a:spcBef>
                <a:spcPct val="0"/>
              </a:spcBef>
              <a:defRPr/>
            </a:pPr>
            <a:r>
              <a:rPr lang="en-US" dirty="0" smtClean="0"/>
              <a:t>	http://www.aphis.usda.gov/plant_health/plant_pest_info/pram/downloads/pdf_files/nationalpestalert_.pdf</a:t>
            </a:r>
          </a:p>
        </p:txBody>
      </p:sp>
      <p:sp>
        <p:nvSpPr>
          <p:cNvPr id="727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67201B4D-8C3C-41AF-9472-7C318BED5782}" type="slidenum">
              <a:rPr lang="en-US" smtClean="0"/>
              <a:pPr eaLnBrk="1" hangingPunct="1">
                <a:defRPr/>
              </a:pPr>
              <a:t>9</a:t>
            </a:fld>
            <a:endParaRPr lang="en-US" smtClean="0"/>
          </a:p>
        </p:txBody>
      </p:sp>
      <p:sp>
        <p:nvSpPr>
          <p:cNvPr id="2" name="Footer Placeholder 1"/>
          <p:cNvSpPr>
            <a:spLocks noGrp="1"/>
          </p:cNvSpPr>
          <p:nvPr>
            <p:ph type="ftr" sz="quarter" idx="10"/>
          </p:nvPr>
        </p:nvSpPr>
        <p:spPr/>
        <p:txBody>
          <a:bodyPr/>
          <a:lstStyle/>
          <a:p>
            <a:pPr>
              <a:defRPr/>
            </a:pPr>
            <a:r>
              <a:rPr lang="en-US" smtClean="0"/>
              <a:t>Name___________________________</a:t>
            </a:r>
            <a:endParaRPr lang="en-US"/>
          </a:p>
        </p:txBody>
      </p:sp>
      <p:sp>
        <p:nvSpPr>
          <p:cNvPr id="4" name="Header Placeholder 3"/>
          <p:cNvSpPr>
            <a:spLocks noGrp="1"/>
          </p:cNvSpPr>
          <p:nvPr>
            <p:ph type="hdr" sz="quarter" idx="11"/>
          </p:nvPr>
        </p:nvSpPr>
        <p:spPr/>
        <p:txBody>
          <a:bodyPr/>
          <a:lstStyle/>
          <a:p>
            <a:pPr>
              <a:defRPr/>
            </a:pPr>
            <a:r>
              <a:rPr lang="en-US" smtClean="0"/>
              <a:t>Biodiversity, Invasive Species, and Plant Biosecurity Notes</a:t>
            </a:r>
            <a:endParaRPr lang="en-US"/>
          </a:p>
        </p:txBody>
      </p:sp>
      <p:sp>
        <p:nvSpPr>
          <p:cNvPr id="5" name="Date Placeholder 4"/>
          <p:cNvSpPr>
            <a:spLocks noGrp="1"/>
          </p:cNvSpPr>
          <p:nvPr>
            <p:ph type="dt" idx="12"/>
          </p:nvPr>
        </p:nvSpPr>
        <p:spPr/>
        <p:txBody>
          <a:bodyPr/>
          <a:lstStyle/>
          <a:p>
            <a:pPr>
              <a:defRPr/>
            </a:pPr>
            <a:r>
              <a:rPr lang="en-US" smtClean="0"/>
              <a:t>9/11/2019</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79EDB18-C69C-4309-89AA-F973E5AC8B22}" type="datetime1">
              <a:rPr lang="en-US" smtClean="0"/>
              <a:t>9/12/2019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7B9FDA-D27B-4C2D-9FC0-0F5BB3AFF485}" type="slidenum">
              <a:rPr lang="en-US"/>
              <a:pPr>
                <a:defRPr/>
              </a:pPr>
              <a:t>‹#›</a:t>
            </a:fld>
            <a:endParaRPr lang="en-US" dirty="0"/>
          </a:p>
        </p:txBody>
      </p:sp>
    </p:spTree>
    <p:extLst>
      <p:ext uri="{BB962C8B-B14F-4D97-AF65-F5344CB8AC3E}">
        <p14:creationId xmlns:p14="http://schemas.microsoft.com/office/powerpoint/2010/main" val="3390472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861F87-1205-462F-B323-558F75177AE8}" type="datetime1">
              <a:rPr lang="en-US" smtClean="0"/>
              <a:t>9/12/2019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FC597A-3112-4B1B-A186-2FEAA07F42E4}" type="slidenum">
              <a:rPr lang="en-US"/>
              <a:pPr>
                <a:defRPr/>
              </a:pPr>
              <a:t>‹#›</a:t>
            </a:fld>
            <a:endParaRPr lang="en-US" dirty="0"/>
          </a:p>
        </p:txBody>
      </p:sp>
    </p:spTree>
    <p:extLst>
      <p:ext uri="{BB962C8B-B14F-4D97-AF65-F5344CB8AC3E}">
        <p14:creationId xmlns:p14="http://schemas.microsoft.com/office/powerpoint/2010/main" val="2150274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6482245-CA71-4CD4-A021-1F0EBCB0BBFB}" type="datetime1">
              <a:rPr lang="en-US" smtClean="0"/>
              <a:t>9/12/2019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8E1853-0A0F-485B-B30A-C5DFFF023551}" type="slidenum">
              <a:rPr lang="en-US"/>
              <a:pPr>
                <a:defRPr/>
              </a:pPr>
              <a:t>‹#›</a:t>
            </a:fld>
            <a:endParaRPr lang="en-US" dirty="0"/>
          </a:p>
        </p:txBody>
      </p:sp>
    </p:spTree>
    <p:extLst>
      <p:ext uri="{BB962C8B-B14F-4D97-AF65-F5344CB8AC3E}">
        <p14:creationId xmlns:p14="http://schemas.microsoft.com/office/powerpoint/2010/main" val="3338687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C8B091E-7286-4F31-A2A2-9F352948324C}" type="datetime1">
              <a:rPr lang="en-US" smtClean="0"/>
              <a:t>9/12/2019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43C59D-318A-406E-AD55-ED90B3194A40}" type="slidenum">
              <a:rPr lang="en-US"/>
              <a:pPr>
                <a:defRPr/>
              </a:pPr>
              <a:t>‹#›</a:t>
            </a:fld>
            <a:endParaRPr lang="en-US" dirty="0"/>
          </a:p>
        </p:txBody>
      </p:sp>
    </p:spTree>
    <p:extLst>
      <p:ext uri="{BB962C8B-B14F-4D97-AF65-F5344CB8AC3E}">
        <p14:creationId xmlns:p14="http://schemas.microsoft.com/office/powerpoint/2010/main" val="409368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22DE8E7-46E4-4AC7-806D-21649B50E2DE}" type="datetime1">
              <a:rPr lang="en-US" smtClean="0"/>
              <a:t>9/12/2019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605F8C-1082-4729-856E-131B9BDCE8A2}" type="slidenum">
              <a:rPr lang="en-US"/>
              <a:pPr>
                <a:defRPr/>
              </a:pPr>
              <a:t>‹#›</a:t>
            </a:fld>
            <a:endParaRPr lang="en-US" dirty="0"/>
          </a:p>
        </p:txBody>
      </p:sp>
    </p:spTree>
    <p:extLst>
      <p:ext uri="{BB962C8B-B14F-4D97-AF65-F5344CB8AC3E}">
        <p14:creationId xmlns:p14="http://schemas.microsoft.com/office/powerpoint/2010/main" val="3980588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3C3647A-7D1D-47D7-B107-07013FE92E16}" type="datetime1">
              <a:rPr lang="en-US" smtClean="0"/>
              <a:t>9/12/2019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F065230-6676-4DD8-903A-AC9064E8924B}" type="slidenum">
              <a:rPr lang="en-US"/>
              <a:pPr>
                <a:defRPr/>
              </a:pPr>
              <a:t>‹#›</a:t>
            </a:fld>
            <a:endParaRPr lang="en-US" dirty="0"/>
          </a:p>
        </p:txBody>
      </p:sp>
    </p:spTree>
    <p:extLst>
      <p:ext uri="{BB962C8B-B14F-4D97-AF65-F5344CB8AC3E}">
        <p14:creationId xmlns:p14="http://schemas.microsoft.com/office/powerpoint/2010/main" val="2573271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529BA1-64D4-4830-81AB-288548893894}" type="datetime1">
              <a:rPr lang="en-US" smtClean="0"/>
              <a:t>9/12/2019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080BB98-2B25-49A0-9958-C3D195BDE6EB}" type="slidenum">
              <a:rPr lang="en-US"/>
              <a:pPr>
                <a:defRPr/>
              </a:pPr>
              <a:t>‹#›</a:t>
            </a:fld>
            <a:endParaRPr lang="en-US" dirty="0"/>
          </a:p>
        </p:txBody>
      </p:sp>
    </p:spTree>
    <p:extLst>
      <p:ext uri="{BB962C8B-B14F-4D97-AF65-F5344CB8AC3E}">
        <p14:creationId xmlns:p14="http://schemas.microsoft.com/office/powerpoint/2010/main" val="926828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DBAE050-5E6F-4438-9FAC-9A5A4A3A19FF}" type="datetime1">
              <a:rPr lang="en-US" smtClean="0"/>
              <a:t>9/12/2019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EA27C31-900C-45E0-A8F7-A8609B1E954A}" type="slidenum">
              <a:rPr lang="en-US"/>
              <a:pPr>
                <a:defRPr/>
              </a:pPr>
              <a:t>‹#›</a:t>
            </a:fld>
            <a:endParaRPr lang="en-US" dirty="0"/>
          </a:p>
        </p:txBody>
      </p:sp>
    </p:spTree>
    <p:extLst>
      <p:ext uri="{BB962C8B-B14F-4D97-AF65-F5344CB8AC3E}">
        <p14:creationId xmlns:p14="http://schemas.microsoft.com/office/powerpoint/2010/main" val="344324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48D6A0-5D88-4D64-AB02-DF73496026CC}" type="datetime1">
              <a:rPr lang="en-US" smtClean="0"/>
              <a:t>9/12/2019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84541E3-72F6-4FE1-B96C-151B5A4AA588}" type="slidenum">
              <a:rPr lang="en-US"/>
              <a:pPr>
                <a:defRPr/>
              </a:pPr>
              <a:t>‹#›</a:t>
            </a:fld>
            <a:endParaRPr lang="en-US" dirty="0"/>
          </a:p>
        </p:txBody>
      </p:sp>
    </p:spTree>
    <p:extLst>
      <p:ext uri="{BB962C8B-B14F-4D97-AF65-F5344CB8AC3E}">
        <p14:creationId xmlns:p14="http://schemas.microsoft.com/office/powerpoint/2010/main" val="22798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DB3D2E9-F633-4F89-B553-B2BFB91B33BB}" type="datetime1">
              <a:rPr lang="en-US" smtClean="0"/>
              <a:t>9/12/2019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62F38D-1E8C-4CAB-82C0-325BE44C8526}" type="slidenum">
              <a:rPr lang="en-US"/>
              <a:pPr>
                <a:defRPr/>
              </a:pPr>
              <a:t>‹#›</a:t>
            </a:fld>
            <a:endParaRPr lang="en-US" dirty="0"/>
          </a:p>
        </p:txBody>
      </p:sp>
    </p:spTree>
    <p:extLst>
      <p:ext uri="{BB962C8B-B14F-4D97-AF65-F5344CB8AC3E}">
        <p14:creationId xmlns:p14="http://schemas.microsoft.com/office/powerpoint/2010/main" val="1499689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6792A57-E874-4B60-B949-5E99209F9F61}" type="datetime1">
              <a:rPr lang="en-US" smtClean="0"/>
              <a:t>9/12/2019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9691D67-05B6-4B5A-BAA3-48B6C03CAAEA}" type="slidenum">
              <a:rPr lang="en-US"/>
              <a:pPr>
                <a:defRPr/>
              </a:pPr>
              <a:t>‹#›</a:t>
            </a:fld>
            <a:endParaRPr lang="en-US" dirty="0"/>
          </a:p>
        </p:txBody>
      </p:sp>
    </p:spTree>
    <p:extLst>
      <p:ext uri="{BB962C8B-B14F-4D97-AF65-F5344CB8AC3E}">
        <p14:creationId xmlns:p14="http://schemas.microsoft.com/office/powerpoint/2010/main" val="1491431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10" charset="0"/>
                <a:ea typeface="ＭＳ Ｐゴシック" pitchFamily="-110" charset="-128"/>
                <a:cs typeface="+mn-cs"/>
              </a:defRPr>
            </a:lvl1pPr>
          </a:lstStyle>
          <a:p>
            <a:pPr>
              <a:defRPr/>
            </a:pPr>
            <a:fld id="{02201966-81FD-4F79-9550-D78FD1FA4718}" type="datetime1">
              <a:rPr lang="en-US" smtClean="0"/>
              <a:t>9/12/2019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10" charset="0"/>
                <a:ea typeface="ＭＳ Ｐゴシック" pitchFamily="-110" charset="-128"/>
                <a:cs typeface="+mn-cs"/>
              </a:defRPr>
            </a:lvl1pPr>
          </a:lstStyle>
          <a:p>
            <a:pPr>
              <a:defRPr/>
            </a:pPr>
            <a:fld id="{BE9452EF-C075-46C0-9A54-60DE7E91A3A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3" charset="-128"/>
          <a:cs typeface="ＭＳ Ｐゴシック" pitchFamily="33" charset="-128"/>
        </a:defRPr>
      </a:lvl1pPr>
      <a:lvl2pPr algn="ctr" defTabSz="457200" rtl="0" eaLnBrk="0" fontAlgn="base" hangingPunct="0">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2pPr>
      <a:lvl3pPr algn="ctr" defTabSz="457200" rtl="0" eaLnBrk="0" fontAlgn="base" hangingPunct="0">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3pPr>
      <a:lvl4pPr algn="ctr" defTabSz="457200" rtl="0" eaLnBrk="0" fontAlgn="base" hangingPunct="0">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4pPr>
      <a:lvl5pPr algn="ctr" defTabSz="457200" rtl="0" eaLnBrk="0" fontAlgn="base" hangingPunct="0">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5pPr>
      <a:lvl6pPr marL="457200" algn="ctr" defTabSz="457200" rtl="0" fontAlgn="base">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6pPr>
      <a:lvl7pPr marL="914400" algn="ctr" defTabSz="457200" rtl="0" fontAlgn="base">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7pPr>
      <a:lvl8pPr marL="1371600" algn="ctr" defTabSz="457200" rtl="0" fontAlgn="base">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8pPr>
      <a:lvl9pPr marL="1828800" algn="ctr" defTabSz="457200" rtl="0" fontAlgn="base">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3" charset="-128"/>
          <a:cs typeface="ＭＳ Ｐゴシック" pitchFamily="33"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3"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3"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3"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tiff"/></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hyperlink" Target="http://www.bugwood.or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bugwood.org/" TargetMode="Externa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tags" Target="../tags/tag4.xml"/><Relationship Id="rId7" Type="http://schemas.openxmlformats.org/officeDocument/2006/relationships/image" Target="../media/image32.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hyperlink" Target="http://www.freshfromflorida.com/pi/chrp/greening/cgphotos.html" TargetMode="External"/><Relationship Id="rId5" Type="http://schemas.openxmlformats.org/officeDocument/2006/relationships/notesSlide" Target="../notesSlides/notesSlide16.xml"/><Relationship Id="rId10" Type="http://schemas.openxmlformats.org/officeDocument/2006/relationships/image" Target="../media/image35.jpeg"/><Relationship Id="rId4" Type="http://schemas.openxmlformats.org/officeDocument/2006/relationships/slideLayout" Target="../slideLayouts/slideLayout4.xml"/><Relationship Id="rId9"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hyperlink" Target="http://www.ars.usda.gov/SP2UserFiles/Place/00000000/opmp/RathayibacterPoisoningFeb2010.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hyperlink" Target="http://www.ars.usda.gov/SP2UserFiles/Place/00000000/opmp/PotatoWart70109.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bugwood.org/" TargetMode="External"/><Relationship Id="rId5" Type="http://schemas.openxmlformats.org/officeDocument/2006/relationships/hyperlink" Target="http://www.eppo.org/QUARANTINE/fungi/Synchytrium_endobioticum/SYNCEN_images.htm" TargetMode="Externa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hyperlink" Target="http://www.bugwood.org/"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hyperlink" Target="http://www.bugwood.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hyperlink" Target="http://www.bugwood.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685800"/>
            <a:ext cx="7772400" cy="4524375"/>
          </a:xfrm>
        </p:spPr>
        <p:txBody>
          <a:bodyPr/>
          <a:lstStyle/>
          <a:p>
            <a:pPr eaLnBrk="1" hangingPunct="1"/>
            <a:r>
              <a:rPr lang="en-US" sz="5400" dirty="0" smtClean="0">
                <a:ea typeface="ＭＳ Ｐゴシック" pitchFamily="34" charset="-128"/>
              </a:rPr>
              <a:t>Biodiversity, </a:t>
            </a:r>
            <a:br>
              <a:rPr lang="en-US" sz="5400" dirty="0" smtClean="0">
                <a:ea typeface="ＭＳ Ｐゴシック" pitchFamily="34" charset="-128"/>
              </a:rPr>
            </a:br>
            <a:r>
              <a:rPr lang="en-US" sz="5400" dirty="0" smtClean="0">
                <a:ea typeface="ＭＳ Ｐゴシック" pitchFamily="34" charset="-128"/>
              </a:rPr>
              <a:t>Invasive Species, </a:t>
            </a:r>
            <a:br>
              <a:rPr lang="en-US" sz="5400" dirty="0" smtClean="0">
                <a:ea typeface="ＭＳ Ｐゴシック" pitchFamily="34" charset="-128"/>
              </a:rPr>
            </a:br>
            <a:r>
              <a:rPr lang="en-US" sz="5400" dirty="0" smtClean="0">
                <a:ea typeface="ＭＳ Ｐゴシック" pitchFamily="34" charset="-128"/>
              </a:rPr>
              <a:t>and Plant Biosecurity</a:t>
            </a:r>
          </a:p>
        </p:txBody>
      </p:sp>
      <p:sp>
        <p:nvSpPr>
          <p:cNvPr id="2" name="Slide Number Placeholder 1"/>
          <p:cNvSpPr>
            <a:spLocks noGrp="1"/>
          </p:cNvSpPr>
          <p:nvPr>
            <p:ph type="sldNum" sz="quarter" idx="12"/>
          </p:nvPr>
        </p:nvSpPr>
        <p:spPr/>
        <p:txBody>
          <a:bodyPr/>
          <a:lstStyle/>
          <a:p>
            <a:pPr>
              <a:defRPr/>
            </a:pPr>
            <a:fld id="{527B9FDA-D27B-4C2D-9FC0-0F5BB3AFF485}" type="slidenum">
              <a:rPr lang="en-US" smtClean="0"/>
              <a:pPr>
                <a:defRPr/>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92075"/>
            <a:ext cx="8229600" cy="1143000"/>
          </a:xfrm>
        </p:spPr>
        <p:txBody>
          <a:bodyPr/>
          <a:lstStyle/>
          <a:p>
            <a:r>
              <a:rPr lang="en-US" dirty="0" smtClean="0">
                <a:ea typeface="ＭＳ Ｐゴシック" pitchFamily="34" charset="-128"/>
              </a:rPr>
              <a:t>Invasive species in our natural ecosystems</a:t>
            </a:r>
          </a:p>
        </p:txBody>
      </p:sp>
      <p:sp>
        <p:nvSpPr>
          <p:cNvPr id="11267" name="Content Placeholder 2"/>
          <p:cNvSpPr>
            <a:spLocks noGrp="1"/>
          </p:cNvSpPr>
          <p:nvPr>
            <p:ph idx="1"/>
          </p:nvPr>
        </p:nvSpPr>
        <p:spPr>
          <a:xfrm>
            <a:off x="457200" y="1446213"/>
            <a:ext cx="2422525" cy="676275"/>
          </a:xfrm>
        </p:spPr>
        <p:txBody>
          <a:bodyPr/>
          <a:lstStyle/>
          <a:p>
            <a:r>
              <a:rPr lang="en-US" smtClean="0">
                <a:ea typeface="ＭＳ Ｐゴシック" pitchFamily="34" charset="-128"/>
              </a:rPr>
              <a:t>Laurel wilt</a:t>
            </a:r>
          </a:p>
        </p:txBody>
      </p:sp>
      <p:pic>
        <p:nvPicPr>
          <p:cNvPr id="4" name="Picture 3" descr="Laurel Wilt in GA 2-09 dead redbays.jpg"/>
          <p:cNvPicPr>
            <a:picLocks noChangeAspect="1"/>
          </p:cNvPicPr>
          <p:nvPr/>
        </p:nvPicPr>
        <p:blipFill>
          <a:blip r:embed="rId3"/>
          <a:srcRect/>
          <a:stretch>
            <a:fillRect/>
          </a:stretch>
        </p:blipFill>
        <p:spPr bwMode="auto">
          <a:xfrm>
            <a:off x="238542" y="2202073"/>
            <a:ext cx="5601300" cy="3623371"/>
          </a:xfrm>
          <a:prstGeom prst="roundRect">
            <a:avLst/>
          </a:prstGeom>
          <a:ln w="38100">
            <a:solidFill>
              <a:schemeClr val="tx1"/>
            </a:solidFill>
          </a:ln>
          <a:effectLst/>
        </p:spPr>
      </p:pic>
      <p:sp>
        <p:nvSpPr>
          <p:cNvPr id="11269" name="Rectangle 6"/>
          <p:cNvSpPr>
            <a:spLocks noChangeArrowheads="1"/>
          </p:cNvSpPr>
          <p:nvPr/>
        </p:nvSpPr>
        <p:spPr bwMode="auto">
          <a:xfrm>
            <a:off x="260350" y="6202363"/>
            <a:ext cx="3406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a:t>Photo credits:</a:t>
            </a:r>
          </a:p>
          <a:p>
            <a:r>
              <a:rPr lang="en-US" sz="800"/>
              <a:t>Damage:  CL Harmon, University of Florida</a:t>
            </a:r>
          </a:p>
          <a:p>
            <a:r>
              <a:rPr lang="en-US" sz="800"/>
              <a:t>Adult and tunneling:  Lyle Buss, University of Florida</a:t>
            </a:r>
          </a:p>
        </p:txBody>
      </p:sp>
      <p:sp>
        <p:nvSpPr>
          <p:cNvPr id="6" name="Rounded Rectangle 5"/>
          <p:cNvSpPr>
            <a:spLocks noChangeAspect="1"/>
          </p:cNvSpPr>
          <p:nvPr/>
        </p:nvSpPr>
        <p:spPr bwMode="auto">
          <a:xfrm>
            <a:off x="6127750" y="1295400"/>
            <a:ext cx="2641600" cy="2193925"/>
          </a:xfrm>
          <a:prstGeom prst="roundRect">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Rounded Rectangle 6"/>
          <p:cNvSpPr>
            <a:spLocks noChangeAspect="1"/>
          </p:cNvSpPr>
          <p:nvPr/>
        </p:nvSpPr>
        <p:spPr>
          <a:xfrm>
            <a:off x="5957888" y="3640138"/>
            <a:ext cx="3017837" cy="2247900"/>
          </a:xfrm>
          <a:prstGeom prst="roundRect">
            <a:avLst/>
          </a:prstGeom>
          <a:blipFill>
            <a:blip r:embed="rId5"/>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Slide Number Placeholder 1"/>
          <p:cNvSpPr>
            <a:spLocks noGrp="1"/>
          </p:cNvSpPr>
          <p:nvPr>
            <p:ph type="sldNum" sz="quarter" idx="12"/>
          </p:nvPr>
        </p:nvSpPr>
        <p:spPr/>
        <p:txBody>
          <a:bodyPr/>
          <a:lstStyle/>
          <a:p>
            <a:pPr>
              <a:defRPr/>
            </a:pPr>
            <a:fld id="{4743C59D-318A-406E-AD55-ED90B3194A40}" type="slidenum">
              <a:rPr lang="en-US" smtClean="0"/>
              <a:pPr>
                <a:defRPr/>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9050"/>
            <a:ext cx="9144000" cy="1143000"/>
          </a:xfrm>
        </p:spPr>
        <p:txBody>
          <a:bodyPr/>
          <a:lstStyle/>
          <a:p>
            <a:r>
              <a:rPr lang="en-US" smtClean="0">
                <a:ea typeface="ＭＳ Ｐゴシック" pitchFamily="34" charset="-128"/>
              </a:rPr>
              <a:t>How are invasive species introduced? </a:t>
            </a:r>
          </a:p>
        </p:txBody>
      </p:sp>
      <p:pic>
        <p:nvPicPr>
          <p:cNvPr id="7" name="Content Placeholder 8" descr="0002156.jpg"/>
          <p:cNvPicPr>
            <a:picLocks noChangeAspect="1"/>
          </p:cNvPicPr>
          <p:nvPr/>
        </p:nvPicPr>
        <p:blipFill>
          <a:blip r:embed="rId3"/>
          <a:stretch>
            <a:fillRect/>
          </a:stretch>
        </p:blipFill>
        <p:spPr bwMode="auto">
          <a:xfrm>
            <a:off x="457200" y="1071708"/>
            <a:ext cx="3160264" cy="2103120"/>
          </a:xfrm>
          <a:prstGeom prst="roundRect">
            <a:avLst/>
          </a:prstGeom>
          <a:noFill/>
          <a:ln w="38100">
            <a:solidFill>
              <a:schemeClr val="tx1"/>
            </a:solidFill>
            <a:miter lim="800000"/>
            <a:headEnd/>
            <a:tailEnd/>
          </a:ln>
          <a:effectLst/>
        </p:spPr>
      </p:pic>
      <p:sp>
        <p:nvSpPr>
          <p:cNvPr id="12292" name="TextBox 9"/>
          <p:cNvSpPr txBox="1">
            <a:spLocks noChangeArrowheads="1"/>
          </p:cNvSpPr>
          <p:nvPr/>
        </p:nvSpPr>
        <p:spPr bwMode="auto">
          <a:xfrm>
            <a:off x="250825" y="6330950"/>
            <a:ext cx="6069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dirty="0"/>
              <a:t>Photo Credit:  </a:t>
            </a:r>
          </a:p>
          <a:p>
            <a:pPr eaLnBrk="1" hangingPunct="1"/>
            <a:r>
              <a:rPr lang="en-US" sz="800" dirty="0"/>
              <a:t>Kudzu:  Kerry Britton, USDA Forest Service, </a:t>
            </a:r>
            <a:r>
              <a:rPr lang="en-US" sz="800" dirty="0">
                <a:hlinkClick r:id="rId4"/>
              </a:rPr>
              <a:t>www.bugwood.org</a:t>
            </a:r>
            <a:r>
              <a:rPr lang="en-US" sz="800" dirty="0"/>
              <a:t>, #0002156</a:t>
            </a:r>
          </a:p>
          <a:p>
            <a:pPr eaLnBrk="1" hangingPunct="1"/>
            <a:r>
              <a:rPr lang="en-US" sz="800" dirty="0"/>
              <a:t>And PowerPoint clip art</a:t>
            </a:r>
          </a:p>
        </p:txBody>
      </p:sp>
      <p:pic>
        <p:nvPicPr>
          <p:cNvPr id="9" name="Content Placeholder 8" descr="0002156.jpg"/>
          <p:cNvPicPr>
            <a:picLocks noChangeAspect="1"/>
          </p:cNvPicPr>
          <p:nvPr/>
        </p:nvPicPr>
        <p:blipFill>
          <a:blip r:embed="rId5"/>
          <a:stretch>
            <a:fillRect/>
          </a:stretch>
        </p:blipFill>
        <p:spPr bwMode="auto">
          <a:xfrm>
            <a:off x="712974" y="3445136"/>
            <a:ext cx="2509964" cy="2743200"/>
          </a:xfrm>
          <a:prstGeom prst="roundRect">
            <a:avLst/>
          </a:prstGeom>
          <a:noFill/>
          <a:ln w="38100">
            <a:solidFill>
              <a:schemeClr val="tx1"/>
            </a:solidFill>
            <a:miter lim="800000"/>
            <a:headEnd/>
            <a:tailEnd/>
          </a:ln>
          <a:effectLst/>
        </p:spPr>
      </p:pic>
      <p:pic>
        <p:nvPicPr>
          <p:cNvPr id="10" name="Content Placeholder 8" descr="0002156.jpg"/>
          <p:cNvPicPr>
            <a:picLocks noChangeAspect="1"/>
          </p:cNvPicPr>
          <p:nvPr/>
        </p:nvPicPr>
        <p:blipFill>
          <a:blip r:embed="rId6"/>
          <a:stretch>
            <a:fillRect/>
          </a:stretch>
        </p:blipFill>
        <p:spPr bwMode="auto">
          <a:xfrm>
            <a:off x="5390148" y="3434882"/>
            <a:ext cx="3154681" cy="2103120"/>
          </a:xfrm>
          <a:prstGeom prst="roundRect">
            <a:avLst/>
          </a:prstGeom>
          <a:noFill/>
          <a:ln w="38100">
            <a:solidFill>
              <a:schemeClr val="tx1"/>
            </a:solidFill>
            <a:miter lim="800000"/>
            <a:headEnd/>
            <a:tailEnd/>
          </a:ln>
          <a:effectLst/>
        </p:spPr>
      </p:pic>
      <p:pic>
        <p:nvPicPr>
          <p:cNvPr id="11" name="Content Placeholder 8" descr="0002156.jpg"/>
          <p:cNvPicPr>
            <a:picLocks noChangeAspect="1"/>
          </p:cNvPicPr>
          <p:nvPr/>
        </p:nvPicPr>
        <p:blipFill>
          <a:blip r:embed="rId7"/>
          <a:stretch>
            <a:fillRect/>
          </a:stretch>
        </p:blipFill>
        <p:spPr bwMode="auto">
          <a:xfrm>
            <a:off x="5394145" y="1069690"/>
            <a:ext cx="3147326" cy="2103120"/>
          </a:xfrm>
          <a:prstGeom prst="roundRect">
            <a:avLst/>
          </a:prstGeom>
          <a:noFill/>
          <a:ln w="38100">
            <a:solidFill>
              <a:schemeClr val="tx1"/>
            </a:solidFill>
            <a:miter lim="800000"/>
            <a:headEnd/>
            <a:tailEnd/>
          </a:ln>
          <a:effectLst/>
        </p:spPr>
      </p:pic>
      <p:sp>
        <p:nvSpPr>
          <p:cNvPr id="2" name="Slide Number Placeholder 1"/>
          <p:cNvSpPr>
            <a:spLocks noGrp="1"/>
          </p:cNvSpPr>
          <p:nvPr>
            <p:ph type="sldNum" sz="quarter" idx="12"/>
          </p:nvPr>
        </p:nvSpPr>
        <p:spPr/>
        <p:txBody>
          <a:bodyPr/>
          <a:lstStyle/>
          <a:p>
            <a:pPr>
              <a:defRPr/>
            </a:pPr>
            <a:fld id="{4743C59D-318A-406E-AD55-ED90B3194A40}" type="slidenum">
              <a:rPr lang="en-US" smtClean="0"/>
              <a:pPr>
                <a:defRPr/>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smtClean="0">
                <a:ea typeface="ＭＳ Ｐゴシック" pitchFamily="34" charset="-128"/>
              </a:rPr>
              <a:t>Who monitors for invasive species?</a:t>
            </a:r>
          </a:p>
        </p:txBody>
      </p:sp>
      <p:sp>
        <p:nvSpPr>
          <p:cNvPr id="13315" name="Content Placeholder 2"/>
          <p:cNvSpPr>
            <a:spLocks noGrp="1"/>
          </p:cNvSpPr>
          <p:nvPr>
            <p:ph idx="1"/>
          </p:nvPr>
        </p:nvSpPr>
        <p:spPr>
          <a:xfrm>
            <a:off x="457200" y="1692275"/>
            <a:ext cx="8229600" cy="4525963"/>
          </a:xfrm>
        </p:spPr>
        <p:txBody>
          <a:bodyPr/>
          <a:lstStyle/>
          <a:p>
            <a:r>
              <a:rPr lang="en-US" sz="2600" smtClean="0">
                <a:ea typeface="ＭＳ Ｐゴシック" pitchFamily="34" charset="-128"/>
              </a:rPr>
              <a:t>Department of Homeland Security - Customs and Border Protection (DHS-CBP)</a:t>
            </a:r>
          </a:p>
          <a:p>
            <a:r>
              <a:rPr lang="en-US" sz="2600" smtClean="0">
                <a:ea typeface="ＭＳ Ｐゴシック" pitchFamily="34" charset="-128"/>
              </a:rPr>
              <a:t>United States Department of Agriculture - Animal and Plant Health Inspection Service – Plant Protection and Quarantine (USDA-APHIS-PPQ)</a:t>
            </a:r>
          </a:p>
          <a:p>
            <a:r>
              <a:rPr lang="en-US" sz="2600" smtClean="0">
                <a:ea typeface="ＭＳ Ｐゴシック" pitchFamily="34" charset="-128"/>
              </a:rPr>
              <a:t>Cooperative Agricultural Pest Survey Program (CAPS Program)</a:t>
            </a:r>
          </a:p>
          <a:p>
            <a:r>
              <a:rPr lang="en-US" sz="2600" smtClean="0">
                <a:ea typeface="ＭＳ Ｐゴシック" pitchFamily="34" charset="-128"/>
              </a:rPr>
              <a:t>State Departments of Agriculture</a:t>
            </a:r>
          </a:p>
          <a:p>
            <a:r>
              <a:rPr lang="en-US" sz="2600" smtClean="0">
                <a:ea typeface="ＭＳ Ｐゴシック" pitchFamily="34" charset="-128"/>
              </a:rPr>
              <a:t>Others</a:t>
            </a:r>
          </a:p>
          <a:p>
            <a:r>
              <a:rPr lang="en-US" sz="2600" smtClean="0">
                <a:ea typeface="ＭＳ Ｐゴシック" pitchFamily="34" charset="-128"/>
              </a:rPr>
              <a:t>You </a:t>
            </a:r>
          </a:p>
        </p:txBody>
      </p:sp>
      <p:sp>
        <p:nvSpPr>
          <p:cNvPr id="2" name="Slide Number Placeholder 1"/>
          <p:cNvSpPr>
            <a:spLocks noGrp="1"/>
          </p:cNvSpPr>
          <p:nvPr>
            <p:ph type="sldNum" sz="quarter" idx="12"/>
          </p:nvPr>
        </p:nvSpPr>
        <p:spPr/>
        <p:txBody>
          <a:bodyPr/>
          <a:lstStyle/>
          <a:p>
            <a:pPr>
              <a:defRPr/>
            </a:pPr>
            <a:fld id="{4743C59D-318A-406E-AD55-ED90B3194A40}" type="slidenum">
              <a:rPr lang="en-US" smtClean="0"/>
              <a:pPr>
                <a:defRPr/>
              </a:pPr>
              <a:t>12</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34975" y="161925"/>
            <a:ext cx="8229600" cy="1143000"/>
          </a:xfrm>
        </p:spPr>
        <p:txBody>
          <a:bodyPr/>
          <a:lstStyle/>
          <a:p>
            <a:r>
              <a:rPr lang="en-US" dirty="0" smtClean="0">
                <a:ea typeface="ＭＳ Ｐゴシック" pitchFamily="34" charset="-128"/>
              </a:rPr>
              <a:t>What does plant biosecurity have to do with my pizza?</a:t>
            </a:r>
          </a:p>
        </p:txBody>
      </p:sp>
      <p:sp>
        <p:nvSpPr>
          <p:cNvPr id="7" name="Rounded Rectangle 6"/>
          <p:cNvSpPr>
            <a:spLocks noChangeAspect="1"/>
          </p:cNvSpPr>
          <p:nvPr/>
        </p:nvSpPr>
        <p:spPr>
          <a:xfrm>
            <a:off x="1154113" y="1574800"/>
            <a:ext cx="2941637" cy="4206875"/>
          </a:xfrm>
          <a:prstGeom prst="roundRect">
            <a:avLst/>
          </a:prstGeom>
          <a:blipFill>
            <a:blip r:embed="rId3"/>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Rounded Rectangle 7"/>
          <p:cNvSpPr>
            <a:spLocks noChangeAspect="1"/>
          </p:cNvSpPr>
          <p:nvPr/>
        </p:nvSpPr>
        <p:spPr>
          <a:xfrm>
            <a:off x="4964113" y="1574800"/>
            <a:ext cx="2941637" cy="4206875"/>
          </a:xfrm>
          <a:prstGeom prst="roundRect">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4341" name="TextBox 10"/>
          <p:cNvSpPr txBox="1">
            <a:spLocks noChangeArrowheads="1"/>
          </p:cNvSpPr>
          <p:nvPr/>
        </p:nvSpPr>
        <p:spPr bwMode="auto">
          <a:xfrm>
            <a:off x="254000" y="6375400"/>
            <a:ext cx="5989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a:t>Photo Credit:  </a:t>
            </a:r>
          </a:p>
          <a:p>
            <a:pPr eaLnBrk="1" hangingPunct="1"/>
            <a:r>
              <a:rPr lang="en-US" sz="800"/>
              <a:t>PowerPoint clipart</a:t>
            </a:r>
          </a:p>
        </p:txBody>
      </p:sp>
      <p:sp>
        <p:nvSpPr>
          <p:cNvPr id="2" name="Slide Number Placeholder 1"/>
          <p:cNvSpPr>
            <a:spLocks noGrp="1"/>
          </p:cNvSpPr>
          <p:nvPr>
            <p:ph type="sldNum" sz="quarter" idx="12"/>
          </p:nvPr>
        </p:nvSpPr>
        <p:spPr/>
        <p:txBody>
          <a:bodyPr/>
          <a:lstStyle/>
          <a:p>
            <a:pPr>
              <a:defRPr/>
            </a:pPr>
            <a:fld id="{4743C59D-318A-406E-AD55-ED90B3194A40}" type="slidenum">
              <a:rPr lang="en-US" smtClean="0"/>
              <a:pPr>
                <a:defRPr/>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6"/>
          <p:cNvSpPr>
            <a:spLocks noGrp="1"/>
          </p:cNvSpPr>
          <p:nvPr>
            <p:ph type="title"/>
          </p:nvPr>
        </p:nvSpPr>
        <p:spPr>
          <a:xfrm>
            <a:off x="452438" y="171450"/>
            <a:ext cx="8229600" cy="1143000"/>
          </a:xfrm>
        </p:spPr>
        <p:txBody>
          <a:bodyPr/>
          <a:lstStyle/>
          <a:p>
            <a:r>
              <a:rPr lang="en-US" dirty="0" smtClean="0">
                <a:ea typeface="ＭＳ Ｐゴシック" pitchFamily="34" charset="-128"/>
              </a:rPr>
              <a:t>For example…</a:t>
            </a:r>
          </a:p>
        </p:txBody>
      </p:sp>
      <p:pic>
        <p:nvPicPr>
          <p:cNvPr id="3075" name="Content Placeholder 8" descr="0002156.jpg"/>
          <p:cNvPicPr>
            <a:picLocks noGrp="1" noChangeAspect="1"/>
          </p:cNvPicPr>
          <p:nvPr>
            <p:ph idx="1"/>
          </p:nvPr>
        </p:nvPicPr>
        <p:blipFill>
          <a:blip r:embed="rId3"/>
          <a:stretch>
            <a:fillRect/>
          </a:stretch>
        </p:blipFill>
        <p:spPr>
          <a:xfrm>
            <a:off x="2096722" y="1341094"/>
            <a:ext cx="4760057" cy="4399660"/>
          </a:xfrm>
          <a:prstGeom prst="roundRect">
            <a:avLst/>
          </a:prstGeom>
          <a:ln w="38100">
            <a:solidFill>
              <a:schemeClr val="tx1"/>
            </a:solidFill>
          </a:ln>
        </p:spPr>
      </p:pic>
      <p:sp>
        <p:nvSpPr>
          <p:cNvPr id="15364" name="TextBox 9"/>
          <p:cNvSpPr txBox="1">
            <a:spLocks noChangeArrowheads="1"/>
          </p:cNvSpPr>
          <p:nvPr/>
        </p:nvSpPr>
        <p:spPr bwMode="auto">
          <a:xfrm>
            <a:off x="69850" y="6443663"/>
            <a:ext cx="26463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a:t>Photo Credit:  Stephanie Stocks, University of Florida </a:t>
            </a:r>
          </a:p>
        </p:txBody>
      </p:sp>
      <p:sp>
        <p:nvSpPr>
          <p:cNvPr id="2" name="Slide Number Placeholder 1"/>
          <p:cNvSpPr>
            <a:spLocks noGrp="1"/>
          </p:cNvSpPr>
          <p:nvPr>
            <p:ph type="sldNum" sz="quarter" idx="12"/>
          </p:nvPr>
        </p:nvSpPr>
        <p:spPr/>
        <p:txBody>
          <a:bodyPr/>
          <a:lstStyle/>
          <a:p>
            <a:pPr>
              <a:defRPr/>
            </a:pPr>
            <a:fld id="{4743C59D-318A-406E-AD55-ED90B3194A40}" type="slidenum">
              <a:rPr lang="en-US" smtClean="0"/>
              <a:pPr>
                <a:defRPr/>
              </a:pPr>
              <a:t>14</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5"/>
          <p:cNvSpPr>
            <a:spLocks noGrp="1"/>
          </p:cNvSpPr>
          <p:nvPr>
            <p:ph type="title"/>
          </p:nvPr>
        </p:nvSpPr>
        <p:spPr/>
        <p:txBody>
          <a:bodyPr/>
          <a:lstStyle/>
          <a:p>
            <a:r>
              <a:rPr lang="en-US" dirty="0" smtClean="0">
                <a:ea typeface="ＭＳ Ｐゴシック" pitchFamily="34" charset="-128"/>
              </a:rPr>
              <a:t>Invasive species that affect agriculture</a:t>
            </a:r>
          </a:p>
        </p:txBody>
      </p:sp>
      <p:sp>
        <p:nvSpPr>
          <p:cNvPr id="16387" name="Content Placeholder 6"/>
          <p:cNvSpPr>
            <a:spLocks noGrp="1"/>
          </p:cNvSpPr>
          <p:nvPr>
            <p:ph idx="1"/>
          </p:nvPr>
        </p:nvSpPr>
        <p:spPr>
          <a:xfrm>
            <a:off x="457200" y="1600200"/>
            <a:ext cx="8229600" cy="620713"/>
          </a:xfrm>
        </p:spPr>
        <p:txBody>
          <a:bodyPr/>
          <a:lstStyle/>
          <a:p>
            <a:r>
              <a:rPr lang="en-US" smtClean="0">
                <a:ea typeface="ＭＳ Ｐゴシック" pitchFamily="34" charset="-128"/>
              </a:rPr>
              <a:t>Brown marmorated stink bug</a:t>
            </a:r>
          </a:p>
        </p:txBody>
      </p:sp>
      <p:sp>
        <p:nvSpPr>
          <p:cNvPr id="4" name="Rounded Rectangle 3"/>
          <p:cNvSpPr/>
          <p:nvPr/>
        </p:nvSpPr>
        <p:spPr>
          <a:xfrm>
            <a:off x="261938" y="2314575"/>
            <a:ext cx="5476875" cy="3871913"/>
          </a:xfrm>
          <a:prstGeom prst="roundRect">
            <a:avLst/>
          </a:prstGeom>
          <a:blipFill>
            <a:blip r:embed="rId3"/>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Rounded Rectangle 7"/>
          <p:cNvSpPr/>
          <p:nvPr/>
        </p:nvSpPr>
        <p:spPr>
          <a:xfrm>
            <a:off x="5992813" y="1768475"/>
            <a:ext cx="3054350" cy="1800225"/>
          </a:xfrm>
          <a:prstGeom prst="roundRect">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 name="Rounded Rectangle 8"/>
          <p:cNvSpPr/>
          <p:nvPr/>
        </p:nvSpPr>
        <p:spPr>
          <a:xfrm>
            <a:off x="5992813" y="3746500"/>
            <a:ext cx="3054350" cy="2168525"/>
          </a:xfrm>
          <a:prstGeom prst="roundRect">
            <a:avLst/>
          </a:prstGeom>
          <a:blipFill>
            <a:blip r:embed="rId5"/>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6391" name="TextBox 7"/>
          <p:cNvSpPr txBox="1">
            <a:spLocks noChangeArrowheads="1"/>
          </p:cNvSpPr>
          <p:nvPr/>
        </p:nvSpPr>
        <p:spPr bwMode="auto">
          <a:xfrm>
            <a:off x="296863" y="6249988"/>
            <a:ext cx="4076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dirty="0"/>
              <a:t>Photo credit:</a:t>
            </a:r>
          </a:p>
          <a:p>
            <a:pPr eaLnBrk="1" hangingPunct="1"/>
            <a:r>
              <a:rPr lang="en-US" sz="800" dirty="0"/>
              <a:t>adult: Susan Ellis, </a:t>
            </a:r>
            <a:r>
              <a:rPr lang="en-US" sz="800" dirty="0">
                <a:hlinkClick r:id="rId6"/>
              </a:rPr>
              <a:t>www.bugwood.org</a:t>
            </a:r>
            <a:r>
              <a:rPr lang="en-US" sz="800" dirty="0"/>
              <a:t>, #5369380</a:t>
            </a:r>
          </a:p>
          <a:p>
            <a:pPr eaLnBrk="1" hangingPunct="1"/>
            <a:r>
              <a:rPr lang="en-US" sz="800" dirty="0"/>
              <a:t>Egg and nymphs: David R. Lance, USDA APHIS PPQ, </a:t>
            </a:r>
            <a:r>
              <a:rPr lang="en-US" sz="800" dirty="0">
                <a:hlinkClick r:id="rId6"/>
              </a:rPr>
              <a:t>www.bugwood.org</a:t>
            </a:r>
            <a:r>
              <a:rPr lang="en-US" sz="800" dirty="0"/>
              <a:t>, #1460052</a:t>
            </a:r>
          </a:p>
          <a:p>
            <a:pPr eaLnBrk="1" hangingPunct="1"/>
            <a:r>
              <a:rPr lang="en-US" sz="800" dirty="0"/>
              <a:t>On fruit: Gary </a:t>
            </a:r>
            <a:r>
              <a:rPr lang="en-US" sz="800" dirty="0" err="1"/>
              <a:t>Bernon</a:t>
            </a:r>
            <a:r>
              <a:rPr lang="en-US" sz="800" dirty="0"/>
              <a:t>, USDA APHIS, </a:t>
            </a:r>
            <a:r>
              <a:rPr lang="en-US" sz="800" dirty="0">
                <a:hlinkClick r:id="rId6"/>
              </a:rPr>
              <a:t>www.bugwood.org</a:t>
            </a:r>
            <a:r>
              <a:rPr lang="en-US" sz="800" dirty="0"/>
              <a:t>, #1113016</a:t>
            </a:r>
          </a:p>
        </p:txBody>
      </p:sp>
      <p:sp>
        <p:nvSpPr>
          <p:cNvPr id="2" name="Slide Number Placeholder 1"/>
          <p:cNvSpPr>
            <a:spLocks noGrp="1"/>
          </p:cNvSpPr>
          <p:nvPr>
            <p:ph type="sldNum" sz="quarter" idx="12"/>
          </p:nvPr>
        </p:nvSpPr>
        <p:spPr/>
        <p:txBody>
          <a:bodyPr/>
          <a:lstStyle/>
          <a:p>
            <a:pPr>
              <a:defRPr/>
            </a:pPr>
            <a:fld id="{4743C59D-318A-406E-AD55-ED90B3194A40}" type="slidenum">
              <a:rPr lang="en-US" smtClean="0"/>
              <a:pPr>
                <a:defRPr/>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custDataLst>
              <p:tags r:id="rId1"/>
            </p:custDataLst>
          </p:nvPr>
        </p:nvSpPr>
        <p:spPr>
          <a:xfrm>
            <a:off x="457200" y="101600"/>
            <a:ext cx="8229600" cy="1498600"/>
          </a:xfrm>
        </p:spPr>
        <p:txBody>
          <a:bodyPr/>
          <a:lstStyle/>
          <a:p>
            <a:r>
              <a:rPr lang="en-US" dirty="0" smtClean="0">
                <a:ea typeface="ＭＳ Ｐゴシック" pitchFamily="34" charset="-128"/>
              </a:rPr>
              <a:t>Invasive species that affect agriculture</a:t>
            </a:r>
          </a:p>
        </p:txBody>
      </p:sp>
      <p:sp>
        <p:nvSpPr>
          <p:cNvPr id="17411" name="Content Placeholder 4"/>
          <p:cNvSpPr>
            <a:spLocks noGrp="1"/>
          </p:cNvSpPr>
          <p:nvPr>
            <p:ph sz="half" idx="1"/>
          </p:nvPr>
        </p:nvSpPr>
        <p:spPr>
          <a:xfrm>
            <a:off x="533400" y="1600200"/>
            <a:ext cx="3806825" cy="695325"/>
          </a:xfrm>
        </p:spPr>
        <p:txBody>
          <a:bodyPr/>
          <a:lstStyle/>
          <a:p>
            <a:r>
              <a:rPr lang="en-US" sz="3200" smtClean="0">
                <a:ea typeface="ＭＳ Ｐゴシック" pitchFamily="34" charset="-128"/>
              </a:rPr>
              <a:t>Citrus Greening</a:t>
            </a:r>
          </a:p>
          <a:p>
            <a:pPr>
              <a:buFont typeface="Wingdings 2"/>
              <a:buNone/>
            </a:pPr>
            <a:endParaRPr lang="en-US" sz="3200" smtClean="0">
              <a:ea typeface="ＭＳ Ｐゴシック" pitchFamily="34" charset="-128"/>
            </a:endParaRPr>
          </a:p>
          <a:p>
            <a:pPr>
              <a:buFont typeface="Arial" pitchFamily="34" charset="0"/>
              <a:buNone/>
            </a:pPr>
            <a:endParaRPr lang="en-US" sz="3200" smtClean="0">
              <a:ea typeface="ＭＳ Ｐゴシック" pitchFamily="34" charset="-128"/>
            </a:endParaRPr>
          </a:p>
          <a:p>
            <a:pPr>
              <a:buFont typeface="Arial" pitchFamily="34" charset="0"/>
              <a:buNone/>
            </a:pPr>
            <a:endParaRPr lang="en-US" sz="3200" smtClean="0">
              <a:ea typeface="ＭＳ Ｐゴシック" pitchFamily="34" charset="-128"/>
            </a:endParaRPr>
          </a:p>
        </p:txBody>
      </p:sp>
      <p:sp>
        <p:nvSpPr>
          <p:cNvPr id="17412" name="TextBox 7"/>
          <p:cNvSpPr txBox="1">
            <a:spLocks noChangeArrowheads="1"/>
          </p:cNvSpPr>
          <p:nvPr/>
        </p:nvSpPr>
        <p:spPr bwMode="auto">
          <a:xfrm>
            <a:off x="296863" y="6224588"/>
            <a:ext cx="46561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dirty="0"/>
              <a:t>Photo credit:</a:t>
            </a:r>
          </a:p>
          <a:p>
            <a:pPr eaLnBrk="1" hangingPunct="1"/>
            <a:r>
              <a:rPr lang="en-US" sz="800" dirty="0"/>
              <a:t>Larvae:  Lyle Buss, University of Florida</a:t>
            </a:r>
          </a:p>
          <a:p>
            <a:pPr eaLnBrk="1" hangingPunct="1"/>
            <a:r>
              <a:rPr lang="en-US" sz="800" dirty="0"/>
              <a:t>All others:  Florida Department of Agriculture and Consumer Services, Division of Plant Industry – </a:t>
            </a:r>
          </a:p>
          <a:p>
            <a:pPr eaLnBrk="1" hangingPunct="1"/>
            <a:r>
              <a:rPr lang="en-US" sz="800" dirty="0">
                <a:hlinkClick r:id="rId6"/>
              </a:rPr>
              <a:t>http://www.freshfromflorida.com/pi/chrp/greening/cgphotos.html</a:t>
            </a:r>
            <a:r>
              <a:rPr lang="en-US" sz="800" dirty="0"/>
              <a:t> </a:t>
            </a:r>
          </a:p>
        </p:txBody>
      </p:sp>
      <p:pic>
        <p:nvPicPr>
          <p:cNvPr id="9" name="Content Placeholder 10" descr="stemrust_inset.jpg"/>
          <p:cNvPicPr>
            <a:picLocks noChangeAspect="1"/>
          </p:cNvPicPr>
          <p:nvPr>
            <p:custDataLst>
              <p:tags r:id="rId2"/>
            </p:custDataLst>
          </p:nvPr>
        </p:nvPicPr>
        <p:blipFill>
          <a:blip r:embed="rId7"/>
          <a:stretch>
            <a:fillRect/>
          </a:stretch>
        </p:blipFill>
        <p:spPr bwMode="auto">
          <a:xfrm>
            <a:off x="6033728" y="3583760"/>
            <a:ext cx="2793955" cy="2194560"/>
          </a:xfrm>
          <a:prstGeom prst="roundRect">
            <a:avLst/>
          </a:prstGeom>
          <a:noFill/>
          <a:ln w="38100">
            <a:solidFill>
              <a:schemeClr val="tx1"/>
            </a:solidFill>
            <a:miter lim="800000"/>
            <a:headEnd/>
            <a:tailEnd/>
          </a:ln>
          <a:effectLst/>
        </p:spPr>
      </p:pic>
      <p:pic>
        <p:nvPicPr>
          <p:cNvPr id="7" name="Content Placeholder 10" descr="stemrust_inset.jpg"/>
          <p:cNvPicPr>
            <a:picLocks noChangeAspect="1"/>
          </p:cNvPicPr>
          <p:nvPr>
            <p:custDataLst>
              <p:tags r:id="rId3"/>
            </p:custDataLst>
          </p:nvPr>
        </p:nvPicPr>
        <p:blipFill>
          <a:blip r:embed="rId8"/>
          <a:stretch>
            <a:fillRect/>
          </a:stretch>
        </p:blipFill>
        <p:spPr bwMode="auto">
          <a:xfrm>
            <a:off x="6003071" y="1232265"/>
            <a:ext cx="2922375" cy="2194560"/>
          </a:xfrm>
          <a:prstGeom prst="roundRect">
            <a:avLst/>
          </a:prstGeom>
          <a:noFill/>
          <a:ln w="38100">
            <a:solidFill>
              <a:schemeClr val="tx1"/>
            </a:solidFill>
            <a:miter lim="800000"/>
            <a:headEnd/>
            <a:tailEnd/>
          </a:ln>
          <a:effectLst/>
        </p:spPr>
      </p:pic>
      <p:pic>
        <p:nvPicPr>
          <p:cNvPr id="8" name="Content Placeholder 12" descr="cgfig1.jpg"/>
          <p:cNvPicPr>
            <a:picLocks noGrp="1" noChangeAspect="1"/>
          </p:cNvPicPr>
          <p:nvPr>
            <p:ph sz="half" idx="1"/>
          </p:nvPr>
        </p:nvPicPr>
        <p:blipFill>
          <a:blip r:embed="rId9"/>
          <a:stretch>
            <a:fillRect/>
          </a:stretch>
        </p:blipFill>
        <p:spPr>
          <a:xfrm>
            <a:off x="2877991" y="2460116"/>
            <a:ext cx="2843795" cy="3108960"/>
          </a:xfrm>
          <a:prstGeom prst="roundRect">
            <a:avLst/>
          </a:prstGeom>
          <a:ln w="38100">
            <a:solidFill>
              <a:schemeClr val="tx1"/>
            </a:solidFill>
          </a:ln>
        </p:spPr>
      </p:pic>
      <p:pic>
        <p:nvPicPr>
          <p:cNvPr id="10" name="Picture 8" descr="best nymphs.JPG"/>
          <p:cNvPicPr>
            <a:picLocks noChangeAspect="1"/>
          </p:cNvPicPr>
          <p:nvPr/>
        </p:nvPicPr>
        <p:blipFill>
          <a:blip r:embed="rId10"/>
          <a:stretch>
            <a:fillRect/>
          </a:stretch>
        </p:blipFill>
        <p:spPr bwMode="auto">
          <a:xfrm>
            <a:off x="376866" y="2218455"/>
            <a:ext cx="2113447" cy="3773478"/>
          </a:xfrm>
          <a:prstGeom prst="roundRect">
            <a:avLst/>
          </a:prstGeom>
          <a:ln w="38100">
            <a:solidFill>
              <a:schemeClr val="tx1"/>
            </a:solidFill>
          </a:ln>
          <a:effectLst/>
        </p:spPr>
      </p:pic>
      <p:sp>
        <p:nvSpPr>
          <p:cNvPr id="2" name="Slide Number Placeholder 1"/>
          <p:cNvSpPr>
            <a:spLocks noGrp="1"/>
          </p:cNvSpPr>
          <p:nvPr>
            <p:ph type="sldNum" sz="quarter" idx="12"/>
          </p:nvPr>
        </p:nvSpPr>
        <p:spPr/>
        <p:txBody>
          <a:bodyPr/>
          <a:lstStyle/>
          <a:p>
            <a:pPr>
              <a:defRPr/>
            </a:pPr>
            <a:fld id="{5F065230-6676-4DD8-903A-AC9064E8924B}" type="slidenum">
              <a:rPr lang="en-US" smtClean="0"/>
              <a:pPr>
                <a:defRPr/>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p:cNvSpPr>
            <a:spLocks noGrp="1"/>
          </p:cNvSpPr>
          <p:nvPr>
            <p:ph type="title"/>
          </p:nvPr>
        </p:nvSpPr>
        <p:spPr/>
        <p:txBody>
          <a:bodyPr/>
          <a:lstStyle/>
          <a:p>
            <a:r>
              <a:rPr lang="en-US" dirty="0" smtClean="0">
                <a:ea typeface="ＭＳ Ｐゴシック" pitchFamily="34" charset="-128"/>
              </a:rPr>
              <a:t>Invasive species that affect agriculture</a:t>
            </a:r>
          </a:p>
        </p:txBody>
      </p:sp>
      <p:sp>
        <p:nvSpPr>
          <p:cNvPr id="8" name="Content Placeholder 4"/>
          <p:cNvSpPr txBox="1">
            <a:spLocks/>
          </p:cNvSpPr>
          <p:nvPr/>
        </p:nvSpPr>
        <p:spPr>
          <a:xfrm>
            <a:off x="6748463" y="2192338"/>
            <a:ext cx="2220912" cy="1270000"/>
          </a:xfrm>
          <a:prstGeom prst="rect">
            <a:avLst/>
          </a:prstGeom>
        </p:spPr>
        <p:txBody>
          <a:bodyPr/>
          <a:lstStyle/>
          <a:p>
            <a:pPr marL="342900" indent="-342900" defTabSz="914400" fontAlgn="auto">
              <a:spcBef>
                <a:spcPct val="20000"/>
              </a:spcBef>
              <a:spcAft>
                <a:spcPts val="0"/>
              </a:spcAft>
              <a:buFont typeface="Arial" pitchFamily="34" charset="0"/>
              <a:buChar char="•"/>
              <a:defRPr/>
            </a:pPr>
            <a:r>
              <a:rPr lang="en-US" sz="3200" dirty="0">
                <a:latin typeface="+mn-lt"/>
                <a:ea typeface="+mn-ea"/>
                <a:cs typeface="Arial" pitchFamily="34" charset="0"/>
              </a:rPr>
              <a:t>Gumming Disease</a:t>
            </a:r>
          </a:p>
        </p:txBody>
      </p:sp>
      <p:sp>
        <p:nvSpPr>
          <p:cNvPr id="18436" name="TextBox 4"/>
          <p:cNvSpPr txBox="1">
            <a:spLocks noChangeArrowheads="1"/>
          </p:cNvSpPr>
          <p:nvPr/>
        </p:nvSpPr>
        <p:spPr bwMode="auto">
          <a:xfrm>
            <a:off x="0" y="6481763"/>
            <a:ext cx="5334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dirty="0"/>
              <a:t>Photo credit:</a:t>
            </a:r>
          </a:p>
          <a:p>
            <a:pPr eaLnBrk="1" hangingPunct="1"/>
            <a:r>
              <a:rPr lang="en-US" sz="800" dirty="0">
                <a:hlinkClick r:id="rId3"/>
              </a:rPr>
              <a:t>http://www.ars.usda.gov/SP2UserFiles/Place/00000000/opmp/RathayibacterPoisoningFeb2010.pdf</a:t>
            </a:r>
            <a:r>
              <a:rPr lang="en-US" sz="800" dirty="0"/>
              <a:t> </a:t>
            </a:r>
          </a:p>
        </p:txBody>
      </p:sp>
      <p:sp>
        <p:nvSpPr>
          <p:cNvPr id="10" name="Rounded Rectangle 9"/>
          <p:cNvSpPr>
            <a:spLocks noChangeAspect="1"/>
          </p:cNvSpPr>
          <p:nvPr/>
        </p:nvSpPr>
        <p:spPr>
          <a:xfrm>
            <a:off x="227013" y="1481138"/>
            <a:ext cx="3095625" cy="4937125"/>
          </a:xfrm>
          <a:prstGeom prst="roundRect">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Rounded Rectangle 10"/>
          <p:cNvSpPr>
            <a:spLocks noChangeAspect="1"/>
          </p:cNvSpPr>
          <p:nvPr/>
        </p:nvSpPr>
        <p:spPr>
          <a:xfrm>
            <a:off x="3527425" y="1962150"/>
            <a:ext cx="3160713" cy="3975100"/>
          </a:xfrm>
          <a:prstGeom prst="roundRect">
            <a:avLst/>
          </a:prstGeom>
          <a:blipFill>
            <a:blip r:embed="rId5"/>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8439" name="TextBox 12"/>
          <p:cNvSpPr txBox="1">
            <a:spLocks noChangeArrowheads="1"/>
          </p:cNvSpPr>
          <p:nvPr/>
        </p:nvSpPr>
        <p:spPr bwMode="auto">
          <a:xfrm>
            <a:off x="6888163" y="4165600"/>
            <a:ext cx="21463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t>Left: Healthy rye</a:t>
            </a:r>
          </a:p>
          <a:p>
            <a:pPr eaLnBrk="1" hangingPunct="1"/>
            <a:r>
              <a:rPr lang="en-US"/>
              <a:t>Right: infected rye</a:t>
            </a:r>
          </a:p>
          <a:p>
            <a:pPr eaLnBrk="1" hangingPunct="1"/>
            <a:endParaRPr lang="en-US"/>
          </a:p>
        </p:txBody>
      </p:sp>
      <p:sp>
        <p:nvSpPr>
          <p:cNvPr id="2" name="Slide Number Placeholder 1"/>
          <p:cNvSpPr>
            <a:spLocks noGrp="1"/>
          </p:cNvSpPr>
          <p:nvPr>
            <p:ph type="sldNum" sz="quarter" idx="12"/>
          </p:nvPr>
        </p:nvSpPr>
        <p:spPr/>
        <p:txBody>
          <a:bodyPr/>
          <a:lstStyle/>
          <a:p>
            <a:pPr>
              <a:defRPr/>
            </a:pPr>
            <a:fld id="{4743C59D-318A-406E-AD55-ED90B3194A40}" type="slidenum">
              <a:rPr lang="en-US" smtClean="0"/>
              <a:pPr>
                <a:defRPr/>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5"/>
          <p:cNvSpPr>
            <a:spLocks noGrp="1"/>
          </p:cNvSpPr>
          <p:nvPr>
            <p:ph type="title"/>
          </p:nvPr>
        </p:nvSpPr>
        <p:spPr>
          <a:xfrm>
            <a:off x="457200" y="119063"/>
            <a:ext cx="8229600" cy="1143000"/>
          </a:xfrm>
        </p:spPr>
        <p:txBody>
          <a:bodyPr/>
          <a:lstStyle/>
          <a:p>
            <a:r>
              <a:rPr lang="en-US" dirty="0" smtClean="0">
                <a:ea typeface="ＭＳ Ｐゴシック" pitchFamily="34" charset="-128"/>
              </a:rPr>
              <a:t>Invasive species that affect agriculture</a:t>
            </a:r>
          </a:p>
        </p:txBody>
      </p:sp>
      <p:sp>
        <p:nvSpPr>
          <p:cNvPr id="4" name="Content Placeholder 4"/>
          <p:cNvSpPr txBox="1">
            <a:spLocks/>
          </p:cNvSpPr>
          <p:nvPr/>
        </p:nvSpPr>
        <p:spPr>
          <a:xfrm>
            <a:off x="292100" y="1655763"/>
            <a:ext cx="4040188" cy="692150"/>
          </a:xfrm>
          <a:prstGeom prst="rect">
            <a:avLst/>
          </a:prstGeom>
        </p:spPr>
        <p:txBody>
          <a:bodyPr/>
          <a:lstStyle/>
          <a:p>
            <a:pPr marL="342900" indent="-342900" defTabSz="914400" fontAlgn="auto">
              <a:spcBef>
                <a:spcPct val="20000"/>
              </a:spcBef>
              <a:spcAft>
                <a:spcPts val="0"/>
              </a:spcAft>
              <a:buFont typeface="Arial" pitchFamily="34" charset="0"/>
              <a:buChar char="•"/>
              <a:defRPr/>
            </a:pPr>
            <a:r>
              <a:rPr lang="en-US" sz="3200" dirty="0">
                <a:latin typeface="+mn-lt"/>
                <a:ea typeface="+mn-ea"/>
              </a:rPr>
              <a:t>Potato wart disease</a:t>
            </a:r>
          </a:p>
          <a:p>
            <a:pPr marL="342900" indent="-342900" defTabSz="914400" fontAlgn="auto">
              <a:spcBef>
                <a:spcPct val="20000"/>
              </a:spcBef>
              <a:spcAft>
                <a:spcPts val="0"/>
              </a:spcAft>
              <a:buFont typeface="Arial" pitchFamily="34" charset="0"/>
              <a:buChar char="•"/>
              <a:defRPr/>
            </a:pPr>
            <a:endParaRPr lang="en-US" sz="3200" dirty="0">
              <a:latin typeface="+mn-lt"/>
              <a:ea typeface="+mn-ea"/>
            </a:endParaRPr>
          </a:p>
        </p:txBody>
      </p:sp>
      <p:sp>
        <p:nvSpPr>
          <p:cNvPr id="5" name="Rounded Rectangle 4"/>
          <p:cNvSpPr>
            <a:spLocks noChangeAspect="1"/>
          </p:cNvSpPr>
          <p:nvPr/>
        </p:nvSpPr>
        <p:spPr>
          <a:xfrm>
            <a:off x="4332288" y="1350963"/>
            <a:ext cx="4587875" cy="3154362"/>
          </a:xfrm>
          <a:prstGeom prst="roundRect">
            <a:avLst/>
          </a:prstGeom>
          <a:blipFill>
            <a:blip r:embed="rId3"/>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Rounded Rectangle 7"/>
          <p:cNvSpPr>
            <a:spLocks noChangeAspect="1"/>
          </p:cNvSpPr>
          <p:nvPr/>
        </p:nvSpPr>
        <p:spPr>
          <a:xfrm>
            <a:off x="292100" y="2600325"/>
            <a:ext cx="4765675" cy="3155950"/>
          </a:xfrm>
          <a:prstGeom prst="roundRect">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9462" name="TextBox 11"/>
          <p:cNvSpPr txBox="1">
            <a:spLocks noChangeArrowheads="1"/>
          </p:cNvSpPr>
          <p:nvPr/>
        </p:nvSpPr>
        <p:spPr bwMode="auto">
          <a:xfrm>
            <a:off x="19050" y="6342063"/>
            <a:ext cx="5818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dirty="0"/>
              <a:t>Photo credits:</a:t>
            </a:r>
            <a:endParaRPr lang="en-US" sz="800" dirty="0">
              <a:hlinkClick r:id="rId5"/>
            </a:endParaRPr>
          </a:p>
          <a:p>
            <a:pPr eaLnBrk="1" hangingPunct="1"/>
            <a:r>
              <a:rPr lang="en-US" sz="800" dirty="0"/>
              <a:t>Central Science Laboratory, </a:t>
            </a:r>
            <a:r>
              <a:rPr lang="en-US" sz="800" dirty="0" err="1"/>
              <a:t>Harpenden</a:t>
            </a:r>
            <a:r>
              <a:rPr lang="en-US" sz="800" dirty="0"/>
              <a:t> Archive, British Crown, </a:t>
            </a:r>
            <a:r>
              <a:rPr lang="en-US" sz="800" dirty="0">
                <a:hlinkClick r:id="rId6"/>
              </a:rPr>
              <a:t>www.bugwood.org</a:t>
            </a:r>
            <a:r>
              <a:rPr lang="en-US" sz="800" dirty="0"/>
              <a:t>, #0454023  and Michael </a:t>
            </a:r>
            <a:r>
              <a:rPr lang="en-US" sz="800" dirty="0" err="1"/>
              <a:t>Hampson</a:t>
            </a:r>
            <a:r>
              <a:rPr lang="en-US" sz="800" dirty="0"/>
              <a:t>, </a:t>
            </a:r>
            <a:r>
              <a:rPr lang="en-US" sz="800" dirty="0">
                <a:hlinkClick r:id="rId7"/>
              </a:rPr>
              <a:t>http://www.ars.usda.gov/SP2UserFiles/Place/00000000/opmp/PotatoWart70109.pdf</a:t>
            </a:r>
            <a:endParaRPr lang="en-US" sz="800" dirty="0"/>
          </a:p>
        </p:txBody>
      </p:sp>
      <p:sp>
        <p:nvSpPr>
          <p:cNvPr id="2" name="Slide Number Placeholder 1"/>
          <p:cNvSpPr>
            <a:spLocks noGrp="1"/>
          </p:cNvSpPr>
          <p:nvPr>
            <p:ph type="sldNum" sz="quarter" idx="12"/>
          </p:nvPr>
        </p:nvSpPr>
        <p:spPr/>
        <p:txBody>
          <a:bodyPr/>
          <a:lstStyle/>
          <a:p>
            <a:pPr>
              <a:defRPr/>
            </a:pPr>
            <a:fld id="{4743C59D-318A-406E-AD55-ED90B3194A40}" type="slidenum">
              <a:rPr lang="en-US" smtClean="0"/>
              <a:pPr>
                <a:defRPr/>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b="1" dirty="0"/>
          </a:p>
        </p:txBody>
      </p:sp>
      <p:sp>
        <p:nvSpPr>
          <p:cNvPr id="3" name="Content Placeholder 2"/>
          <p:cNvSpPr>
            <a:spLocks noGrp="1"/>
          </p:cNvSpPr>
          <p:nvPr>
            <p:ph sz="half" idx="1"/>
          </p:nvPr>
        </p:nvSpPr>
        <p:spPr>
          <a:xfrm>
            <a:off x="457200" y="1600200"/>
            <a:ext cx="8229600" cy="4525963"/>
          </a:xfrm>
        </p:spPr>
        <p:txBody>
          <a:bodyPr/>
          <a:lstStyle/>
          <a:p>
            <a:pPr marL="0" indent="0">
              <a:buNone/>
            </a:pPr>
            <a:r>
              <a:rPr lang="en-US" sz="3200" b="1" dirty="0" smtClean="0"/>
              <a:t>1. What is biodiversity?</a:t>
            </a:r>
          </a:p>
          <a:p>
            <a:endParaRPr lang="en-US" sz="3200" b="1" dirty="0" smtClean="0"/>
          </a:p>
          <a:p>
            <a:pPr marL="0" indent="0">
              <a:buNone/>
            </a:pPr>
            <a:endParaRPr lang="en-US" sz="3200" b="1" dirty="0"/>
          </a:p>
          <a:p>
            <a:pPr marL="0" indent="0">
              <a:buNone/>
            </a:pPr>
            <a:r>
              <a:rPr lang="en-US" sz="3200" b="1" dirty="0" smtClean="0"/>
              <a:t>2. What are invasive species and how can they affect biodiversity?</a:t>
            </a:r>
            <a:endParaRPr lang="en-US" sz="3200" b="1" dirty="0"/>
          </a:p>
        </p:txBody>
      </p:sp>
      <p:sp>
        <p:nvSpPr>
          <p:cNvPr id="5" name="Slide Number Placeholder 4"/>
          <p:cNvSpPr>
            <a:spLocks noGrp="1"/>
          </p:cNvSpPr>
          <p:nvPr>
            <p:ph type="sldNum" sz="quarter" idx="12"/>
          </p:nvPr>
        </p:nvSpPr>
        <p:spPr/>
        <p:txBody>
          <a:bodyPr/>
          <a:lstStyle/>
          <a:p>
            <a:pPr>
              <a:defRPr/>
            </a:pPr>
            <a:fld id="{5F065230-6676-4DD8-903A-AC9064E8924B}" type="slidenum">
              <a:rPr lang="en-US" smtClean="0"/>
              <a:pPr>
                <a:defRPr/>
              </a:pPr>
              <a:t>19</a:t>
            </a:fld>
            <a:endParaRPr lang="en-US" dirty="0"/>
          </a:p>
        </p:txBody>
      </p:sp>
    </p:spTree>
    <p:extLst>
      <p:ext uri="{BB962C8B-B14F-4D97-AF65-F5344CB8AC3E}">
        <p14:creationId xmlns:p14="http://schemas.microsoft.com/office/powerpoint/2010/main" val="27664553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69850"/>
            <a:ext cx="8229600" cy="1143000"/>
          </a:xfrm>
        </p:spPr>
        <p:txBody>
          <a:bodyPr/>
          <a:lstStyle/>
          <a:p>
            <a:r>
              <a:rPr lang="en-US" dirty="0" smtClean="0">
                <a:ea typeface="ＭＳ Ｐゴシック" pitchFamily="34" charset="-128"/>
              </a:rPr>
              <a:t>Questions to be Answered</a:t>
            </a:r>
          </a:p>
        </p:txBody>
      </p:sp>
      <p:sp>
        <p:nvSpPr>
          <p:cNvPr id="3075" name="Content Placeholder 2"/>
          <p:cNvSpPr>
            <a:spLocks noGrp="1"/>
          </p:cNvSpPr>
          <p:nvPr>
            <p:ph idx="1"/>
          </p:nvPr>
        </p:nvSpPr>
        <p:spPr>
          <a:xfrm>
            <a:off x="457200" y="1381125"/>
            <a:ext cx="8229600" cy="5019675"/>
          </a:xfrm>
        </p:spPr>
        <p:txBody>
          <a:bodyPr/>
          <a:lstStyle/>
          <a:p>
            <a:r>
              <a:rPr lang="en-US" dirty="0" smtClean="0">
                <a:ea typeface="ＭＳ Ｐゴシック" pitchFamily="34" charset="-128"/>
              </a:rPr>
              <a:t>What is biodiversity and why is it important?</a:t>
            </a:r>
          </a:p>
          <a:p>
            <a:r>
              <a:rPr lang="en-US" dirty="0" smtClean="0">
                <a:ea typeface="ＭＳ Ｐゴシック" pitchFamily="34" charset="-128"/>
              </a:rPr>
              <a:t>What are invasive species and how can they affect biodiversity?</a:t>
            </a:r>
          </a:p>
          <a:p>
            <a:r>
              <a:rPr lang="en-US" dirty="0" smtClean="0">
                <a:ea typeface="ＭＳ Ｐゴシック" pitchFamily="34" charset="-128"/>
              </a:rPr>
              <a:t>How are invasive species introduced?</a:t>
            </a:r>
          </a:p>
          <a:p>
            <a:r>
              <a:rPr lang="en-US" dirty="0" smtClean="0">
                <a:ea typeface="ＭＳ Ｐゴシック" pitchFamily="34" charset="-128"/>
              </a:rPr>
              <a:t>What does plant biosecurity have to do with my pizza?</a:t>
            </a:r>
          </a:p>
        </p:txBody>
      </p:sp>
      <p:sp>
        <p:nvSpPr>
          <p:cNvPr id="2" name="Slide Number Placeholder 1"/>
          <p:cNvSpPr>
            <a:spLocks noGrp="1"/>
          </p:cNvSpPr>
          <p:nvPr>
            <p:ph type="sldNum" sz="quarter" idx="12"/>
          </p:nvPr>
        </p:nvSpPr>
        <p:spPr/>
        <p:txBody>
          <a:bodyPr/>
          <a:lstStyle/>
          <a:p>
            <a:pPr>
              <a:defRPr/>
            </a:pPr>
            <a:fld id="{4743C59D-318A-406E-AD55-ED90B3194A40}"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b="1" dirty="0"/>
          </a:p>
        </p:txBody>
      </p:sp>
      <p:sp>
        <p:nvSpPr>
          <p:cNvPr id="3" name="Content Placeholder 2"/>
          <p:cNvSpPr>
            <a:spLocks noGrp="1"/>
          </p:cNvSpPr>
          <p:nvPr>
            <p:ph sz="half" idx="1"/>
          </p:nvPr>
        </p:nvSpPr>
        <p:spPr>
          <a:xfrm>
            <a:off x="457200" y="1474243"/>
            <a:ext cx="8229600" cy="4525963"/>
          </a:xfrm>
        </p:spPr>
        <p:txBody>
          <a:bodyPr/>
          <a:lstStyle/>
          <a:p>
            <a:pPr marL="0" indent="0">
              <a:buNone/>
            </a:pPr>
            <a:r>
              <a:rPr lang="en-US" sz="3200" b="1" dirty="0"/>
              <a:t>3</a:t>
            </a:r>
            <a:r>
              <a:rPr lang="en-US" sz="3200" b="1" dirty="0" smtClean="0"/>
              <a:t>. How are invasive species introduced?</a:t>
            </a:r>
          </a:p>
          <a:p>
            <a:endParaRPr lang="en-US" sz="3200" b="1" dirty="0" smtClean="0"/>
          </a:p>
          <a:p>
            <a:pPr marL="0" indent="0">
              <a:buNone/>
            </a:pPr>
            <a:endParaRPr lang="en-US" sz="3200" b="1" dirty="0" smtClean="0"/>
          </a:p>
          <a:p>
            <a:pPr marL="0" indent="0">
              <a:buNone/>
            </a:pPr>
            <a:endParaRPr lang="en-US" sz="3200" b="1" dirty="0"/>
          </a:p>
          <a:p>
            <a:pPr marL="0" indent="0">
              <a:buNone/>
            </a:pPr>
            <a:r>
              <a:rPr lang="en-US" sz="3200" b="1" dirty="0"/>
              <a:t>4</a:t>
            </a:r>
            <a:r>
              <a:rPr lang="en-US" sz="3200" b="1" dirty="0" smtClean="0"/>
              <a:t>. </a:t>
            </a:r>
            <a:r>
              <a:rPr lang="en-US" sz="3200" b="1" dirty="0"/>
              <a:t>What does plant biosecurity have to do with my pizza?</a:t>
            </a:r>
          </a:p>
        </p:txBody>
      </p:sp>
      <p:sp>
        <p:nvSpPr>
          <p:cNvPr id="4" name="Slide Number Placeholder 3"/>
          <p:cNvSpPr>
            <a:spLocks noGrp="1"/>
          </p:cNvSpPr>
          <p:nvPr>
            <p:ph type="sldNum" sz="quarter" idx="12"/>
          </p:nvPr>
        </p:nvSpPr>
        <p:spPr/>
        <p:txBody>
          <a:bodyPr/>
          <a:lstStyle/>
          <a:p>
            <a:pPr>
              <a:defRPr/>
            </a:pPr>
            <a:fld id="{5F065230-6676-4DD8-903A-AC9064E8924B}" type="slidenum">
              <a:rPr lang="en-US" smtClean="0"/>
              <a:pPr>
                <a:defRPr/>
              </a:pPr>
              <a:t>20</a:t>
            </a:fld>
            <a:endParaRPr lang="en-US" dirty="0"/>
          </a:p>
        </p:txBody>
      </p:sp>
    </p:spTree>
    <p:extLst>
      <p:ext uri="{BB962C8B-B14F-4D97-AF65-F5344CB8AC3E}">
        <p14:creationId xmlns:p14="http://schemas.microsoft.com/office/powerpoint/2010/main" val="20731147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50800"/>
            <a:ext cx="8229600" cy="1143000"/>
          </a:xfrm>
        </p:spPr>
        <p:txBody>
          <a:bodyPr/>
          <a:lstStyle/>
          <a:p>
            <a:r>
              <a:rPr lang="en-US" dirty="0" smtClean="0">
                <a:ea typeface="ＭＳ Ｐゴシック" pitchFamily="34" charset="-128"/>
              </a:rPr>
              <a:t>Summary </a:t>
            </a:r>
          </a:p>
        </p:txBody>
      </p:sp>
      <p:sp>
        <p:nvSpPr>
          <p:cNvPr id="23555" name="Content Placeholder 2"/>
          <p:cNvSpPr>
            <a:spLocks noGrp="1"/>
          </p:cNvSpPr>
          <p:nvPr>
            <p:ph idx="1"/>
          </p:nvPr>
        </p:nvSpPr>
        <p:spPr>
          <a:xfrm>
            <a:off x="457200" y="1079500"/>
            <a:ext cx="8229600" cy="5186363"/>
          </a:xfrm>
        </p:spPr>
        <p:txBody>
          <a:bodyPr/>
          <a:lstStyle/>
          <a:p>
            <a:r>
              <a:rPr lang="en-US" sz="2300" dirty="0" smtClean="0">
                <a:ea typeface="ＭＳ Ｐゴシック" pitchFamily="34" charset="-128"/>
              </a:rPr>
              <a:t>Biodiversity is very important practically, economically, aesthetically and emotionally.  </a:t>
            </a:r>
          </a:p>
          <a:p>
            <a:r>
              <a:rPr lang="en-US" sz="2300" dirty="0" smtClean="0">
                <a:ea typeface="ＭＳ Ｐゴシック" pitchFamily="34" charset="-128"/>
              </a:rPr>
              <a:t>Invasive species can drastically affect the biodiversity of our natural ecosystems. </a:t>
            </a:r>
          </a:p>
          <a:p>
            <a:r>
              <a:rPr lang="en-US" sz="2300" dirty="0" smtClean="0">
                <a:ea typeface="ＭＳ Ｐゴシック" pitchFamily="34" charset="-128"/>
              </a:rPr>
              <a:t>Invasive species can be introduced by accident or intentionally through international trade, human travel, and smuggling.  </a:t>
            </a:r>
          </a:p>
          <a:p>
            <a:r>
              <a:rPr lang="en-US" sz="2300" dirty="0" smtClean="0">
                <a:ea typeface="ＭＳ Ｐゴシック" pitchFamily="34" charset="-128"/>
              </a:rPr>
              <a:t>There are many agencies and individuals that monitor for invasive species.</a:t>
            </a:r>
          </a:p>
          <a:p>
            <a:r>
              <a:rPr lang="en-US" sz="2300" dirty="0" smtClean="0">
                <a:ea typeface="ＭＳ Ｐゴシック" pitchFamily="34" charset="-128"/>
              </a:rPr>
              <a:t>Plant biosecurity is concerned with </a:t>
            </a:r>
            <a:r>
              <a:rPr lang="en-US" sz="2300" dirty="0" err="1" smtClean="0">
                <a:ea typeface="ＭＳ Ｐゴシック" pitchFamily="34" charset="-128"/>
              </a:rPr>
              <a:t>invasives</a:t>
            </a:r>
            <a:r>
              <a:rPr lang="en-US" sz="2300" dirty="0" smtClean="0">
                <a:ea typeface="ＭＳ Ｐゴシック" pitchFamily="34" charset="-128"/>
              </a:rPr>
              <a:t> that affect our natural ecosystems as well as </a:t>
            </a:r>
            <a:r>
              <a:rPr lang="en-US" sz="2300" dirty="0" err="1" smtClean="0">
                <a:ea typeface="ＭＳ Ｐゴシック" pitchFamily="34" charset="-128"/>
              </a:rPr>
              <a:t>invasives</a:t>
            </a:r>
            <a:r>
              <a:rPr lang="en-US" sz="2300" dirty="0" smtClean="0">
                <a:ea typeface="ＭＳ Ｐゴシック" pitchFamily="34" charset="-128"/>
              </a:rPr>
              <a:t> that can affect our food supply.</a:t>
            </a:r>
          </a:p>
        </p:txBody>
      </p:sp>
      <p:sp>
        <p:nvSpPr>
          <p:cNvPr id="2" name="Slide Number Placeholder 1"/>
          <p:cNvSpPr>
            <a:spLocks noGrp="1"/>
          </p:cNvSpPr>
          <p:nvPr>
            <p:ph type="sldNum" sz="quarter" idx="12"/>
          </p:nvPr>
        </p:nvSpPr>
        <p:spPr/>
        <p:txBody>
          <a:bodyPr/>
          <a:lstStyle/>
          <a:p>
            <a:pPr>
              <a:defRPr/>
            </a:pPr>
            <a:fld id="{4743C59D-318A-406E-AD55-ED90B3194A40}" type="slidenum">
              <a:rPr lang="en-US" smtClean="0"/>
              <a:pPr>
                <a:defRPr/>
              </a:pPr>
              <a:t>21</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41275"/>
            <a:ext cx="8229600" cy="1143000"/>
          </a:xfrm>
        </p:spPr>
        <p:txBody>
          <a:bodyPr/>
          <a:lstStyle/>
          <a:p>
            <a:r>
              <a:rPr lang="en-US" dirty="0" smtClean="0">
                <a:ea typeface="ＭＳ Ｐゴシック" pitchFamily="34" charset="-128"/>
              </a:rPr>
              <a:t>Vocabulary</a:t>
            </a:r>
          </a:p>
        </p:txBody>
      </p:sp>
      <p:sp>
        <p:nvSpPr>
          <p:cNvPr id="4099" name="Content Placeholder 2"/>
          <p:cNvSpPr>
            <a:spLocks noGrp="1"/>
          </p:cNvSpPr>
          <p:nvPr>
            <p:ph idx="1"/>
          </p:nvPr>
        </p:nvSpPr>
        <p:spPr>
          <a:xfrm>
            <a:off x="457200" y="1322388"/>
            <a:ext cx="8229600" cy="4525962"/>
          </a:xfrm>
        </p:spPr>
        <p:txBody>
          <a:bodyPr/>
          <a:lstStyle/>
          <a:p>
            <a:r>
              <a:rPr lang="en-US" dirty="0" smtClean="0">
                <a:ea typeface="ＭＳ Ｐゴシック" pitchFamily="34" charset="-128"/>
              </a:rPr>
              <a:t>Native species</a:t>
            </a:r>
          </a:p>
          <a:p>
            <a:r>
              <a:rPr lang="en-US" dirty="0" smtClean="0">
                <a:ea typeface="ＭＳ Ｐゴシック" pitchFamily="34" charset="-128"/>
              </a:rPr>
              <a:t>Introduced species</a:t>
            </a:r>
          </a:p>
          <a:p>
            <a:r>
              <a:rPr lang="en-US" dirty="0" smtClean="0">
                <a:ea typeface="ＭＳ Ｐゴシック" pitchFamily="34" charset="-128"/>
              </a:rPr>
              <a:t>Invasive species</a:t>
            </a:r>
          </a:p>
          <a:p>
            <a:r>
              <a:rPr lang="en-US" dirty="0" smtClean="0">
                <a:ea typeface="ＭＳ Ｐゴシック" pitchFamily="34" charset="-128"/>
              </a:rPr>
              <a:t>Biodiversity</a:t>
            </a:r>
          </a:p>
          <a:p>
            <a:r>
              <a:rPr lang="en-US" dirty="0" smtClean="0">
                <a:ea typeface="ＭＳ Ｐゴシック" pitchFamily="34" charset="-128"/>
              </a:rPr>
              <a:t>Plant Biosecurity</a:t>
            </a:r>
          </a:p>
          <a:p>
            <a:r>
              <a:rPr lang="en-US" dirty="0" smtClean="0">
                <a:ea typeface="ＭＳ Ｐゴシック" pitchFamily="34" charset="-128"/>
              </a:rPr>
              <a:t>Vector</a:t>
            </a:r>
          </a:p>
        </p:txBody>
      </p:sp>
      <p:sp>
        <p:nvSpPr>
          <p:cNvPr id="2" name="Slide Number Placeholder 1"/>
          <p:cNvSpPr>
            <a:spLocks noGrp="1"/>
          </p:cNvSpPr>
          <p:nvPr>
            <p:ph type="sldNum" sz="quarter" idx="12"/>
          </p:nvPr>
        </p:nvSpPr>
        <p:spPr/>
        <p:txBody>
          <a:bodyPr/>
          <a:lstStyle/>
          <a:p>
            <a:pPr>
              <a:defRPr/>
            </a:pPr>
            <a:fld id="{4743C59D-318A-406E-AD55-ED90B3194A40}" type="slidenum">
              <a:rPr lang="en-US" smtClean="0"/>
              <a:pPr>
                <a:defRPr/>
              </a:pPr>
              <a:t>3</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76200"/>
            <a:ext cx="8229600" cy="1143000"/>
          </a:xfrm>
        </p:spPr>
        <p:txBody>
          <a:bodyPr/>
          <a:lstStyle/>
          <a:p>
            <a:r>
              <a:rPr lang="en-US" dirty="0" smtClean="0">
                <a:ea typeface="ＭＳ Ｐゴシック" pitchFamily="34" charset="-128"/>
              </a:rPr>
              <a:t>What is Biodiversity?</a:t>
            </a:r>
          </a:p>
        </p:txBody>
      </p:sp>
      <p:sp>
        <p:nvSpPr>
          <p:cNvPr id="24" name="Rounded Rectangle 23"/>
          <p:cNvSpPr/>
          <p:nvPr/>
        </p:nvSpPr>
        <p:spPr>
          <a:xfrm>
            <a:off x="865188" y="1169988"/>
            <a:ext cx="3533775" cy="2286000"/>
          </a:xfrm>
          <a:prstGeom prst="roundRect">
            <a:avLst/>
          </a:prstGeom>
          <a:blipFill>
            <a:blip r:embed="rId3"/>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5" name="Rounded Rectangle 24"/>
          <p:cNvSpPr/>
          <p:nvPr/>
        </p:nvSpPr>
        <p:spPr>
          <a:xfrm>
            <a:off x="873125" y="3605213"/>
            <a:ext cx="3533775" cy="2286000"/>
          </a:xfrm>
          <a:prstGeom prst="roundRect">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6" name="Rounded Rectangle 25"/>
          <p:cNvSpPr/>
          <p:nvPr/>
        </p:nvSpPr>
        <p:spPr>
          <a:xfrm>
            <a:off x="4729163" y="3608388"/>
            <a:ext cx="3533775" cy="2286000"/>
          </a:xfrm>
          <a:prstGeom prst="roundRect">
            <a:avLst/>
          </a:prstGeom>
          <a:blipFill>
            <a:blip r:embed="rId5"/>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7" name="Rounded Rectangle 26"/>
          <p:cNvSpPr/>
          <p:nvPr/>
        </p:nvSpPr>
        <p:spPr>
          <a:xfrm>
            <a:off x="4703763" y="1195388"/>
            <a:ext cx="3533775" cy="2286000"/>
          </a:xfrm>
          <a:prstGeom prst="roundRect">
            <a:avLst/>
          </a:prstGeom>
          <a:blipFill>
            <a:blip r:embed="rId6"/>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127" name="TextBox 10"/>
          <p:cNvSpPr txBox="1">
            <a:spLocks noChangeArrowheads="1"/>
          </p:cNvSpPr>
          <p:nvPr/>
        </p:nvSpPr>
        <p:spPr bwMode="auto">
          <a:xfrm>
            <a:off x="254000" y="6375400"/>
            <a:ext cx="59896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a:t>Photo Credit:  </a:t>
            </a:r>
          </a:p>
          <a:p>
            <a:pPr eaLnBrk="1" hangingPunct="1"/>
            <a:r>
              <a:rPr lang="en-US" sz="800"/>
              <a:t>Fungi – USFWS </a:t>
            </a:r>
          </a:p>
          <a:p>
            <a:pPr eaLnBrk="1" hangingPunct="1"/>
            <a:r>
              <a:rPr lang="en-US" sz="800"/>
              <a:t>all others  - PowerPoint clipart</a:t>
            </a:r>
          </a:p>
        </p:txBody>
      </p:sp>
      <p:sp>
        <p:nvSpPr>
          <p:cNvPr id="2" name="Slide Number Placeholder 1"/>
          <p:cNvSpPr>
            <a:spLocks noGrp="1"/>
          </p:cNvSpPr>
          <p:nvPr>
            <p:ph type="sldNum" sz="quarter" idx="12"/>
          </p:nvPr>
        </p:nvSpPr>
        <p:spPr/>
        <p:txBody>
          <a:bodyPr/>
          <a:lstStyle/>
          <a:p>
            <a:pPr>
              <a:defRPr/>
            </a:pPr>
            <a:fld id="{4743C59D-318A-406E-AD55-ED90B3194A40}" type="slidenum">
              <a:rPr lang="en-US" smtClean="0"/>
              <a:pPr>
                <a:defRPr/>
              </a:pPr>
              <a:t>4</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76200"/>
            <a:ext cx="8229600" cy="1143000"/>
          </a:xfrm>
        </p:spPr>
        <p:txBody>
          <a:bodyPr/>
          <a:lstStyle/>
          <a:p>
            <a:r>
              <a:rPr lang="en-US" dirty="0" smtClean="0">
                <a:ea typeface="ＭＳ Ｐゴシック" pitchFamily="34" charset="-128"/>
              </a:rPr>
              <a:t>Why is Biodiversity Important?</a:t>
            </a:r>
          </a:p>
        </p:txBody>
      </p:sp>
      <p:sp>
        <p:nvSpPr>
          <p:cNvPr id="24" name="Rounded Rectangle 23"/>
          <p:cNvSpPr/>
          <p:nvPr/>
        </p:nvSpPr>
        <p:spPr>
          <a:xfrm>
            <a:off x="865188" y="1169988"/>
            <a:ext cx="3533775" cy="2286000"/>
          </a:xfrm>
          <a:prstGeom prst="roundRect">
            <a:avLst/>
          </a:prstGeom>
          <a:blipFill>
            <a:blip r:embed="rId3"/>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5" name="Rounded Rectangle 24"/>
          <p:cNvSpPr/>
          <p:nvPr/>
        </p:nvSpPr>
        <p:spPr>
          <a:xfrm>
            <a:off x="873125" y="3605213"/>
            <a:ext cx="3533775" cy="2286000"/>
          </a:xfrm>
          <a:prstGeom prst="roundRect">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6" name="Rounded Rectangle 25"/>
          <p:cNvSpPr/>
          <p:nvPr/>
        </p:nvSpPr>
        <p:spPr>
          <a:xfrm>
            <a:off x="4729163" y="3608388"/>
            <a:ext cx="3533775" cy="2286000"/>
          </a:xfrm>
          <a:prstGeom prst="roundRect">
            <a:avLst/>
          </a:prstGeom>
          <a:blipFill>
            <a:blip r:embed="rId5"/>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7" name="Rounded Rectangle 26"/>
          <p:cNvSpPr/>
          <p:nvPr/>
        </p:nvSpPr>
        <p:spPr>
          <a:xfrm>
            <a:off x="4703763" y="1195388"/>
            <a:ext cx="3533775" cy="2286000"/>
          </a:xfrm>
          <a:prstGeom prst="roundRect">
            <a:avLst/>
          </a:prstGeom>
          <a:blipFill>
            <a:blip r:embed="rId6"/>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151" name="TextBox 10"/>
          <p:cNvSpPr txBox="1">
            <a:spLocks noChangeArrowheads="1"/>
          </p:cNvSpPr>
          <p:nvPr/>
        </p:nvSpPr>
        <p:spPr bwMode="auto">
          <a:xfrm>
            <a:off x="254000" y="6375400"/>
            <a:ext cx="5989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a:t>Photo Credit:  </a:t>
            </a:r>
          </a:p>
          <a:p>
            <a:pPr eaLnBrk="1" hangingPunct="1"/>
            <a:r>
              <a:rPr lang="en-US" sz="800"/>
              <a:t>PowerPoint clipart</a:t>
            </a:r>
          </a:p>
        </p:txBody>
      </p:sp>
      <p:sp>
        <p:nvSpPr>
          <p:cNvPr id="2" name="Slide Number Placeholder 1"/>
          <p:cNvSpPr>
            <a:spLocks noGrp="1"/>
          </p:cNvSpPr>
          <p:nvPr>
            <p:ph type="sldNum" sz="quarter" idx="12"/>
          </p:nvPr>
        </p:nvSpPr>
        <p:spPr/>
        <p:txBody>
          <a:bodyPr/>
          <a:lstStyle/>
          <a:p>
            <a:pPr>
              <a:defRPr/>
            </a:pPr>
            <a:fld id="{4743C59D-318A-406E-AD55-ED90B3194A40}" type="slidenum">
              <a:rPr lang="en-US" smtClean="0"/>
              <a:pPr>
                <a:defRPr/>
              </a:pPr>
              <a:t>5</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smtClean="0">
                <a:ea typeface="ＭＳ Ｐゴシック" pitchFamily="34" charset="-128"/>
              </a:rPr>
              <a:t>What Changes the Biodiversity in an Area?</a:t>
            </a:r>
          </a:p>
        </p:txBody>
      </p:sp>
      <p:sp>
        <p:nvSpPr>
          <p:cNvPr id="7171" name="Content Placeholder 2"/>
          <p:cNvSpPr>
            <a:spLocks noGrp="1"/>
          </p:cNvSpPr>
          <p:nvPr>
            <p:ph idx="1"/>
          </p:nvPr>
        </p:nvSpPr>
        <p:spPr>
          <a:xfrm>
            <a:off x="457200" y="1806575"/>
            <a:ext cx="8229600" cy="4525963"/>
          </a:xfrm>
        </p:spPr>
        <p:txBody>
          <a:bodyPr/>
          <a:lstStyle/>
          <a:p>
            <a:r>
              <a:rPr lang="en-US" smtClean="0">
                <a:ea typeface="ＭＳ Ｐゴシック" pitchFamily="34" charset="-128"/>
              </a:rPr>
              <a:t>Weather events</a:t>
            </a:r>
          </a:p>
          <a:p>
            <a:r>
              <a:rPr lang="en-US" smtClean="0">
                <a:ea typeface="ＭＳ Ｐゴシック" pitchFamily="34" charset="-128"/>
              </a:rPr>
              <a:t>Natural catastrophes</a:t>
            </a:r>
          </a:p>
          <a:p>
            <a:r>
              <a:rPr lang="en-US" smtClean="0">
                <a:ea typeface="ＭＳ Ｐゴシック" pitchFamily="34" charset="-128"/>
              </a:rPr>
              <a:t>Climate change</a:t>
            </a:r>
          </a:p>
          <a:p>
            <a:r>
              <a:rPr lang="en-US" smtClean="0">
                <a:ea typeface="ＭＳ Ｐゴシック" pitchFamily="34" charset="-128"/>
              </a:rPr>
              <a:t>Land conversion</a:t>
            </a:r>
          </a:p>
          <a:p>
            <a:r>
              <a:rPr lang="en-US" smtClean="0">
                <a:ea typeface="ＭＳ Ｐゴシック" pitchFamily="34" charset="-128"/>
              </a:rPr>
              <a:t>Invasive species</a:t>
            </a:r>
          </a:p>
        </p:txBody>
      </p:sp>
      <p:sp>
        <p:nvSpPr>
          <p:cNvPr id="2" name="Slide Number Placeholder 1"/>
          <p:cNvSpPr>
            <a:spLocks noGrp="1"/>
          </p:cNvSpPr>
          <p:nvPr>
            <p:ph type="sldNum" sz="quarter" idx="12"/>
          </p:nvPr>
        </p:nvSpPr>
        <p:spPr/>
        <p:txBody>
          <a:bodyPr/>
          <a:lstStyle/>
          <a:p>
            <a:pPr>
              <a:defRPr/>
            </a:pPr>
            <a:fld id="{4743C59D-318A-406E-AD55-ED90B3194A40}" type="slidenum">
              <a:rPr lang="en-US" smtClean="0"/>
              <a:pPr>
                <a:defRPr/>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150813"/>
            <a:ext cx="8229600" cy="1143000"/>
          </a:xfrm>
        </p:spPr>
        <p:txBody>
          <a:bodyPr/>
          <a:lstStyle/>
          <a:p>
            <a:r>
              <a:rPr lang="en-US" dirty="0" smtClean="0">
                <a:ea typeface="ＭＳ Ｐゴシック" pitchFamily="34" charset="-128"/>
              </a:rPr>
              <a:t>Invasive species in our natural ecosystems</a:t>
            </a:r>
          </a:p>
        </p:txBody>
      </p:sp>
      <p:sp>
        <p:nvSpPr>
          <p:cNvPr id="8195" name="Content Placeholder 2"/>
          <p:cNvSpPr>
            <a:spLocks noGrp="1"/>
          </p:cNvSpPr>
          <p:nvPr>
            <p:ph idx="1"/>
          </p:nvPr>
        </p:nvSpPr>
        <p:spPr>
          <a:xfrm>
            <a:off x="457200" y="1463675"/>
            <a:ext cx="5340350" cy="714375"/>
          </a:xfrm>
        </p:spPr>
        <p:txBody>
          <a:bodyPr/>
          <a:lstStyle/>
          <a:p>
            <a:r>
              <a:rPr lang="en-US" smtClean="0">
                <a:ea typeface="ＭＳ Ｐゴシック" pitchFamily="34" charset="-128"/>
              </a:rPr>
              <a:t>Emerald ash borer</a:t>
            </a:r>
          </a:p>
        </p:txBody>
      </p:sp>
      <p:sp>
        <p:nvSpPr>
          <p:cNvPr id="5" name="Rounded Rectangle 4"/>
          <p:cNvSpPr>
            <a:spLocks noChangeAspect="1"/>
          </p:cNvSpPr>
          <p:nvPr/>
        </p:nvSpPr>
        <p:spPr bwMode="auto">
          <a:xfrm>
            <a:off x="128588" y="2236788"/>
            <a:ext cx="6121400" cy="3554412"/>
          </a:xfrm>
          <a:prstGeom prst="roundRect">
            <a:avLst/>
          </a:prstGeom>
          <a:blipFill>
            <a:blip r:embed="rId3"/>
            <a:stretch>
              <a:fillRect/>
            </a:stretch>
          </a:blipFill>
          <a:ln w="571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Rounded Rectangle 5"/>
          <p:cNvSpPr>
            <a:spLocks noChangeAspect="1"/>
          </p:cNvSpPr>
          <p:nvPr/>
        </p:nvSpPr>
        <p:spPr bwMode="auto">
          <a:xfrm>
            <a:off x="6434138" y="1397000"/>
            <a:ext cx="2557462" cy="1371600"/>
          </a:xfrm>
          <a:prstGeom prst="roundRect">
            <a:avLst>
              <a:gd name="adj" fmla="val 29723"/>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198" name="TextBox 10"/>
          <p:cNvSpPr txBox="1">
            <a:spLocks noChangeArrowheads="1"/>
          </p:cNvSpPr>
          <p:nvPr/>
        </p:nvSpPr>
        <p:spPr bwMode="auto">
          <a:xfrm>
            <a:off x="196850" y="6124575"/>
            <a:ext cx="59896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a:t>Photo Credit:  </a:t>
            </a:r>
          </a:p>
          <a:p>
            <a:pPr eaLnBrk="1" hangingPunct="1"/>
            <a:r>
              <a:rPr lang="en-US" sz="800"/>
              <a:t>Damaged ash trees:  Daniel Herms, The Ohio State University, </a:t>
            </a:r>
            <a:r>
              <a:rPr lang="en-US" sz="800">
                <a:hlinkClick r:id="rId5"/>
              </a:rPr>
              <a:t>www.bugwood.org</a:t>
            </a:r>
            <a:r>
              <a:rPr lang="en-US" sz="800"/>
              <a:t>, #5171038</a:t>
            </a:r>
          </a:p>
          <a:p>
            <a:pPr eaLnBrk="1" hangingPunct="1"/>
            <a:r>
              <a:rPr lang="en-US" sz="800"/>
              <a:t>Beetle:  David Cappaert, Michigan State University, www.bugwood.org, #2106098</a:t>
            </a:r>
          </a:p>
          <a:p>
            <a:pPr eaLnBrk="1" hangingPunct="1"/>
            <a:r>
              <a:rPr lang="en-US" sz="800"/>
              <a:t>Larvae: David Cappaert, Michigan State University, </a:t>
            </a:r>
            <a:r>
              <a:rPr lang="en-US" sz="800">
                <a:hlinkClick r:id="rId5"/>
              </a:rPr>
              <a:t>www.bugwood.org</a:t>
            </a:r>
            <a:r>
              <a:rPr lang="en-US" sz="800"/>
              <a:t>, # 1460071 </a:t>
            </a:r>
          </a:p>
          <a:p>
            <a:pPr eaLnBrk="1" hangingPunct="1"/>
            <a:r>
              <a:rPr lang="en-US" sz="800"/>
              <a:t>Tunnels: Art Wagner, USDA APHIS PPQ, </a:t>
            </a:r>
            <a:r>
              <a:rPr lang="en-US" sz="800">
                <a:hlinkClick r:id="rId5"/>
              </a:rPr>
              <a:t>www.bugwood.org</a:t>
            </a:r>
            <a:r>
              <a:rPr lang="en-US" sz="800"/>
              <a:t>, #5147090</a:t>
            </a:r>
          </a:p>
        </p:txBody>
      </p:sp>
      <p:sp>
        <p:nvSpPr>
          <p:cNvPr id="8" name="Rounded Rectangle 7"/>
          <p:cNvSpPr>
            <a:spLocks noChangeAspect="1"/>
          </p:cNvSpPr>
          <p:nvPr/>
        </p:nvSpPr>
        <p:spPr bwMode="auto">
          <a:xfrm>
            <a:off x="6426200" y="2898775"/>
            <a:ext cx="2557463" cy="1371600"/>
          </a:xfrm>
          <a:prstGeom prst="roundRect">
            <a:avLst>
              <a:gd name="adj" fmla="val 29723"/>
            </a:avLst>
          </a:prstGeom>
          <a:blipFill>
            <a:blip r:embed="rId6"/>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 name="Rounded Rectangle 8"/>
          <p:cNvSpPr>
            <a:spLocks noChangeAspect="1"/>
          </p:cNvSpPr>
          <p:nvPr/>
        </p:nvSpPr>
        <p:spPr bwMode="auto">
          <a:xfrm>
            <a:off x="6426200" y="4411663"/>
            <a:ext cx="2557463" cy="1371600"/>
          </a:xfrm>
          <a:prstGeom prst="roundRect">
            <a:avLst>
              <a:gd name="adj" fmla="val 29723"/>
            </a:avLst>
          </a:prstGeom>
          <a:blipFill>
            <a:blip r:embed="rId7"/>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Slide Number Placeholder 1"/>
          <p:cNvSpPr>
            <a:spLocks noGrp="1"/>
          </p:cNvSpPr>
          <p:nvPr>
            <p:ph type="sldNum" sz="quarter" idx="12"/>
          </p:nvPr>
        </p:nvSpPr>
        <p:spPr/>
        <p:txBody>
          <a:bodyPr/>
          <a:lstStyle/>
          <a:p>
            <a:pPr>
              <a:defRPr/>
            </a:pPr>
            <a:fld id="{4743C59D-318A-406E-AD55-ED90B3194A40}" type="slidenum">
              <a:rPr lang="en-US" smtClean="0"/>
              <a:pPr>
                <a:defRPr/>
              </a:pPr>
              <a:t>7</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117475"/>
            <a:ext cx="8229600" cy="1143000"/>
          </a:xfrm>
        </p:spPr>
        <p:txBody>
          <a:bodyPr/>
          <a:lstStyle/>
          <a:p>
            <a:r>
              <a:rPr lang="en-US" dirty="0" smtClean="0">
                <a:ea typeface="ＭＳ Ｐゴシック" pitchFamily="34" charset="-128"/>
              </a:rPr>
              <a:t>Invasive species in our natural ecosystems</a:t>
            </a:r>
          </a:p>
        </p:txBody>
      </p:sp>
      <p:sp>
        <p:nvSpPr>
          <p:cNvPr id="9219" name="Content Placeholder 2"/>
          <p:cNvSpPr>
            <a:spLocks noGrp="1"/>
          </p:cNvSpPr>
          <p:nvPr>
            <p:ph idx="1"/>
          </p:nvPr>
        </p:nvSpPr>
        <p:spPr>
          <a:xfrm>
            <a:off x="457200" y="1512888"/>
            <a:ext cx="8229600" cy="714375"/>
          </a:xfrm>
        </p:spPr>
        <p:txBody>
          <a:bodyPr/>
          <a:lstStyle/>
          <a:p>
            <a:r>
              <a:rPr lang="en-US" smtClean="0">
                <a:ea typeface="ＭＳ Ｐゴシック" pitchFamily="34" charset="-128"/>
              </a:rPr>
              <a:t>Asian long horned beetle</a:t>
            </a:r>
          </a:p>
        </p:txBody>
      </p:sp>
      <p:sp>
        <p:nvSpPr>
          <p:cNvPr id="4" name="Rounded Rectangle 3"/>
          <p:cNvSpPr>
            <a:spLocks noChangeAspect="1"/>
          </p:cNvSpPr>
          <p:nvPr/>
        </p:nvSpPr>
        <p:spPr bwMode="auto">
          <a:xfrm>
            <a:off x="128588" y="2219325"/>
            <a:ext cx="4997450" cy="3767138"/>
          </a:xfrm>
          <a:prstGeom prst="roundRect">
            <a:avLst/>
          </a:prstGeom>
          <a:blipFill>
            <a:blip r:embed="rId3"/>
            <a:stretch>
              <a:fillRect/>
            </a:stretch>
          </a:blipFill>
          <a:ln w="571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Rounded Rectangle 5"/>
          <p:cNvSpPr>
            <a:spLocks noChangeAspect="1"/>
          </p:cNvSpPr>
          <p:nvPr/>
        </p:nvSpPr>
        <p:spPr bwMode="auto">
          <a:xfrm>
            <a:off x="5230813" y="2606675"/>
            <a:ext cx="2320925" cy="2011363"/>
          </a:xfrm>
          <a:prstGeom prst="roundRect">
            <a:avLst>
              <a:gd name="adj" fmla="val 29723"/>
            </a:avLst>
          </a:prstGeom>
          <a:blipFill>
            <a:blip r:embed="rId4"/>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Rounded Rectangle 6"/>
          <p:cNvSpPr>
            <a:spLocks noChangeAspect="1"/>
          </p:cNvSpPr>
          <p:nvPr/>
        </p:nvSpPr>
        <p:spPr bwMode="auto">
          <a:xfrm>
            <a:off x="6394450" y="4154488"/>
            <a:ext cx="2479675" cy="1736725"/>
          </a:xfrm>
          <a:prstGeom prst="roundRect">
            <a:avLst>
              <a:gd name="adj" fmla="val 29723"/>
            </a:avLst>
          </a:prstGeom>
          <a:blipFill>
            <a:blip r:embed="rId5"/>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ounded Rectangle 4"/>
          <p:cNvSpPr>
            <a:spLocks noChangeAspect="1"/>
          </p:cNvSpPr>
          <p:nvPr/>
        </p:nvSpPr>
        <p:spPr bwMode="auto">
          <a:xfrm rot="16200000">
            <a:off x="6857206" y="1123157"/>
            <a:ext cx="1463675" cy="2506662"/>
          </a:xfrm>
          <a:prstGeom prst="roundRect">
            <a:avLst>
              <a:gd name="adj" fmla="val 29723"/>
            </a:avLst>
          </a:prstGeom>
          <a:blipFill>
            <a:blip r:embed="rId6"/>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224" name="TextBox 10"/>
          <p:cNvSpPr txBox="1">
            <a:spLocks noChangeArrowheads="1"/>
          </p:cNvSpPr>
          <p:nvPr/>
        </p:nvSpPr>
        <p:spPr bwMode="auto">
          <a:xfrm>
            <a:off x="115888" y="6105525"/>
            <a:ext cx="6113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800"/>
              <a:t>Photo Credit:  </a:t>
            </a:r>
          </a:p>
          <a:p>
            <a:pPr eaLnBrk="1" hangingPunct="1"/>
            <a:r>
              <a:rPr lang="en-US" sz="800"/>
              <a:t>Chipping trees: Larry R. Barber, USDA Forest Service, </a:t>
            </a:r>
            <a:r>
              <a:rPr lang="en-US" sz="800">
                <a:hlinkClick r:id="rId7"/>
              </a:rPr>
              <a:t>www.bugwood.org</a:t>
            </a:r>
            <a:r>
              <a:rPr lang="en-US" sz="800"/>
              <a:t>, #3047034</a:t>
            </a:r>
          </a:p>
          <a:p>
            <a:pPr eaLnBrk="1" hangingPunct="1"/>
            <a:r>
              <a:rPr lang="en-US" sz="800"/>
              <a:t>Beetle: Michael Bohne, www.bugwood.org, #1262001</a:t>
            </a:r>
          </a:p>
          <a:p>
            <a:pPr eaLnBrk="1" hangingPunct="1"/>
            <a:r>
              <a:rPr lang="en-US" sz="800"/>
              <a:t>Larvae: Thomas B. Denholm, New Jersey Department of Agriculture, </a:t>
            </a:r>
            <a:r>
              <a:rPr lang="en-US" sz="800">
                <a:hlinkClick r:id="rId7"/>
              </a:rPr>
              <a:t>www.bugwood.org</a:t>
            </a:r>
            <a:r>
              <a:rPr lang="en-US" sz="800"/>
              <a:t>, #1253027</a:t>
            </a:r>
          </a:p>
          <a:p>
            <a:pPr eaLnBrk="1" hangingPunct="1"/>
            <a:r>
              <a:rPr lang="en-US" sz="800"/>
              <a:t>Tunnels: Steven Katovich, USDA Forest Service, </a:t>
            </a:r>
            <a:r>
              <a:rPr lang="en-US" sz="800">
                <a:hlinkClick r:id="rId7"/>
              </a:rPr>
              <a:t>www.bugwood.org</a:t>
            </a:r>
            <a:r>
              <a:rPr lang="en-US" sz="800"/>
              <a:t>, #1398111</a:t>
            </a:r>
          </a:p>
        </p:txBody>
      </p:sp>
      <p:sp>
        <p:nvSpPr>
          <p:cNvPr id="2" name="Slide Number Placeholder 1"/>
          <p:cNvSpPr>
            <a:spLocks noGrp="1"/>
          </p:cNvSpPr>
          <p:nvPr>
            <p:ph type="sldNum" sz="quarter" idx="12"/>
          </p:nvPr>
        </p:nvSpPr>
        <p:spPr/>
        <p:txBody>
          <a:bodyPr/>
          <a:lstStyle/>
          <a:p>
            <a:pPr>
              <a:defRPr/>
            </a:pPr>
            <a:fld id="{4743C59D-318A-406E-AD55-ED90B3194A40}" type="slidenum">
              <a:rPr lang="en-US" smtClean="0"/>
              <a:pPr>
                <a:defRPr/>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27013"/>
            <a:ext cx="8229600" cy="1143000"/>
          </a:xfrm>
        </p:spPr>
        <p:txBody>
          <a:bodyPr/>
          <a:lstStyle/>
          <a:p>
            <a:r>
              <a:rPr lang="en-US" dirty="0" smtClean="0">
                <a:ea typeface="ＭＳ Ｐゴシック" pitchFamily="34" charset="-128"/>
              </a:rPr>
              <a:t>Invasive species in our natural ecosystems</a:t>
            </a:r>
          </a:p>
        </p:txBody>
      </p:sp>
      <p:sp>
        <p:nvSpPr>
          <p:cNvPr id="10243" name="Content Placeholder 2"/>
          <p:cNvSpPr>
            <a:spLocks noGrp="1"/>
          </p:cNvSpPr>
          <p:nvPr>
            <p:ph idx="1"/>
          </p:nvPr>
        </p:nvSpPr>
        <p:spPr>
          <a:xfrm>
            <a:off x="457200" y="1446213"/>
            <a:ext cx="8229600" cy="890587"/>
          </a:xfrm>
        </p:spPr>
        <p:txBody>
          <a:bodyPr/>
          <a:lstStyle/>
          <a:p>
            <a:r>
              <a:rPr lang="en-US" smtClean="0">
                <a:ea typeface="ＭＳ Ｐゴシック" pitchFamily="34" charset="-128"/>
              </a:rPr>
              <a:t>Sudden oak death</a:t>
            </a:r>
          </a:p>
        </p:txBody>
      </p:sp>
      <p:sp>
        <p:nvSpPr>
          <p:cNvPr id="10244" name="Rectangle 4"/>
          <p:cNvSpPr>
            <a:spLocks noChangeArrowheads="1"/>
          </p:cNvSpPr>
          <p:nvPr/>
        </p:nvSpPr>
        <p:spPr bwMode="auto">
          <a:xfrm>
            <a:off x="84138" y="6426200"/>
            <a:ext cx="42592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dirty="0"/>
              <a:t>Photo Credit: </a:t>
            </a:r>
          </a:p>
          <a:p>
            <a:r>
              <a:rPr lang="en-US" sz="800" dirty="0"/>
              <a:t>Joseph O’Brien, USDA Forest Service, </a:t>
            </a:r>
            <a:r>
              <a:rPr lang="en-US" sz="800" dirty="0">
                <a:hlinkClick r:id="rId3"/>
              </a:rPr>
              <a:t>www.bugwood.org</a:t>
            </a:r>
            <a:r>
              <a:rPr lang="en-US" sz="800" dirty="0"/>
              <a:t>, #1427112</a:t>
            </a:r>
          </a:p>
        </p:txBody>
      </p:sp>
      <p:sp>
        <p:nvSpPr>
          <p:cNvPr id="5" name="Rounded Rectangle 4"/>
          <p:cNvSpPr>
            <a:spLocks noChangeAspect="1"/>
          </p:cNvSpPr>
          <p:nvPr/>
        </p:nvSpPr>
        <p:spPr>
          <a:xfrm>
            <a:off x="1333500" y="2182813"/>
            <a:ext cx="6446838" cy="3657600"/>
          </a:xfrm>
          <a:prstGeom prst="roundRect">
            <a:avLst/>
          </a:prstGeom>
          <a:blipFill>
            <a:blip r:embed="rId4"/>
            <a:stretch>
              <a:fillRect/>
            </a:stretch>
          </a:blipFill>
          <a:ln w="762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Slide Number Placeholder 1"/>
          <p:cNvSpPr>
            <a:spLocks noGrp="1"/>
          </p:cNvSpPr>
          <p:nvPr>
            <p:ph type="sldNum" sz="quarter" idx="12"/>
          </p:nvPr>
        </p:nvSpPr>
        <p:spPr/>
        <p:txBody>
          <a:bodyPr/>
          <a:lstStyle/>
          <a:p>
            <a:pPr>
              <a:defRPr/>
            </a:pPr>
            <a:fld id="{4743C59D-318A-406E-AD55-ED90B3194A40}" type="slidenum">
              <a:rPr lang="en-US" smtClean="0"/>
              <a:pPr>
                <a:defRPr/>
              </a:pPr>
              <a:t>9</a:t>
            </a:fld>
            <a:endParaRPr lang="en-US"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36027&quot;&gt;&lt;/object&gt;&lt;object type=&quot;2&quot; unique_id=&quot;36028&quot;&gt;&lt;object type=&quot;3&quot; unique_id=&quot;36029&quot;&gt;&lt;property id=&quot;20148&quot; value=&quot;5&quot;/&gt;&lt;property id=&quot;20300&quot; value=&quot;Slide 1 - &amp;quot;Plant Biosecurity-&amp;#x0D;&amp;#x0A;Local and Global Perspectives&amp;quot;&quot;/&gt;&lt;property id=&quot;20307&quot; value=&quot;257&quot;/&gt;&lt;/object&gt;&lt;object type=&quot;3&quot; unique_id=&quot;36030&quot;&gt;&lt;property id=&quot;20148&quot; value=&quot;5&quot;/&gt;&lt;property id=&quot;20300&quot; value=&quot;Slide 2 - &amp;quot;What are the Issues?&amp;quot;&quot;/&gt;&lt;property id=&quot;20307&quot; value=&quot;258&quot;/&gt;&lt;/object&gt;&lt;object type=&quot;3&quot; unique_id=&quot;36031&quot;&gt;&lt;property id=&quot;20148&quot; value=&quot;5&quot;/&gt;&lt;property id=&quot;20300&quot; value=&quot;Slide 11 - &amp;quot;Plant Biosecurity-&amp;#x0D;&amp;#x0A;Is America’s Food Supply Safe?&amp;quot;&quot;/&gt;&lt;property id=&quot;20307&quot; value=&quot;259&quot;/&gt;&lt;/object&gt;&lt;object type=&quot;3&quot; unique_id=&quot;36032&quot;&gt;&lt;property id=&quot;20148&quot; value=&quot;5&quot;/&gt;&lt;property id=&quot;20300&quot; value=&quot;Slide 9 - &amp;quot;2010 Food Security News&amp;quot;&quot;/&gt;&lt;property id=&quot;20307&quot; value=&quot;260&quot;/&gt;&lt;/object&gt;&lt;object type=&quot;3&quot; unique_id=&quot;36073&quot;&gt;&lt;property id=&quot;20148&quot; value=&quot;5&quot;/&gt;&lt;property id=&quot;20300&quot; value=&quot;Slide 38 - &amp;quot;Questions?&amp;quot;&quot;/&gt;&lt;property id=&quot;20307&quot; value=&quot;301&quot;/&gt;&lt;/object&gt;&lt;object type=&quot;3&quot; unique_id=&quot;36074&quot;&gt;&lt;property id=&quot;20148&quot; value=&quot;5&quot;/&gt;&lt;property id=&quot;20300&quot; value=&quot;Slide 39 - &amp;quot;Author Credits&amp;quot;&quot;/&gt;&lt;property id=&quot;20307&quot; value=&quot;302&quot;/&gt;&lt;/object&gt;&lt;object type=&quot;3&quot; unique_id=&quot;36075&quot;&gt;&lt;property id=&quot;20148&quot; value=&quot;5&quot;/&gt;&lt;property id=&quot;20300&quot; value=&quot;Slide 40 - &amp;quot;Date of Publication&amp;quot;&quot;/&gt;&lt;property id=&quot;20307&quot; value=&quot;304&quot;/&gt;&lt;/object&gt;&lt;object type=&quot;3&quot; unique_id=&quot;36076&quot;&gt;&lt;property id=&quot;20148&quot; value=&quot;5&quot;/&gt;&lt;property id=&quot;20300&quot; value=&quot;Slide 41 - &amp;quot;Reviewer Credits&amp;quot;&quot;/&gt;&lt;property id=&quot;20307&quot; value=&quot;303&quot;/&gt;&lt;/object&gt;&lt;object type=&quot;3&quot; unique_id=&quot;42964&quot;&gt;&lt;property id=&quot;20148&quot; value=&quot;5&quot;/&gt;&lt;property id=&quot;20300&quot; value=&quot;Slide 3 - &amp;quot;What are the Issues?&amp;quot;&quot;/&gt;&lt;property id=&quot;20307&quot; value=&quot;313&quot;/&gt;&lt;/object&gt;&lt;object type=&quot;3&quot; unique_id=&quot;43232&quot;&gt;&lt;property id=&quot;20148&quot; value=&quot;5&quot;/&gt;&lt;property id=&quot;20300&quot; value=&quot;Slide 5 - &amp;quot;What are the Issues?&amp;quot;&quot;/&gt;&lt;property id=&quot;20307&quot; value=&quot;316&quot;/&gt;&lt;/object&gt;&lt;object type=&quot;3&quot; unique_id=&quot;43569&quot;&gt;&lt;property id=&quot;20148&quot; value=&quot;5&quot;/&gt;&lt;property id=&quot;20300&quot; value=&quot;Slide 6 - &amp;quot;Did you Know?&amp;quot;&quot;/&gt;&lt;property id=&quot;20307&quot; value=&quot;318&quot;/&gt;&lt;/object&gt;&lt;object type=&quot;3&quot; unique_id=&quot;43570&quot;&gt;&lt;property id=&quot;20148&quot; value=&quot;5&quot;/&gt;&lt;property id=&quot;20300&quot; value=&quot;Slide 8 - &amp;quot;What are the Issues?&amp;quot;&quot;/&gt;&lt;property id=&quot;20307&quot; value=&quot;317&quot;/&gt;&lt;/object&gt;&lt;object type=&quot;3&quot; unique_id=&quot;44093&quot;&gt;&lt;property id=&quot;20148&quot; value=&quot;5&quot;/&gt;&lt;property id=&quot;20300&quot; value=&quot;Slide 7 - &amp;quot;Did you Know?&amp;quot;&quot;/&gt;&lt;property id=&quot;20307&quot; value=&quot;320&quot;/&gt;&lt;/object&gt;&lt;object type=&quot;3&quot; unique_id=&quot;44215&quot;&gt;&lt;property id=&quot;20148&quot; value=&quot;5&quot;/&gt;&lt;property id=&quot;20300&quot; value=&quot;Slide 10 - &amp;quot;Food Security Example – Rice &amp;quot;&quot;/&gt;&lt;property id=&quot;20307&quot; value=&quot;322&quot;/&gt;&lt;/object&gt;&lt;object type=&quot;3&quot; unique_id=&quot;45010&quot;&gt;&lt;property id=&quot;20148&quot; value=&quot;5&quot;/&gt;&lt;property id=&quot;20300&quot; value=&quot;Slide 12 - &amp;quot;Select Agents and Toxin List&amp;quot;&quot;/&gt;&lt;property id=&quot;20307&quot; value=&quot;331&quot;/&gt;&lt;/object&gt;&lt;object type=&quot;3&quot; unique_id=&quot;45886&quot;&gt;&lt;property id=&quot;20148&quot; value=&quot;5&quot;/&gt;&lt;property id=&quot;20300&quot; value=&quot;Slide 13 - &amp;quot;20th Century Agroterrorism&amp;quot;&quot;/&gt;&lt;property id=&quot;20307&quot; value=&quot;336&quot;/&gt;&lt;/object&gt;&lt;object type=&quot;3&quot; unique_id=&quot;45887&quot;&gt;&lt;property id=&quot;20148&quot; value=&quot;5&quot;/&gt;&lt;property id=&quot;20300&quot; value=&quot;Slide 14 - &amp;quot;20th Century Agroterrorism&amp;quot;&quot;/&gt;&lt;property id=&quot;20307&quot; value=&quot;337&quot;/&gt;&lt;/object&gt;&lt;object type=&quot;3&quot; unique_id=&quot;45888&quot;&gt;&lt;property id=&quot;20148&quot; value=&quot;5&quot;/&gt;&lt;property id=&quot;20300&quot; value=&quot;Slide 15 - &amp;quot;20th Century Agroterrorism&amp;quot;&quot;/&gt;&lt;property id=&quot;20307&quot; value=&quot;338&quot;/&gt;&lt;/object&gt;&lt;object type=&quot;3&quot; unique_id=&quot;45889&quot;&gt;&lt;property id=&quot;20148&quot; value=&quot;5&quot;/&gt;&lt;property id=&quot;20300&quot; value=&quot;Slide 16 - &amp;quot;20th Century Agroterrorism&amp;quot;&quot;/&gt;&lt;property id=&quot;20307&quot; value=&quot;339&quot;/&gt;&lt;/object&gt;&lt;object type=&quot;3&quot; unique_id=&quot;45890&quot;&gt;&lt;property id=&quot;20148&quot; value=&quot;5&quot;/&gt;&lt;property id=&quot;20300&quot; value=&quot;Slide 17 - &amp;quot;20th Century Agroterrorism&amp;quot;&quot;/&gt;&lt;property id=&quot;20307&quot; value=&quot;340&quot;/&gt;&lt;/object&gt;&lt;object type=&quot;3&quot; unique_id=&quot;45891&quot;&gt;&lt;property id=&quot;20148&quot; value=&quot;5&quot;/&gt;&lt;property id=&quot;20300&quot; value=&quot;Slide 18 - &amp;quot;20th Century Agroterrorism&amp;quot;&quot;/&gt;&lt;property id=&quot;20307&quot; value=&quot;341&quot;/&gt;&lt;/object&gt;&lt;object type=&quot;3&quot; unique_id=&quot;45892&quot;&gt;&lt;property id=&quot;20148&quot; value=&quot;5&quot;/&gt;&lt;property id=&quot;20300&quot; value=&quot;Slide 19 - &amp;quot;20th Century Agricultural &amp;#x0D;&amp;#x0A;Bioweapons Programs&amp;quot;&quot;/&gt;&lt;property id=&quot;20307&quot; value=&quot;342&quot;/&gt;&lt;/object&gt;&lt;object type=&quot;3&quot; unique_id=&quot;48759&quot;&gt;&lt;property id=&quot;20148&quot; value=&quot;5&quot;/&gt;&lt;property id=&quot;20300&quot; value=&quot;Slide 20 - &amp;quot;USDA-APHIS-PPQ&amp;#x0D;&amp;#x0A;Select Agent and Toxin List&amp;quot;&quot;/&gt;&lt;property id=&quot;20307&quot; value=&quot;368&quot;/&gt;&lt;/object&gt;&lt;object type=&quot;3&quot; unique_id=&quot;48760&quot;&gt;&lt;property id=&quot;20148&quot; value=&quot;5&quot;/&gt;&lt;property id=&quot;20300&quot; value=&quot;Slide 21 - &amp;quot;Philippine Downy &amp;#x0D;&amp;#x0A;Mildew (PDM)&amp;quot;&quot;/&gt;&lt;property id=&quot;20307&quot; value=&quot;355&quot;/&gt;&lt;/object&gt;&lt;object type=&quot;3&quot; unique_id=&quot;48761&quot;&gt;&lt;property id=&quot;20148&quot; value=&quot;5&quot;/&gt;&lt;property id=&quot;20300&quot; value=&quot;Slide 22 - &amp;quot;Brown stripe downy mildew&amp;quot;&quot;/&gt;&lt;property id=&quot;20307&quot; value=&quot;356&quot;/&gt;&lt;/object&gt;&lt;object type=&quot;3&quot; unique_id=&quot;48762&quot;&gt;&lt;property id=&quot;20148&quot; value=&quot;5&quot;/&gt;&lt;property id=&quot;20300&quot; value=&quot;Slide 23 - &amp;quot;Red Leaf Blotch (RLB)&amp;quot;&quot;/&gt;&lt;property id=&quot;20307&quot; value=&quot;357&quot;/&gt;&lt;/object&gt;&lt;object type=&quot;3&quot; unique_id=&quot;48763&quot;&gt;&lt;property id=&quot;20148&quot; value=&quot;5&quot;/&gt;&lt;property id=&quot;20300&quot; value=&quot;Slide 24 - &amp;quot;Southern Wilt, Bacterial Wilt, and Brown rot&amp;quot;&quot;/&gt;&lt;property id=&quot;20307&quot; value=&quot;358&quot;/&gt;&lt;/object&gt;&lt;object type=&quot;3&quot; unique_id=&quot;48764&quot;&gt;&lt;property id=&quot;20148&quot; value=&quot;5&quot;/&gt;&lt;property id=&quot;20300&quot; value=&quot;Slide 25 - &amp;quot;Southern Wilt, Bacterial Wilt, and Brown rot&amp;quot;&quot;/&gt;&lt;property id=&quot;20307&quot; value=&quot;359&quot;/&gt;&lt;/object&gt;&lt;object type=&quot;3&quot; unique_id=&quot;48765&quot;&gt;&lt;property id=&quot;20148&quot; value=&quot;5&quot;/&gt;&lt;property id=&quot;20300&quot; value=&quot;Slide 26 - &amp;quot;Southern Wilt, Bacterial Wilt, and Brown rot&amp;quot;&quot;/&gt;&lt;property id=&quot;20307&quot; value=&quot;360&quot;/&gt;&lt;/object&gt;&lt;object type=&quot;3&quot; unique_id=&quot;48768&quot;&gt;&lt;property id=&quot;20148&quot; value=&quot;5&quot;/&gt;&lt;property id=&quot;20300&quot; value=&quot;Slide 28 - &amp;quot;Gumming Disease&amp;quot;&quot;/&gt;&lt;property id=&quot;20307&quot; value=&quot;363&quot;/&gt;&lt;/object&gt;&lt;object type=&quot;3&quot; unique_id=&quot;48769&quot;&gt;&lt;property id=&quot;20148&quot; value=&quot;5&quot;/&gt;&lt;property id=&quot;20300&quot; value=&quot;Slide 29 - &amp;quot;Potato Wart Disease&amp;quot;&quot;/&gt;&lt;property id=&quot;20307&quot; value=&quot;364&quot;/&gt;&lt;/object&gt;&lt;object type=&quot;3&quot; unique_id=&quot;48770&quot;&gt;&lt;property id=&quot;20148&quot; value=&quot;5&quot;/&gt;&lt;property id=&quot;20300&quot; value=&quot;Slide 30 - &amp;quot;Citrus Variegated Chlorosis&amp;quot;&quot;/&gt;&lt;property id=&quot;20307&quot; value=&quot;365&quot;/&gt;&lt;/object&gt;&lt;object type=&quot;3&quot; unique_id=&quot;48771&quot;&gt;&lt;property id=&quot;20148&quot; value=&quot;5&quot;/&gt;&lt;property id=&quot;20300&quot; value=&quot;Slide 31 - &amp;quot;Bacterial Blight&amp;quot;&quot;/&gt;&lt;property id=&quot;20307&quot; value=&quot;366&quot;/&gt;&lt;/object&gt;&lt;object type=&quot;3&quot; unique_id=&quot;48772&quot;&gt;&lt;property id=&quot;20148&quot; value=&quot;5&quot;/&gt;&lt;property id=&quot;20300&quot; value=&quot;Slide 32 - &amp;quot;Bacterial Leaf Streak&amp;quot;&quot;/&gt;&lt;property id=&quot;20307&quot; value=&quot;367&quot;/&gt;&lt;/object&gt;&lt;object type=&quot;3&quot; unique_id=&quot;49181&quot;&gt;&lt;property id=&quot;20148&quot; value=&quot;5&quot;/&gt;&lt;property id=&quot;20300&quot; value=&quot;Slide 33 - &amp;quot;Former Select Agent and Toxin&amp;quot;&quot;/&gt;&lt;property id=&quot;20307&quot; value=&quot;369&quot;/&gt;&lt;/object&gt;&lt;object type=&quot;3&quot; unique_id=&quot;49182&quot;&gt;&lt;property id=&quot;20148&quot; value=&quot;5&quot;/&gt;&lt;property id=&quot;20300&quot; value=&quot;Slide 34 - &amp;quot;Ricin&amp;quot;&quot;/&gt;&lt;property id=&quot;20307&quot; value=&quot;370&quot;/&gt;&lt;/object&gt;&lt;object type=&quot;3&quot; unique_id=&quot;49183&quot;&gt;&lt;property id=&quot;20148&quot; value=&quot;5&quot;/&gt;&lt;property id=&quot;20300&quot; value=&quot;Slide 35 - &amp;quot;Ricin Symptoms&amp;quot;&quot;/&gt;&lt;property id=&quot;20307&quot; value=&quot;371&quot;/&gt;&lt;/object&gt;&lt;object type=&quot;3&quot; unique_id=&quot;50355&quot;&gt;&lt;property id=&quot;20148&quot; value=&quot;5&quot;/&gt;&lt;property id=&quot;20300&quot; value=&quot;Slide 36 - &amp;quot;Plant Biosecurity&amp;quot;&quot;/&gt;&lt;property id=&quot;20307&quot; value=&quot;373&quot;/&gt;&lt;/object&gt;&lt;object type=&quot;3&quot; unique_id=&quot;50356&quot;&gt;&lt;property id=&quot;20148&quot; value=&quot;5&quot;/&gt;&lt;property id=&quot;20300&quot; value=&quot;Slide 37 - &amp;quot;Protect U.S. e-learning Module -&amp;#x0D;&amp;#x0A;Overview: Invasive Species that Affect Plants&amp;quot;&quot;/&gt;&lt;property id=&quot;20307&quot; value=&quot;374&quot;/&gt;&lt;/object&gt;&lt;object type=&quot;3&quot; unique_id=&quot;50357&quot;&gt;&lt;property id=&quot;20148&quot; value=&quot;5&quot;/&gt;&lt;property id=&quot;20300&quot; value=&quot;Slide 27 - &amp;quot;National Plant Diagnostic Network &amp;#x0D;&amp;#x0A;e-learning Module:&amp;#x0D;&amp;#x0A; Ralstonia solanacearum &amp;#x0D;&amp;#x0A;race 3, biovar 2&amp;quot;&quot;/&gt;&lt;property id=&quot;20307&quot; value=&quot;378&quot;/&gt;&lt;/object&gt;&lt;object type=&quot;3&quot; unique_id=&quot;50358&quot;&gt;&lt;property id=&quot;20148&quot; value=&quot;5&quot;/&gt;&lt;property id=&quot;20300&quot; value=&quot;Slide 42 - &amp;quot;References&amp;quot;&quot;/&gt;&lt;property id=&quot;20307&quot; value=&quot;375&quot;/&gt;&lt;/object&gt;&lt;object type=&quot;3&quot; unique_id=&quot;50359&quot;&gt;&lt;property id=&quot;20148&quot; value=&quot;5&quot;/&gt;&lt;property id=&quot;20300&quot; value=&quot;Slide 43 - &amp;quot;References&amp;quot;&quot;/&gt;&lt;property id=&quot;20307&quot; value=&quot;376&quot;/&gt;&lt;/object&gt;&lt;object type=&quot;3&quot; unique_id=&quot;50360&quot;&gt;&lt;property id=&quot;20148&quot; value=&quot;5&quot;/&gt;&lt;property id=&quot;20300&quot; value=&quot;Slide 44 - &amp;quot;References&amp;quot;&quot;/&gt;&lt;property id=&quot;20307&quot; value=&quot;377&quot;/&gt;&lt;/object&gt;&lt;object type=&quot;3&quot; unique_id=&quot;50361&quot;&gt;&lt;property id=&quot;20148&quot; value=&quot;5&quot;/&gt;&lt;property id=&quot;20300&quot; value=&quot;Slide 45 - &amp;quot;References&amp;quot;&quot;/&gt;&lt;property id=&quot;20307&quot; value=&quot;379&quot;/&gt;&lt;/object&gt;&lt;object type=&quot;3&quot; unique_id=&quot;50362&quot;&gt;&lt;property id=&quot;20148&quot; value=&quot;5&quot;/&gt;&lt;property id=&quot;20300&quot; value=&quot;Slide 46 - &amp;quot;References&amp;quot;&quot;/&gt;&lt;property id=&quot;20307&quot; value=&quot;380&quot;/&gt;&lt;/object&gt;&lt;object type=&quot;3&quot; unique_id=&quot;50363&quot;&gt;&lt;property id=&quot;20148&quot; value=&quot;5&quot;/&gt;&lt;property id=&quot;20300&quot; value=&quot;Slide 47 - &amp;quot;References&amp;quot;&quot;/&gt;&lt;property id=&quot;20307&quot; value=&quot;381&quot;/&gt;&lt;/object&gt;&lt;object type=&quot;3&quot; unique_id=&quot;50364&quot;&gt;&lt;property id=&quot;20148&quot; value=&quot;5&quot;/&gt;&lt;property id=&quot;20300&quot; value=&quot;Slide 48 - &amp;quot;References&amp;quot;&quot;/&gt;&lt;property id=&quot;20307&quot; value=&quot;382&quot;/&gt;&lt;/object&gt;&lt;object type=&quot;3&quot; unique_id=&quot;50365&quot;&gt;&lt;property id=&quot;20148&quot; value=&quot;5&quot;/&gt;&lt;property id=&quot;20300&quot; value=&quot;Slide 49 - &amp;quot;References&amp;quot;&quot;/&gt;&lt;property id=&quot;20307&quot; value=&quot;383&quot;/&gt;&lt;/object&gt;&lt;object type=&quot;3&quot; unique_id=&quot;50746&quot;&gt;&lt;property id=&quot;20148&quot; value=&quot;5&quot;/&gt;&lt;property id=&quot;20300&quot; value=&quot;Slide 4 - &amp;quot;What are the Issues?&amp;quot;&quot;/&gt;&lt;property id=&quot;20307&quot; value=&quot;384&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483384D-1278-4902-BF60-5D6B2281A053}&quot;/&gt;&lt;filename val=&quot;C:\Users\achodges\Desktop\TestingLectures\New folder\data\asimages\{5483384D-1278-4902-BF60-5D6B2281A053}.png&quot;/&gt;&lt;hasEffects val=&quot;1&quot;/&gt;&lt;left val=&quot;35.28&quot;/&gt;&lt;top val=&quot;19.56&quot;/&gt;&lt;width val=&quot;650.64&quot;/&gt;&lt;height val=&quot;93.36&quot;/&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EB1C7BCA-BD3D-4CF4-975C-236E21348A59}&quot;/&gt;&lt;filename val=&quot;C:\Users\achodges\Desktop\TestingLectures\New folder\data\asimages\{EB1C7BCA-BD3D-4CF4-975C-236E21348A59}.png&quot;/&gt;&lt;hasEffects val=&quot;1&quot;/&gt;&lt;left val=&quot;419.28&quot;/&gt;&lt;top val=&quot;143.28&quot;/&gt;&lt;width val=&quot;257.4&quot;/&gt;&lt;height val=&quot;259.56&quot;/&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EB1C7BCA-BD3D-4CF4-975C-236E21348A59}&quot;/&gt;&lt;filename val=&quot;C:\Users\achodges\Desktop\TestingLectures\New folder\data\asimages\{EB1C7BCA-BD3D-4CF4-975C-236E21348A59}.png&quot;/&gt;&lt;hasEffects val=&quot;1&quot;/&gt;&lt;left val=&quot;419.28&quot;/&gt;&lt;top val=&quot;143.28&quot;/&gt;&lt;width val=&quot;257.4&quot;/&gt;&lt;height val=&quot;259.56&quot;/&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65623</TotalTime>
  <Words>6259</Words>
  <Application>Microsoft Office PowerPoint</Application>
  <PresentationFormat>On-screen Show (4:3)</PresentationFormat>
  <Paragraphs>613</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ＭＳ Ｐゴシック</vt:lpstr>
      <vt:lpstr>Arial</vt:lpstr>
      <vt:lpstr>Calibri</vt:lpstr>
      <vt:lpstr>Wingdings 2</vt:lpstr>
      <vt:lpstr>Office Theme</vt:lpstr>
      <vt:lpstr>Biodiversity,  Invasive Species,  and Plant Biosecurity</vt:lpstr>
      <vt:lpstr>Questions to be Answered</vt:lpstr>
      <vt:lpstr>Vocabulary</vt:lpstr>
      <vt:lpstr>What is Biodiversity?</vt:lpstr>
      <vt:lpstr>Why is Biodiversity Important?</vt:lpstr>
      <vt:lpstr>What Changes the Biodiversity in an Area?</vt:lpstr>
      <vt:lpstr>Invasive species in our natural ecosystems</vt:lpstr>
      <vt:lpstr>Invasive species in our natural ecosystems</vt:lpstr>
      <vt:lpstr>Invasive species in our natural ecosystems</vt:lpstr>
      <vt:lpstr>Invasive species in our natural ecosystems</vt:lpstr>
      <vt:lpstr>How are invasive species introduced? </vt:lpstr>
      <vt:lpstr>Who monitors for invasive species?</vt:lpstr>
      <vt:lpstr>What does plant biosecurity have to do with my pizza?</vt:lpstr>
      <vt:lpstr>For example…</vt:lpstr>
      <vt:lpstr>Invasive species that affect agriculture</vt:lpstr>
      <vt:lpstr>Invasive species that affect agriculture</vt:lpstr>
      <vt:lpstr>Invasive species that affect agriculture</vt:lpstr>
      <vt:lpstr>Invasive species that affect agriculture</vt:lpstr>
      <vt:lpstr>Summary</vt:lpstr>
      <vt:lpstr>Summary</vt:lpstr>
      <vt:lpstr>Summary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Scott Martin</dc:creator>
  <cp:lastModifiedBy>Windows User</cp:lastModifiedBy>
  <cp:revision>4124</cp:revision>
  <cp:lastPrinted>2019-09-10T22:12:50Z</cp:lastPrinted>
  <dcterms:created xsi:type="dcterms:W3CDTF">2010-01-14T01:24:40Z</dcterms:created>
  <dcterms:modified xsi:type="dcterms:W3CDTF">2019-09-12T18:55:20Z</dcterms:modified>
</cp:coreProperties>
</file>