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5" r:id="rId12"/>
    <p:sldId id="286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A261A52F-4848-874D-A2BB-479ACAA21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242FEC81-EEE5-7A4F-A071-11031BF68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D504A-F84F-984B-86F8-B166E97B62D9}" type="slidenum">
              <a:rPr lang="en-US">
                <a:latin typeface="Comic Sans MS" pitchFamily="-112" charset="0"/>
              </a:rPr>
              <a:pPr/>
              <a:t>1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2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381000"/>
            <a:ext cx="5638800" cy="4800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Astronomy-Part 7 Notes</a:t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Gravity and its Role in the Solar System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Universal Gravitation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law of universal gravitation states that all objects in the universe attract each other through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gravitational force.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2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strength of this force depends on the product of the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masses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 of the objects.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2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Gravitational force is also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inversely proportional 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to the square of the distance between the objects.</a:t>
            </a:r>
          </a:p>
          <a:p>
            <a:endParaRPr lang="en-US" sz="22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Universal Gravitation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Equation: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Where:</a:t>
            </a:r>
          </a:p>
          <a:p>
            <a:pPr>
              <a:buNone/>
            </a:pP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: Gravitational Force</a:t>
            </a:r>
          </a:p>
          <a:p>
            <a:pPr>
              <a:buNone/>
            </a:pPr>
            <a:r>
              <a:rPr lang="en-US" dirty="0" smtClean="0"/>
              <a:t>G: Universal Gravitational Constant </a:t>
            </a:r>
          </a:p>
          <a:p>
            <a:pPr>
              <a:buNone/>
            </a:pPr>
            <a:r>
              <a:rPr lang="en-US" dirty="0" smtClean="0"/>
              <a:t>(6.67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-11 </a:t>
            </a:r>
            <a:r>
              <a:rPr lang="en-US" dirty="0" smtClean="0"/>
              <a:t>N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/kg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&amp;m</a:t>
            </a:r>
            <a:r>
              <a:rPr lang="en-US" baseline="-25000" dirty="0" smtClean="0"/>
              <a:t>2</a:t>
            </a:r>
            <a:r>
              <a:rPr lang="en-US" dirty="0" smtClean="0"/>
              <a:t>: Masses of the two objects</a:t>
            </a:r>
          </a:p>
          <a:p>
            <a:pPr>
              <a:buNone/>
            </a:pPr>
            <a:r>
              <a:rPr lang="en-US" dirty="0" err="1" smtClean="0"/>
              <a:t>r</a:t>
            </a:r>
            <a:r>
              <a:rPr lang="en-US" dirty="0" smtClean="0"/>
              <a:t>: distance between the two objects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1600200"/>
          <a:ext cx="1600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" name="Equation" r:id="rId3" imgW="800100" imgH="355600" progId="Equation.3">
                  <p:embed/>
                </p:oleObj>
              </mc:Choice>
              <mc:Fallback>
                <p:oleObj name="Equation" r:id="rId3" imgW="8001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00200"/>
                        <a:ext cx="1600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gravitational force does the moon produce on the Earth if their centers are 3.88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smtClean="0"/>
              <a:t> apart and the moon has a mass of 7.34 X 10</a:t>
            </a:r>
            <a:r>
              <a:rPr lang="en-US" baseline="30000" dirty="0" smtClean="0"/>
              <a:t>22</a:t>
            </a:r>
            <a:r>
              <a:rPr lang="en-US" dirty="0" smtClean="0"/>
              <a:t> kg and the Earth has a mass of 5.98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24</a:t>
            </a:r>
            <a:r>
              <a:rPr lang="en-US" dirty="0" smtClean="0"/>
              <a:t> kg?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Gravity’s Effects on Planetary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If a ball is attached to a string and is swung around, it moves in a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circular path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inward force that causes an object to move in a circular path is called </a:t>
            </a:r>
            <a:r>
              <a:rPr lang="en-PH" sz="2400" b="1" dirty="0" smtClean="0">
                <a:solidFill>
                  <a:srgbClr val="FF6600"/>
                </a:solidFill>
                <a:latin typeface="Comic Sans MS"/>
                <a:cs typeface="Comic Sans MS"/>
              </a:rPr>
              <a:t>centripetal force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If the string breaks, the ball will move off in a straight line. When the string is intact, the centripetal force prevents the ball from flying off.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When planets orbit the sun, a force similar to </a:t>
            </a:r>
            <a:r>
              <a:rPr lang="en-PH" sz="2800" dirty="0" smtClean="0">
                <a:solidFill>
                  <a:srgbClr val="FF6600"/>
                </a:solidFill>
                <a:latin typeface="Comic Sans MS"/>
                <a:cs typeface="Comic Sans MS"/>
              </a:rPr>
              <a:t>centripetal force </a:t>
            </a:r>
            <a:r>
              <a:rPr lang="en-PH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prevents them from moving out of their orbits and into a straight line.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sun’s gravity is the force that keeps the planets moving in </a:t>
            </a:r>
            <a:r>
              <a:rPr lang="en-PH" sz="2800" dirty="0" smtClean="0">
                <a:solidFill>
                  <a:srgbClr val="FF6600"/>
                </a:solidFill>
                <a:latin typeface="Comic Sans MS"/>
                <a:cs typeface="Comic Sans MS"/>
              </a:rPr>
              <a:t>orbit </a:t>
            </a:r>
            <a:r>
              <a:rPr lang="en-PH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around the sun.</a:t>
            </a:r>
            <a:endParaRPr lang="en-PH" sz="28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is Gravity?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2400" y="10668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Gravity</a:t>
            </a:r>
            <a:r>
              <a:rPr lang="en-PH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is a force of attraction between objects that is due to their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masses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and the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distances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between them.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Every object in the universe pulls on every other object. Objects with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greater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masses have a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greater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force of attraction than objects with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lesser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masses have.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Objects that are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close together 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have a greater force of attraction than objects that are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far apart 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have.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Gravity is the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weakest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force in nature, yet it is one of the most important forces in the universe.</a:t>
            </a: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Gravity?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3000" dirty="0" smtClean="0">
                <a:solidFill>
                  <a:srgbClr val="000000"/>
                </a:solidFill>
                <a:latin typeface="Comic Sans MS"/>
                <a:cs typeface="Comic Sans MS"/>
              </a:rPr>
              <a:t>Gravity accounts for the </a:t>
            </a:r>
            <a:r>
              <a:rPr lang="en-PH" sz="3000" dirty="0" smtClean="0">
                <a:solidFill>
                  <a:srgbClr val="FF6600"/>
                </a:solidFill>
                <a:latin typeface="Comic Sans MS"/>
                <a:cs typeface="Comic Sans MS"/>
              </a:rPr>
              <a:t>formation</a:t>
            </a:r>
            <a:r>
              <a:rPr lang="en-PH" sz="3000" dirty="0" smtClean="0">
                <a:solidFill>
                  <a:srgbClr val="000000"/>
                </a:solidFill>
                <a:latin typeface="Comic Sans MS"/>
                <a:cs typeface="Comic Sans MS"/>
              </a:rPr>
              <a:t> of planets, stars, and galaxies.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30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3000" dirty="0" smtClean="0">
                <a:solidFill>
                  <a:srgbClr val="000000"/>
                </a:solidFill>
                <a:latin typeface="Comic Sans MS"/>
                <a:cs typeface="Comic Sans MS"/>
              </a:rPr>
              <a:t>Gravity also keeps smaller bodies </a:t>
            </a:r>
            <a:r>
              <a:rPr lang="en-PH" sz="3000" dirty="0" smtClean="0">
                <a:solidFill>
                  <a:srgbClr val="FF6600"/>
                </a:solidFill>
                <a:latin typeface="Comic Sans MS"/>
                <a:cs typeface="Comic Sans MS"/>
              </a:rPr>
              <a:t>in orbit </a:t>
            </a:r>
            <a:r>
              <a:rPr lang="en-PH" sz="3000" dirty="0" smtClean="0">
                <a:solidFill>
                  <a:srgbClr val="000000"/>
                </a:solidFill>
                <a:latin typeface="Comic Sans MS"/>
                <a:cs typeface="Comic Sans MS"/>
              </a:rPr>
              <a:t>around larger bodies.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30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3000" dirty="0" smtClean="0">
                <a:solidFill>
                  <a:srgbClr val="000000"/>
                </a:solidFill>
                <a:latin typeface="Comic Sans MS"/>
                <a:cs typeface="Comic Sans MS"/>
              </a:rPr>
              <a:t>An </a:t>
            </a:r>
            <a:r>
              <a:rPr lang="en-PH" sz="3000" dirty="0" smtClean="0">
                <a:solidFill>
                  <a:srgbClr val="FF6600"/>
                </a:solidFill>
                <a:latin typeface="Comic Sans MS"/>
                <a:cs typeface="Comic Sans MS"/>
              </a:rPr>
              <a:t>orbit</a:t>
            </a:r>
            <a:r>
              <a:rPr lang="en-PH" sz="3000" dirty="0" smtClean="0">
                <a:solidFill>
                  <a:srgbClr val="000000"/>
                </a:solidFill>
                <a:latin typeface="Comic Sans MS"/>
                <a:cs typeface="Comic Sans MS"/>
              </a:rPr>
              <a:t> is the path that a body follows as it travels around another body in space.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Kepler’s</a:t>
            </a:r>
            <a:r>
              <a:rPr lang="en-US" dirty="0" smtClean="0"/>
              <a:t> Laws (Again).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16th century Polish astronomer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Nicolaus Copernicus 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changed our view of the solar system.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2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He discovered that the motions of the planets could best be explained if the planets orbited the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sun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2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Like astronomers before him,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Copernicus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 thought that the planets followed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circular 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paths around the sun.</a:t>
            </a: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2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Danish astronomer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Tycho Brahe 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used special instruments to accurately measure planetary motions over a period of 20 years.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2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Using Tycho’s data,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Johannes Kepler 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discovered what we call </a:t>
            </a:r>
            <a:r>
              <a:rPr lang="en-PH" sz="22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Kepler’s laws of planetary motion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Kepler’s</a:t>
            </a:r>
            <a:r>
              <a:rPr lang="en-US" dirty="0" smtClean="0"/>
              <a:t> First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Upon plotting the orbit of Mars, Kepler saw that it was a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deformed circle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. </a:t>
            </a: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After eight years of work, he realized that it was an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ellipse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Kepler then proposed that each of the planets has an elliptical orbit, with the sun at one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focus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of the ellipse.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This is Kepler’s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first law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endParaRPr 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Planetary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When an object follows an elliptical orbit around the sun, there is one point, called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aphelion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, where the object is farthest from the sun.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2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There is also a point, called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perihelion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, where the object is closest to the sun.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2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Today, we know that the orbits of the planets are only slightly elliptical, but the orbits of objects such as Pluto and comets are highly elliptical.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Kepler’s</a:t>
            </a:r>
            <a:r>
              <a:rPr lang="en-US" dirty="0" smtClean="0"/>
              <a:t> Second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Kepler found that a planet moves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slower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at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aphelion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, sweeping out a narrow sector on the ellipse.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Conversely, a planet moves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faster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at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perihelion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, sweeping out a thick sector on the ellipse.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As a planet moves around its orbit, it sweeps out equal areas in equal times. This is Kepler’s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second law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  <a:endParaRPr lang="en-PH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Kepler’s</a:t>
            </a:r>
            <a:r>
              <a:rPr lang="en-US" dirty="0" smtClean="0"/>
              <a:t> Third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Kepler looked at how long it took for the planets to orbit the sun. He also observed the sizes of their orbits.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He discovered that the square of the orbital period is </a:t>
            </a:r>
            <a:r>
              <a:rPr lang="en-PH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proportional</a:t>
            </a: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to the cube of the planet’s distance from the sun.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This principle is Kepler’s third law.</a:t>
            </a:r>
          </a:p>
          <a:p>
            <a:endParaRPr 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Universal Gravitation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Using Kepler’s laws, Sir Isaac Newton became the first scientist to mathematically describe how the force of 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gravity</a:t>
            </a: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 behaves.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2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He reasoned that gravity is the force that accounts for both the fall of an apple from a tree and the movement of the moon around Earth.</a:t>
            </a:r>
          </a:p>
          <a:p>
            <a:pPr marL="228600" indent="-228600" eaLnBrk="1" hangingPunct="1">
              <a:buClrTx/>
              <a:buSz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2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PH" sz="2200" dirty="0" smtClean="0">
                <a:solidFill>
                  <a:srgbClr val="000000"/>
                </a:solidFill>
                <a:latin typeface="Comic Sans MS"/>
                <a:cs typeface="Comic Sans MS"/>
              </a:rPr>
              <a:t>In 1687, Newton formulated the </a:t>
            </a:r>
            <a:r>
              <a:rPr lang="en-PH" sz="2200" i="1" dirty="0" smtClean="0">
                <a:solidFill>
                  <a:srgbClr val="FF6600"/>
                </a:solidFill>
                <a:latin typeface="Comic Sans MS"/>
                <a:cs typeface="Comic Sans MS"/>
              </a:rPr>
              <a:t>law of universal gravitation</a:t>
            </a:r>
            <a:r>
              <a:rPr lang="en-PH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.</a:t>
            </a:r>
          </a:p>
          <a:p>
            <a:endParaRPr lang="en-US" sz="22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omic_swirly">
  <a:themeElements>
    <a:clrScheme name="atomic_swir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omic_swirl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tomic_swir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46386</TotalTime>
  <Words>810</Words>
  <Application>Microsoft Office PowerPoint</Application>
  <PresentationFormat>On-screen Show (4:3)</PresentationFormat>
  <Paragraphs>85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Comic Sans MS</vt:lpstr>
      <vt:lpstr>Times New Roman</vt:lpstr>
      <vt:lpstr>Wingdings</vt:lpstr>
      <vt:lpstr>atomic_swirly</vt:lpstr>
      <vt:lpstr>Equation</vt:lpstr>
      <vt:lpstr>Astronomy-Part 7 Notes  Gravity and its Role in the Solar System</vt:lpstr>
      <vt:lpstr>What is Gravity?</vt:lpstr>
      <vt:lpstr>What is Gravity?</vt:lpstr>
      <vt:lpstr>Kepler’s Laws (Again).</vt:lpstr>
      <vt:lpstr>Kepler’s First Law</vt:lpstr>
      <vt:lpstr>Planetary Motion</vt:lpstr>
      <vt:lpstr>Kepler’s Second Law</vt:lpstr>
      <vt:lpstr>Kepler’s Third Law</vt:lpstr>
      <vt:lpstr>Law of Universal Gravitation</vt:lpstr>
      <vt:lpstr>Law of Universal Gravitation</vt:lpstr>
      <vt:lpstr>Law of Universal Gravitation</vt:lpstr>
      <vt:lpstr>Example</vt:lpstr>
      <vt:lpstr>Gravity’s Effects on Planetary Motion</vt:lpstr>
      <vt:lpstr>PowerPoint Presentation</vt:lpstr>
    </vt:vector>
  </TitlesOfParts>
  <Company>Stuttgart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Extraction</dc:title>
  <dc:creator>cmassengale</dc:creator>
  <cp:lastModifiedBy>Tuyen Duddles</cp:lastModifiedBy>
  <cp:revision>41</cp:revision>
  <dcterms:created xsi:type="dcterms:W3CDTF">2017-11-25T22:51:23Z</dcterms:created>
  <dcterms:modified xsi:type="dcterms:W3CDTF">2017-12-05T21:16:00Z</dcterms:modified>
</cp:coreProperties>
</file>