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itchFamily="-112"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112"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112"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112"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112" charset="0"/>
        <a:ea typeface="+mn-ea"/>
        <a:cs typeface="+mn-cs"/>
      </a:defRPr>
    </a:lvl5pPr>
    <a:lvl6pPr marL="2286000" algn="l" defTabSz="457200" rtl="0" eaLnBrk="1" latinLnBrk="0" hangingPunct="1">
      <a:defRPr kern="1200">
        <a:solidFill>
          <a:schemeClr val="tx1"/>
        </a:solidFill>
        <a:latin typeface="Comic Sans MS" pitchFamily="-112" charset="0"/>
        <a:ea typeface="+mn-ea"/>
        <a:cs typeface="+mn-cs"/>
      </a:defRPr>
    </a:lvl6pPr>
    <a:lvl7pPr marL="2743200" algn="l" defTabSz="457200" rtl="0" eaLnBrk="1" latinLnBrk="0" hangingPunct="1">
      <a:defRPr kern="1200">
        <a:solidFill>
          <a:schemeClr val="tx1"/>
        </a:solidFill>
        <a:latin typeface="Comic Sans MS" pitchFamily="-112" charset="0"/>
        <a:ea typeface="+mn-ea"/>
        <a:cs typeface="+mn-cs"/>
      </a:defRPr>
    </a:lvl7pPr>
    <a:lvl8pPr marL="3200400" algn="l" defTabSz="457200" rtl="0" eaLnBrk="1" latinLnBrk="0" hangingPunct="1">
      <a:defRPr kern="1200">
        <a:solidFill>
          <a:schemeClr val="tx1"/>
        </a:solidFill>
        <a:latin typeface="Comic Sans MS" pitchFamily="-112" charset="0"/>
        <a:ea typeface="+mn-ea"/>
        <a:cs typeface="+mn-cs"/>
      </a:defRPr>
    </a:lvl8pPr>
    <a:lvl9pPr marL="3657600" algn="l" defTabSz="457200" rtl="0" eaLnBrk="1" latinLnBrk="0" hangingPunct="1">
      <a:defRPr kern="1200">
        <a:solidFill>
          <a:schemeClr val="tx1"/>
        </a:solidFill>
        <a:latin typeface="Comic Sans MS" pitchFamily="-11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panose="030F0702030302020204" pitchFamily="66" charset="0"/>
              </a:defRPr>
            </a:lvl1pPr>
          </a:lstStyle>
          <a:p>
            <a:pPr>
              <a:defRPr/>
            </a:pPr>
            <a:endParaRPr lang="en-US"/>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mic Sans MS" pitchFamily="4" charset="0"/>
              </a:defRPr>
            </a:lvl1pPr>
          </a:lstStyle>
          <a:p>
            <a:pPr>
              <a:defRPr/>
            </a:pPr>
            <a:fld id="{A261A52F-4848-874D-A2BB-479ACAA210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mic Sans MS" panose="030F0702030302020204" pitchFamily="66"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mic Sans MS" panose="030F0702030302020204" pitchFamily="66"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mic Sans MS" pitchFamily="4" charset="0"/>
              </a:defRPr>
            </a:lvl1pPr>
          </a:lstStyle>
          <a:p>
            <a:pPr>
              <a:defRPr/>
            </a:pPr>
            <a:fld id="{242FEC81-EEE5-7A4F-A071-11031BF687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71D504A-F84F-984B-86F8-B166E97B62D9}" type="slidenum">
              <a:rPr lang="en-US">
                <a:latin typeface="Comic Sans MS" pitchFamily="-112" charset="0"/>
              </a:rPr>
              <a:pPr/>
              <a:t>1</a:t>
            </a:fld>
            <a:endParaRPr lang="en-US">
              <a:latin typeface="Comic Sans MS" pitchFamily="-112"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Comic Sans MS"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C63596C-DD50-6244-98BF-C89AB08BBEE6}" type="slidenum">
              <a:rPr lang="en-US">
                <a:latin typeface="Comic Sans MS" pitchFamily="-112" charset="0"/>
              </a:rPr>
              <a:pPr/>
              <a:t>2</a:t>
            </a:fld>
            <a:endParaRPr lang="en-US">
              <a:latin typeface="Comic Sans MS" pitchFamily="-112"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Comic Sans MS" pitchFamily="-11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2FEC81-EEE5-7A4F-A071-11031BF687FB}" type="slidenum">
              <a:rPr lang="en-US" smtClean="0"/>
              <a:pPr>
                <a:defRPr/>
              </a:pPr>
              <a:t>15</a:t>
            </a:fld>
            <a:endParaRPr lang="en-US"/>
          </a:p>
        </p:txBody>
      </p:sp>
    </p:spTree>
    <p:extLst>
      <p:ext uri="{BB962C8B-B14F-4D97-AF65-F5344CB8AC3E}">
        <p14:creationId xmlns:p14="http://schemas.microsoft.com/office/powerpoint/2010/main" val="78964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2FEC81-EEE5-7A4F-A071-11031BF687FB}" type="slidenum">
              <a:rPr lang="en-US" smtClean="0"/>
              <a:pPr>
                <a:defRPr/>
              </a:pPr>
              <a:t>16</a:t>
            </a:fld>
            <a:endParaRPr lang="en-US"/>
          </a:p>
        </p:txBody>
      </p:sp>
    </p:spTree>
    <p:extLst>
      <p:ext uri="{BB962C8B-B14F-4D97-AF65-F5344CB8AC3E}">
        <p14:creationId xmlns:p14="http://schemas.microsoft.com/office/powerpoint/2010/main" val="2000290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Comic Sans MS" pitchFamily="66"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bwMode="auto">
          <a:xfrm>
            <a:off x="152400" y="381000"/>
            <a:ext cx="5638800" cy="48006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defRPr/>
            </a:pPr>
            <a:r>
              <a:rPr lang="en-US" sz="5400" b="1" dirty="0" smtClean="0">
                <a:solidFill>
                  <a:srgbClr val="FF0000"/>
                </a:solidFill>
                <a:effectLst>
                  <a:outerShdw blurRad="38100" dist="38100" dir="2700000" algn="tl">
                    <a:srgbClr val="DDDDDD"/>
                  </a:outerShdw>
                </a:effectLst>
                <a:ea typeface="+mj-ea"/>
                <a:cs typeface="+mj-cs"/>
              </a:rPr>
              <a:t>Astronomy-Part 4 Notes:</a:t>
            </a:r>
            <a:br>
              <a:rPr lang="en-US" sz="5400" b="1" dirty="0" smtClean="0">
                <a:solidFill>
                  <a:srgbClr val="FF0000"/>
                </a:solidFill>
                <a:effectLst>
                  <a:outerShdw blurRad="38100" dist="38100" dir="2700000" algn="tl">
                    <a:srgbClr val="DDDDDD"/>
                  </a:outerShdw>
                </a:effectLst>
                <a:ea typeface="+mj-ea"/>
                <a:cs typeface="+mj-cs"/>
              </a:rPr>
            </a:br>
            <a:r>
              <a:rPr lang="en-US" sz="5400" b="1" dirty="0" smtClean="0">
                <a:solidFill>
                  <a:srgbClr val="FF0000"/>
                </a:solidFill>
                <a:effectLst>
                  <a:outerShdw blurRad="38100" dist="38100" dir="2700000" algn="tl">
                    <a:srgbClr val="DDDDDD"/>
                  </a:outerShdw>
                </a:effectLst>
                <a:ea typeface="+mj-ea"/>
                <a:cs typeface="+mj-cs"/>
              </a:rPr>
              <a:t>The Life Cycle of Stars</a:t>
            </a:r>
            <a:endParaRPr lang="en-US" sz="5400" b="1" dirty="0">
              <a:solidFill>
                <a:srgbClr val="FF0000"/>
              </a:solidFill>
              <a:effectLst>
                <a:outerShdw blurRad="38100" dist="38100" dir="2700000" algn="tl">
                  <a:srgbClr val="DDDDDD"/>
                </a:outerShdw>
              </a:effectLs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Giants</a:t>
            </a:r>
            <a:endParaRPr lang="en-US" dirty="0"/>
          </a:p>
        </p:txBody>
      </p:sp>
      <p:sp>
        <p:nvSpPr>
          <p:cNvPr id="3" name="Content Placeholder 2"/>
          <p:cNvSpPr>
            <a:spLocks noGrp="1"/>
          </p:cNvSpPr>
          <p:nvPr>
            <p:ph idx="1"/>
          </p:nvPr>
        </p:nvSpPr>
        <p:spPr/>
        <p:txBody>
          <a:bodyPr/>
          <a:lstStyle/>
          <a:p>
            <a:r>
              <a:rPr lang="en-US" altLang="en-US" dirty="0"/>
              <a:t>Collapsing outer layers cause core to heat up.</a:t>
            </a:r>
          </a:p>
          <a:p>
            <a:r>
              <a:rPr lang="en-US" altLang="en-US" dirty="0" smtClean="0"/>
              <a:t>Fusion </a:t>
            </a:r>
            <a:r>
              <a:rPr lang="en-US" altLang="en-US" dirty="0"/>
              <a:t>of helium into carbon begins.</a:t>
            </a:r>
          </a:p>
          <a:p>
            <a:r>
              <a:rPr lang="en-US" altLang="en-US" dirty="0"/>
              <a:t>Forces regain balance.</a:t>
            </a:r>
          </a:p>
          <a:p>
            <a:r>
              <a:rPr lang="en-US" altLang="en-US" dirty="0"/>
              <a:t>Outer shell expands from 1 to at least 40 million miles across. ( 10 to 100 times larger than the Sun)</a:t>
            </a:r>
          </a:p>
          <a:p>
            <a:r>
              <a:rPr lang="en-US" altLang="en-US" dirty="0"/>
              <a:t>Red Giants last for about 100 million years.</a:t>
            </a:r>
          </a:p>
          <a:p>
            <a:pPr marL="0" indent="0">
              <a:buNone/>
            </a:pPr>
            <a:endParaRPr lang="en-US" dirty="0"/>
          </a:p>
        </p:txBody>
      </p:sp>
    </p:spTree>
    <p:extLst>
      <p:ext uri="{BB962C8B-B14F-4D97-AF65-F5344CB8AC3E}">
        <p14:creationId xmlns:p14="http://schemas.microsoft.com/office/powerpoint/2010/main" val="204826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Forces (AGAIN!)</a:t>
            </a:r>
            <a:endParaRPr lang="en-US" dirty="0"/>
          </a:p>
        </p:txBody>
      </p:sp>
      <p:sp>
        <p:nvSpPr>
          <p:cNvPr id="3" name="Content Placeholder 2"/>
          <p:cNvSpPr>
            <a:spLocks noGrp="1"/>
          </p:cNvSpPr>
          <p:nvPr>
            <p:ph idx="1"/>
          </p:nvPr>
        </p:nvSpPr>
        <p:spPr/>
        <p:txBody>
          <a:bodyPr/>
          <a:lstStyle/>
          <a:p>
            <a:r>
              <a:rPr lang="en-US" altLang="en-US" dirty="0"/>
              <a:t>When the Red Giant has fused all of the helium into carbon, the forces acting on the star are again unbalanced.</a:t>
            </a:r>
          </a:p>
          <a:p>
            <a:r>
              <a:rPr lang="en-US" altLang="en-US" dirty="0"/>
              <a:t>The massive outer layers of the star again rush into the core and rebound, generating staggering amounts of energy.</a:t>
            </a:r>
          </a:p>
          <a:p>
            <a:endParaRPr lang="en-US" dirty="0"/>
          </a:p>
        </p:txBody>
      </p:sp>
    </p:spTree>
    <p:extLst>
      <p:ext uri="{BB962C8B-B14F-4D97-AF65-F5344CB8AC3E}">
        <p14:creationId xmlns:p14="http://schemas.microsoft.com/office/powerpoint/2010/main" val="126653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Nebula</a:t>
            </a:r>
            <a:endParaRPr lang="en-US" dirty="0"/>
          </a:p>
        </p:txBody>
      </p:sp>
      <p:sp>
        <p:nvSpPr>
          <p:cNvPr id="3" name="Content Placeholder 2"/>
          <p:cNvSpPr>
            <a:spLocks noGrp="1"/>
          </p:cNvSpPr>
          <p:nvPr>
            <p:ph idx="1"/>
          </p:nvPr>
        </p:nvSpPr>
        <p:spPr/>
        <p:txBody>
          <a:bodyPr/>
          <a:lstStyle/>
          <a:p>
            <a:r>
              <a:rPr lang="en-US" altLang="en-US" dirty="0"/>
              <a:t>A cloud of gas that forms around a sun-like star that is </a:t>
            </a:r>
            <a:r>
              <a:rPr lang="en-US" altLang="en-US" dirty="0" smtClean="0"/>
              <a:t>dying.</a:t>
            </a:r>
          </a:p>
          <a:p>
            <a:r>
              <a:rPr lang="en-US" altLang="en-US" dirty="0" smtClean="0"/>
              <a:t>Final stages of a star.</a:t>
            </a:r>
            <a:endParaRPr lang="en-US" altLang="en-US" dirty="0"/>
          </a:p>
          <a:p>
            <a:endParaRPr lang="en-US" dirty="0"/>
          </a:p>
        </p:txBody>
      </p:sp>
      <p:pic>
        <p:nvPicPr>
          <p:cNvPr id="4" name="Picture 3"/>
          <p:cNvPicPr>
            <a:picLocks noChangeAspect="1"/>
          </p:cNvPicPr>
          <p:nvPr/>
        </p:nvPicPr>
        <p:blipFill>
          <a:blip r:embed="rId2"/>
          <a:stretch>
            <a:fillRect/>
          </a:stretch>
        </p:blipFill>
        <p:spPr>
          <a:xfrm>
            <a:off x="5105400" y="3200400"/>
            <a:ext cx="3114669" cy="3509521"/>
          </a:xfrm>
          <a:prstGeom prst="rect">
            <a:avLst/>
          </a:prstGeom>
        </p:spPr>
      </p:pic>
    </p:spTree>
    <p:extLst>
      <p:ext uri="{BB962C8B-B14F-4D97-AF65-F5344CB8AC3E}">
        <p14:creationId xmlns:p14="http://schemas.microsoft.com/office/powerpoint/2010/main" val="245280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Dwarf Stars</a:t>
            </a:r>
            <a:endParaRPr lang="en-US" dirty="0"/>
          </a:p>
        </p:txBody>
      </p:sp>
      <p:sp>
        <p:nvSpPr>
          <p:cNvPr id="3" name="Content Placeholder 2"/>
          <p:cNvSpPr>
            <a:spLocks noGrp="1"/>
          </p:cNvSpPr>
          <p:nvPr>
            <p:ph idx="1"/>
          </p:nvPr>
        </p:nvSpPr>
        <p:spPr/>
        <p:txBody>
          <a:bodyPr/>
          <a:lstStyle/>
          <a:p>
            <a:r>
              <a:rPr lang="en-US" altLang="en-US" dirty="0"/>
              <a:t>The pressure exerted on the core by the outer layers </a:t>
            </a:r>
            <a:r>
              <a:rPr lang="en-US" altLang="en-US" u="sng" dirty="0">
                <a:solidFill>
                  <a:schemeClr val="hlink"/>
                </a:solidFill>
              </a:rPr>
              <a:t>does not</a:t>
            </a:r>
            <a:r>
              <a:rPr lang="en-US" altLang="en-US" dirty="0"/>
              <a:t> produce enough energy to start carbon fusion.</a:t>
            </a:r>
          </a:p>
          <a:p>
            <a:r>
              <a:rPr lang="en-US" altLang="en-US" dirty="0"/>
              <a:t>The core is now very dense and very hot. (A tablespoon full would weigh 5 tons!)</a:t>
            </a:r>
          </a:p>
          <a:p>
            <a:r>
              <a:rPr lang="en-US" altLang="en-US" dirty="0"/>
              <a:t>A white dwarf is about 8,000 miles in diameter.</a:t>
            </a:r>
          </a:p>
          <a:p>
            <a:r>
              <a:rPr lang="en-US" altLang="en-US" dirty="0"/>
              <a:t>After 35,000 years, the core begins to cool.</a:t>
            </a:r>
          </a:p>
          <a:p>
            <a:endParaRPr lang="en-US" dirty="0"/>
          </a:p>
        </p:txBody>
      </p:sp>
    </p:spTree>
    <p:extLst>
      <p:ext uri="{BB962C8B-B14F-4D97-AF65-F5344CB8AC3E}">
        <p14:creationId xmlns:p14="http://schemas.microsoft.com/office/powerpoint/2010/main" val="2481261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Dwarf Stars</a:t>
            </a:r>
            <a:endParaRPr lang="en-US" dirty="0"/>
          </a:p>
        </p:txBody>
      </p:sp>
      <p:sp>
        <p:nvSpPr>
          <p:cNvPr id="3" name="Content Placeholder 2"/>
          <p:cNvSpPr>
            <a:spLocks noGrp="1"/>
          </p:cNvSpPr>
          <p:nvPr>
            <p:ph idx="1"/>
          </p:nvPr>
        </p:nvSpPr>
        <p:spPr/>
        <p:txBody>
          <a:bodyPr/>
          <a:lstStyle/>
          <a:p>
            <a:r>
              <a:rPr lang="en-US" altLang="en-US" dirty="0"/>
              <a:t>As the white dwarf cools, the light it gives off will fade through the visible light spectrum, blue to red to back (no light).</a:t>
            </a:r>
          </a:p>
          <a:p>
            <a:r>
              <a:rPr lang="en-US" altLang="en-US" dirty="0"/>
              <a:t>A black dwarf will continue to generate gravity and low energy transmissions (radio waves).</a:t>
            </a:r>
          </a:p>
          <a:p>
            <a:endParaRPr lang="en-US" dirty="0"/>
          </a:p>
        </p:txBody>
      </p:sp>
    </p:spTree>
    <p:extLst>
      <p:ext uri="{BB962C8B-B14F-4D97-AF65-F5344CB8AC3E}">
        <p14:creationId xmlns:p14="http://schemas.microsoft.com/office/powerpoint/2010/main" val="1859230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a:t>
            </a:r>
            <a:r>
              <a:rPr lang="en-US" dirty="0" err="1" smtClean="0"/>
              <a:t>Supergiants</a:t>
            </a:r>
            <a:endParaRPr lang="en-US" dirty="0"/>
          </a:p>
        </p:txBody>
      </p:sp>
      <p:sp>
        <p:nvSpPr>
          <p:cNvPr id="3" name="Content Placeholder 2"/>
          <p:cNvSpPr>
            <a:spLocks noGrp="1"/>
          </p:cNvSpPr>
          <p:nvPr>
            <p:ph idx="1"/>
          </p:nvPr>
        </p:nvSpPr>
        <p:spPr/>
        <p:txBody>
          <a:bodyPr/>
          <a:lstStyle/>
          <a:p>
            <a:r>
              <a:rPr lang="en-US" altLang="en-US" dirty="0"/>
              <a:t>If the mass of a star is 3 times that of our sun or greater, then the Red Giant will become a Red Supergiant.</a:t>
            </a:r>
          </a:p>
          <a:p>
            <a:r>
              <a:rPr lang="en-US" altLang="en-US" dirty="0"/>
              <a:t>When a massive Red Giant fuses all of the helium into carbon, fusion stops and the outer layers collapse on the core.</a:t>
            </a:r>
          </a:p>
          <a:p>
            <a:r>
              <a:rPr lang="en-US" altLang="en-US" dirty="0"/>
              <a:t>This time, there is enough mass to get the core hot enough to start the fusion of carbon into iron.</a:t>
            </a:r>
          </a:p>
          <a:p>
            <a:endParaRPr lang="en-US" dirty="0"/>
          </a:p>
        </p:txBody>
      </p:sp>
    </p:spTree>
    <p:extLst>
      <p:ext uri="{BB962C8B-B14F-4D97-AF65-F5344CB8AC3E}">
        <p14:creationId xmlns:p14="http://schemas.microsoft.com/office/powerpoint/2010/main" val="129687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a:t>
            </a:r>
            <a:r>
              <a:rPr lang="en-US" dirty="0" err="1" smtClean="0"/>
              <a:t>Supergiants</a:t>
            </a:r>
            <a:endParaRPr lang="en-US" dirty="0"/>
          </a:p>
        </p:txBody>
      </p:sp>
      <p:sp>
        <p:nvSpPr>
          <p:cNvPr id="3" name="Content Placeholder 2"/>
          <p:cNvSpPr>
            <a:spLocks noGrp="1"/>
          </p:cNvSpPr>
          <p:nvPr>
            <p:ph idx="1"/>
          </p:nvPr>
        </p:nvSpPr>
        <p:spPr/>
        <p:txBody>
          <a:bodyPr/>
          <a:lstStyle/>
          <a:p>
            <a:r>
              <a:rPr lang="en-US" altLang="en-US" dirty="0"/>
              <a:t>Once fusion begins, the star will expand to be between 10 and 1000 times larger than our sun. ( Out to the orbit of Uranus )</a:t>
            </a:r>
          </a:p>
          <a:p>
            <a:endParaRPr lang="en-US" dirty="0"/>
          </a:p>
        </p:txBody>
      </p:sp>
      <p:pic>
        <p:nvPicPr>
          <p:cNvPr id="4" name="Picture 3"/>
          <p:cNvPicPr>
            <a:picLocks noChangeAspect="1"/>
          </p:cNvPicPr>
          <p:nvPr/>
        </p:nvPicPr>
        <p:blipFill>
          <a:blip r:embed="rId3"/>
          <a:stretch>
            <a:fillRect/>
          </a:stretch>
        </p:blipFill>
        <p:spPr>
          <a:xfrm>
            <a:off x="3048000" y="3352800"/>
            <a:ext cx="4263556" cy="3256081"/>
          </a:xfrm>
          <a:prstGeom prst="rect">
            <a:avLst/>
          </a:prstGeom>
        </p:spPr>
      </p:pic>
    </p:spTree>
    <p:extLst>
      <p:ext uri="{BB962C8B-B14F-4D97-AF65-F5344CB8AC3E}">
        <p14:creationId xmlns:p14="http://schemas.microsoft.com/office/powerpoint/2010/main" val="122669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Supernovas</a:t>
            </a:r>
            <a:endParaRPr lang="en-US" dirty="0"/>
          </a:p>
        </p:txBody>
      </p:sp>
      <p:sp>
        <p:nvSpPr>
          <p:cNvPr id="3" name="Content Placeholder 2"/>
          <p:cNvSpPr>
            <a:spLocks noGrp="1"/>
          </p:cNvSpPr>
          <p:nvPr>
            <p:ph idx="1"/>
          </p:nvPr>
        </p:nvSpPr>
        <p:spPr/>
        <p:txBody>
          <a:bodyPr/>
          <a:lstStyle/>
          <a:p>
            <a:r>
              <a:rPr lang="en-US" altLang="en-US" sz="2000" dirty="0"/>
              <a:t>When a Supergiant fuses all of the Carbon into Iron, there is no more fuel left to consume.</a:t>
            </a:r>
          </a:p>
          <a:p>
            <a:r>
              <a:rPr lang="en-US" altLang="en-US" sz="2000" dirty="0"/>
              <a:t>The Core of the supergiant will then collapse in less than a second, causing a massive explosion called a supernova.</a:t>
            </a:r>
          </a:p>
          <a:p>
            <a:r>
              <a:rPr lang="en-US" altLang="en-US" sz="2000" dirty="0"/>
              <a:t>In a supernova, a massive shockwave is produced that blows away the outer layers of the star.</a:t>
            </a:r>
          </a:p>
          <a:p>
            <a:r>
              <a:rPr lang="en-US" altLang="en-US" sz="2000" dirty="0"/>
              <a:t>Supernova shine brighter then whole galaxies for a few years.</a:t>
            </a:r>
          </a:p>
          <a:p>
            <a:endParaRPr lang="en-US" dirty="0"/>
          </a:p>
        </p:txBody>
      </p:sp>
      <p:pic>
        <p:nvPicPr>
          <p:cNvPr id="4" name="Picture 3"/>
          <p:cNvPicPr>
            <a:picLocks noChangeAspect="1"/>
          </p:cNvPicPr>
          <p:nvPr/>
        </p:nvPicPr>
        <p:blipFill>
          <a:blip r:embed="rId2"/>
          <a:stretch>
            <a:fillRect/>
          </a:stretch>
        </p:blipFill>
        <p:spPr>
          <a:xfrm>
            <a:off x="3048000" y="4114800"/>
            <a:ext cx="2298701" cy="2313890"/>
          </a:xfrm>
          <a:prstGeom prst="rect">
            <a:avLst/>
          </a:prstGeom>
        </p:spPr>
      </p:pic>
    </p:spTree>
    <p:extLst>
      <p:ext uri="{BB962C8B-B14F-4D97-AF65-F5344CB8AC3E}">
        <p14:creationId xmlns:p14="http://schemas.microsoft.com/office/powerpoint/2010/main" val="19231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Neutron Star</a:t>
            </a:r>
            <a:endParaRPr lang="en-US" dirty="0"/>
          </a:p>
        </p:txBody>
      </p:sp>
      <p:sp>
        <p:nvSpPr>
          <p:cNvPr id="3" name="Content Placeholder 2"/>
          <p:cNvSpPr>
            <a:spLocks noGrp="1"/>
          </p:cNvSpPr>
          <p:nvPr>
            <p:ph idx="1"/>
          </p:nvPr>
        </p:nvSpPr>
        <p:spPr/>
        <p:txBody>
          <a:bodyPr/>
          <a:lstStyle/>
          <a:p>
            <a:r>
              <a:rPr lang="en-US" altLang="en-US" dirty="0"/>
              <a:t>Sometimes the core will survive the supernova.</a:t>
            </a:r>
          </a:p>
          <a:p>
            <a:r>
              <a:rPr lang="en-US" altLang="en-US" dirty="0"/>
              <a:t>If the surviving core has a mass of less than 3 solar masses, then the core becomes a neutron star.</a:t>
            </a:r>
          </a:p>
          <a:p>
            <a:endParaRPr lang="en-US" dirty="0"/>
          </a:p>
        </p:txBody>
      </p:sp>
      <p:pic>
        <p:nvPicPr>
          <p:cNvPr id="4" name="Picture 3"/>
          <p:cNvPicPr>
            <a:picLocks noChangeAspect="1"/>
          </p:cNvPicPr>
          <p:nvPr/>
        </p:nvPicPr>
        <p:blipFill>
          <a:blip r:embed="rId2"/>
          <a:stretch>
            <a:fillRect/>
          </a:stretch>
        </p:blipFill>
        <p:spPr>
          <a:xfrm>
            <a:off x="2895600" y="4551983"/>
            <a:ext cx="2623357" cy="1600200"/>
          </a:xfrm>
          <a:prstGeom prst="rect">
            <a:avLst/>
          </a:prstGeom>
        </p:spPr>
      </p:pic>
    </p:spTree>
    <p:extLst>
      <p:ext uri="{BB962C8B-B14F-4D97-AF65-F5344CB8AC3E}">
        <p14:creationId xmlns:p14="http://schemas.microsoft.com/office/powerpoint/2010/main" val="2324976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Holes</a:t>
            </a:r>
            <a:endParaRPr lang="en-US" dirty="0"/>
          </a:p>
        </p:txBody>
      </p:sp>
      <p:sp>
        <p:nvSpPr>
          <p:cNvPr id="3" name="Content Placeholder 2"/>
          <p:cNvSpPr>
            <a:spLocks noGrp="1"/>
          </p:cNvSpPr>
          <p:nvPr>
            <p:ph idx="1"/>
          </p:nvPr>
        </p:nvSpPr>
        <p:spPr/>
        <p:txBody>
          <a:bodyPr/>
          <a:lstStyle/>
          <a:p>
            <a:r>
              <a:rPr lang="en-US" altLang="en-US" dirty="0"/>
              <a:t>If the mass of the surviving core is greater than 3 solar masses, then a black hole forms.</a:t>
            </a:r>
          </a:p>
          <a:p>
            <a:r>
              <a:rPr lang="en-US" altLang="en-US" dirty="0"/>
              <a:t>A black hole is a core so dense and massive that it will generate so much gravity that not even light can escape it</a:t>
            </a:r>
            <a:r>
              <a:rPr lang="en-US" altLang="en-US" dirty="0" smtClean="0"/>
              <a:t>.</a:t>
            </a:r>
          </a:p>
          <a:p>
            <a:r>
              <a:rPr lang="en-US" altLang="en-US" dirty="0" smtClean="0"/>
              <a:t>Since light can’t escape a black hole, it is hard to tell what they look like or how they work.</a:t>
            </a:r>
            <a:endParaRPr lang="en-US" altLang="en-US" dirty="0"/>
          </a:p>
        </p:txBody>
      </p:sp>
    </p:spTree>
    <p:extLst>
      <p:ext uri="{BB962C8B-B14F-4D97-AF65-F5344CB8AC3E}">
        <p14:creationId xmlns:p14="http://schemas.microsoft.com/office/powerpoint/2010/main" val="241990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28600"/>
            <a:ext cx="82296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effectLst>
                  <a:outerShdw blurRad="38100" dist="38100" dir="2700000" algn="tl">
                    <a:srgbClr val="C0C0C0"/>
                  </a:outerShdw>
                </a:effectLst>
                <a:ea typeface="+mj-ea"/>
                <a:cs typeface="+mj-cs"/>
              </a:rPr>
              <a:t>Stars</a:t>
            </a:r>
          </a:p>
        </p:txBody>
      </p:sp>
      <p:sp>
        <p:nvSpPr>
          <p:cNvPr id="40963" name="Rectangle 3"/>
          <p:cNvSpPr>
            <a:spLocks noGrp="1" noChangeArrowheads="1"/>
          </p:cNvSpPr>
          <p:nvPr>
            <p:ph idx="1"/>
          </p:nvPr>
        </p:nvSpPr>
        <p:spPr bwMode="auto">
          <a:xfrm>
            <a:off x="457200" y="1600200"/>
            <a:ext cx="8229600" cy="4953000"/>
          </a:xfrm>
          <a:ln>
            <a:miter lim="800000"/>
            <a:headEnd/>
            <a:tailEnd/>
          </a:ln>
        </p:spPr>
        <p:txBody>
          <a:bodyPr vert="horz" wrap="square" lIns="91440" tIns="45720" rIns="91440" bIns="45720" numCol="1" anchor="t" anchorCtr="0" compatLnSpc="1">
            <a:prstTxWarp prst="textNoShape">
              <a:avLst/>
            </a:prstTxWarp>
          </a:bodyPr>
          <a:lstStyle/>
          <a:p>
            <a:r>
              <a:rPr lang="en-US" altLang="en-US" dirty="0"/>
              <a:t>A star is ball of plasma undergoing nuclear fusion.</a:t>
            </a:r>
          </a:p>
          <a:p>
            <a:r>
              <a:rPr lang="en-US" altLang="en-US" dirty="0"/>
              <a:t>Stars give off large amounts of energy in the form of electromagnetic radiation.</a:t>
            </a:r>
          </a:p>
          <a:p>
            <a:pPr>
              <a:buNone/>
            </a:pPr>
            <a:endParaRPr lang="en-US" dirty="0" smtClean="0"/>
          </a:p>
          <a:p>
            <a:pPr lvl="2" eaLnBrk="1" hangingPunct="1">
              <a:lnSpc>
                <a:spcPct val="90000"/>
              </a:lnSpc>
              <a:buNone/>
              <a:defRPr/>
            </a:pPr>
            <a:endParaRPr lang="en-US" dirty="0">
              <a:ea typeface="+mn-ea"/>
              <a:cs typeface="+mn-cs"/>
            </a:endParaRPr>
          </a:p>
        </p:txBody>
      </p:sp>
      <p:pic>
        <p:nvPicPr>
          <p:cNvPr id="2" name="Picture 1"/>
          <p:cNvPicPr>
            <a:picLocks noChangeAspect="1"/>
          </p:cNvPicPr>
          <p:nvPr/>
        </p:nvPicPr>
        <p:blipFill>
          <a:blip r:embed="rId3"/>
          <a:stretch>
            <a:fillRect/>
          </a:stretch>
        </p:blipFill>
        <p:spPr>
          <a:xfrm>
            <a:off x="4724400" y="4076700"/>
            <a:ext cx="3448051" cy="24148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381000"/>
            <a:ext cx="8458200" cy="6028390"/>
          </a:xfrm>
          <a:prstGeom prst="rect">
            <a:avLst/>
          </a:prstGeom>
        </p:spPr>
      </p:pic>
    </p:spTree>
    <p:extLst>
      <p:ext uri="{BB962C8B-B14F-4D97-AF65-F5344CB8AC3E}">
        <p14:creationId xmlns:p14="http://schemas.microsoft.com/office/powerpoint/2010/main" val="96781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Stars Form</a:t>
            </a:r>
            <a:endParaRPr lang="en-US" dirty="0"/>
          </a:p>
        </p:txBody>
      </p:sp>
      <p:sp>
        <p:nvSpPr>
          <p:cNvPr id="3" name="Content Placeholder 2"/>
          <p:cNvSpPr>
            <a:spLocks noGrp="1"/>
          </p:cNvSpPr>
          <p:nvPr>
            <p:ph idx="1"/>
          </p:nvPr>
        </p:nvSpPr>
        <p:spPr/>
        <p:txBody>
          <a:bodyPr/>
          <a:lstStyle/>
          <a:p>
            <a:pPr>
              <a:defRPr/>
            </a:pPr>
            <a:r>
              <a:rPr lang="en-US" sz="2000" dirty="0" smtClean="0"/>
              <a:t>Stars </a:t>
            </a:r>
            <a:r>
              <a:rPr lang="en-US" sz="2000" dirty="0"/>
              <a:t>formed when clouds of hydrogen atoms were brought together by gravity. </a:t>
            </a:r>
          </a:p>
          <a:p>
            <a:pPr>
              <a:defRPr/>
            </a:pPr>
            <a:r>
              <a:rPr lang="en-US" sz="2000" dirty="0"/>
              <a:t>As the clouds became increasingly dense, temperature and pressure rose dramatically and the hydrogen atoms at the center of each cloud began to fuse into helium atoms. </a:t>
            </a:r>
          </a:p>
          <a:p>
            <a:pPr>
              <a:defRPr/>
            </a:pPr>
            <a:r>
              <a:rPr lang="en-US" sz="2000" dirty="0"/>
              <a:t>This process, called fusion, released tremendous amounts of energy and balanced the pull of gravity, which was trying to fuse the core of each cloud into an even denser mass. </a:t>
            </a:r>
          </a:p>
          <a:p>
            <a:pPr>
              <a:defRPr/>
            </a:pPr>
            <a:r>
              <a:rPr lang="en-US" sz="2000" dirty="0"/>
              <a:t>As the two forces (gravity and fusion) reached a balance in each cloud, a star was born. </a:t>
            </a:r>
          </a:p>
          <a:p>
            <a:pPr>
              <a:defRPr/>
            </a:pPr>
            <a:r>
              <a:rPr lang="en-US" sz="2000" dirty="0"/>
              <a:t>When a number of stars had been born, the force of gravity began attracting stars into groupings called galaxies. Gravity also grouped galaxies into clusters and clusters into superclusters</a:t>
            </a:r>
          </a:p>
          <a:p>
            <a:endParaRPr lang="en-US" dirty="0"/>
          </a:p>
        </p:txBody>
      </p:sp>
    </p:spTree>
    <p:extLst>
      <p:ext uri="{BB962C8B-B14F-4D97-AF65-F5344CB8AC3E}">
        <p14:creationId xmlns:p14="http://schemas.microsoft.com/office/powerpoint/2010/main" val="355048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Elements Form from Dying Stars</a:t>
            </a:r>
            <a:endParaRPr lang="en-US" dirty="0"/>
          </a:p>
        </p:txBody>
      </p:sp>
      <p:sp>
        <p:nvSpPr>
          <p:cNvPr id="3" name="Content Placeholder 2"/>
          <p:cNvSpPr>
            <a:spLocks noGrp="1"/>
          </p:cNvSpPr>
          <p:nvPr>
            <p:ph idx="1"/>
          </p:nvPr>
        </p:nvSpPr>
        <p:spPr/>
        <p:txBody>
          <a:bodyPr/>
          <a:lstStyle/>
          <a:p>
            <a:r>
              <a:rPr lang="en-US" sz="1800" dirty="0"/>
              <a:t>How a star lives and dies is determined in large part by its size. Bigger, denser stars burn hotter and run out of fuel more quickly than small or medium stars. Star death can create the temperatures and pressures necessary for star formation. </a:t>
            </a:r>
          </a:p>
          <a:p>
            <a:r>
              <a:rPr lang="en-US" sz="1800" dirty="0"/>
              <a:t>The ingredients necessary for the formation of the chemical elements are very high temperatures and aging and dying stars.</a:t>
            </a:r>
          </a:p>
          <a:p>
            <a:r>
              <a:rPr lang="en-US" sz="1800" dirty="0"/>
              <a:t>The Goldilocks Conditions necessary for the formation of new chemical elements are stars running out of their fuel and giant stars collapsing. </a:t>
            </a:r>
          </a:p>
          <a:p>
            <a:r>
              <a:rPr lang="en-US" sz="1800" dirty="0"/>
              <a:t>The death of medium- and large-sized stars can generate temperatures and pressure high enough to create all the elements up through iron. </a:t>
            </a:r>
          </a:p>
          <a:p>
            <a:r>
              <a:rPr lang="en-US" sz="1800" dirty="0"/>
              <a:t>The death of very large-sized stars can generate temperatures and pressure high enough to create all the elements up through uranium. </a:t>
            </a:r>
          </a:p>
          <a:p>
            <a:r>
              <a:rPr lang="en-US" sz="1800" dirty="0"/>
              <a:t>The most massive stars die in supernova explosions, which are the biggest most spectacular explosions in the Universe. A supernova can shine with the brightness of an entire galaxy. </a:t>
            </a:r>
          </a:p>
          <a:p>
            <a:endParaRPr lang="en-US" dirty="0"/>
          </a:p>
        </p:txBody>
      </p:sp>
    </p:spTree>
    <p:extLst>
      <p:ext uri="{BB962C8B-B14F-4D97-AF65-F5344CB8AC3E}">
        <p14:creationId xmlns:p14="http://schemas.microsoft.com/office/powerpoint/2010/main" val="336573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smtClean="0"/>
              <a:t>Elements Form From </a:t>
            </a:r>
            <a:r>
              <a:rPr lang="en-US" dirty="0" smtClean="0"/>
              <a:t>Dying Stars</a:t>
            </a:r>
            <a:endParaRPr lang="en-US" dirty="0"/>
          </a:p>
        </p:txBody>
      </p:sp>
      <p:sp>
        <p:nvSpPr>
          <p:cNvPr id="3" name="Content Placeholder 2"/>
          <p:cNvSpPr>
            <a:spLocks noGrp="1"/>
          </p:cNvSpPr>
          <p:nvPr>
            <p:ph idx="1"/>
          </p:nvPr>
        </p:nvSpPr>
        <p:spPr/>
        <p:txBody>
          <a:bodyPr/>
          <a:lstStyle/>
          <a:p>
            <a:pPr>
              <a:defRPr/>
            </a:pPr>
            <a:r>
              <a:rPr lang="en-US" sz="1800" dirty="0"/>
              <a:t>Hydrogen and helium formed in the early moments after the Big Bang. They are the simplest naturally occurring elements and were formed in great quantities as the early Universe cooled. </a:t>
            </a:r>
          </a:p>
          <a:p>
            <a:pPr>
              <a:defRPr/>
            </a:pPr>
            <a:r>
              <a:rPr lang="en-US" sz="1800" dirty="0"/>
              <a:t>Much higher temperatures and pressures are required to create bigger, more complex elements. Dying stars are the one place that provide the right conditions. </a:t>
            </a:r>
          </a:p>
          <a:p>
            <a:pPr>
              <a:defRPr/>
            </a:pPr>
            <a:r>
              <a:rPr lang="en-US" sz="1800" dirty="0"/>
              <a:t>When large stars die, they can achieve temperatures of 3 billion degrees, which is hot enough to create iron atoms through fusion. The death of large stars can produce numerous heavy elements.</a:t>
            </a:r>
          </a:p>
          <a:p>
            <a:pPr>
              <a:defRPr/>
            </a:pPr>
            <a:r>
              <a:rPr lang="en-US" sz="1800" dirty="0"/>
              <a:t>The supernova death of a high-mass star generates many of the heavy elements in the periodic table and disperses them into space.</a:t>
            </a:r>
          </a:p>
          <a:p>
            <a:pPr>
              <a:defRPr/>
            </a:pPr>
            <a:r>
              <a:rPr lang="en-US" sz="1800" dirty="0"/>
              <a:t>The formation of new chemical elements was only possible through the death of stars, and the creation of these elements made a more complex Universe possible. </a:t>
            </a:r>
          </a:p>
          <a:p>
            <a:pPr marL="0" indent="0">
              <a:buNone/>
            </a:pPr>
            <a:endParaRPr lang="en-US" dirty="0"/>
          </a:p>
        </p:txBody>
      </p:sp>
    </p:spTree>
    <p:extLst>
      <p:ext uri="{BB962C8B-B14F-4D97-AF65-F5344CB8AC3E}">
        <p14:creationId xmlns:p14="http://schemas.microsoft.com/office/powerpoint/2010/main" val="79739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The Birth of a Star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Stars are formed in a nebula.</a:t>
            </a:r>
          </a:p>
          <a:p>
            <a:r>
              <a:rPr lang="en-US" dirty="0" smtClean="0"/>
              <a:t>A nebula is a very large cloud of gas and dust in space.</a:t>
            </a:r>
            <a:endParaRPr lang="en-US" dirty="0"/>
          </a:p>
        </p:txBody>
      </p:sp>
      <p:pic>
        <p:nvPicPr>
          <p:cNvPr id="4" name="Picture 3"/>
          <p:cNvPicPr>
            <a:picLocks noChangeAspect="1"/>
          </p:cNvPicPr>
          <p:nvPr/>
        </p:nvPicPr>
        <p:blipFill>
          <a:blip r:embed="rId2"/>
          <a:stretch>
            <a:fillRect/>
          </a:stretch>
        </p:blipFill>
        <p:spPr>
          <a:xfrm>
            <a:off x="5105400" y="3202385"/>
            <a:ext cx="2527550" cy="2894041"/>
          </a:xfrm>
          <a:prstGeom prst="rect">
            <a:avLst/>
          </a:prstGeom>
        </p:spPr>
      </p:pic>
    </p:spTree>
    <p:extLst>
      <p:ext uri="{BB962C8B-B14F-4D97-AF65-F5344CB8AC3E}">
        <p14:creationId xmlns:p14="http://schemas.microsoft.com/office/powerpoint/2010/main" val="60432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Protostars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altLang="en-US" dirty="0"/>
              <a:t>Gravity makes dense region of gas more compact</a:t>
            </a:r>
          </a:p>
          <a:p>
            <a:r>
              <a:rPr lang="en-US" altLang="en-US" dirty="0"/>
              <a:t>Soon take on a definite shape and are called </a:t>
            </a:r>
            <a:r>
              <a:rPr lang="en-US" altLang="en-US" dirty="0" err="1"/>
              <a:t>protostars</a:t>
            </a:r>
            <a:r>
              <a:rPr lang="en-US" altLang="en-US" dirty="0"/>
              <a:t>.</a:t>
            </a:r>
          </a:p>
          <a:p>
            <a:pPr marL="0" indent="0">
              <a:buNone/>
            </a:pPr>
            <a:endParaRPr lang="en-US" dirty="0"/>
          </a:p>
        </p:txBody>
      </p:sp>
    </p:spTree>
    <p:extLst>
      <p:ext uri="{BB962C8B-B14F-4D97-AF65-F5344CB8AC3E}">
        <p14:creationId xmlns:p14="http://schemas.microsoft.com/office/powerpoint/2010/main" val="300215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Star Forms:</a:t>
            </a:r>
            <a:endParaRPr lang="en-US" dirty="0"/>
          </a:p>
        </p:txBody>
      </p:sp>
      <p:sp>
        <p:nvSpPr>
          <p:cNvPr id="3" name="Content Placeholder 2"/>
          <p:cNvSpPr>
            <a:spLocks noGrp="1"/>
          </p:cNvSpPr>
          <p:nvPr>
            <p:ph idx="1"/>
          </p:nvPr>
        </p:nvSpPr>
        <p:spPr/>
        <p:txBody>
          <a:bodyPr/>
          <a:lstStyle/>
          <a:p>
            <a:r>
              <a:rPr lang="en-US" altLang="en-US" dirty="0"/>
              <a:t>Once the core of a </a:t>
            </a:r>
            <a:r>
              <a:rPr lang="en-US" altLang="en-US" dirty="0" err="1"/>
              <a:t>protostar</a:t>
            </a:r>
            <a:r>
              <a:rPr lang="en-US" altLang="en-US" dirty="0"/>
              <a:t> reaches 10,000,000</a:t>
            </a:r>
            <a:r>
              <a:rPr lang="en-US" altLang="en-US" baseline="30000" dirty="0"/>
              <a:t>o </a:t>
            </a:r>
            <a:r>
              <a:rPr lang="en-US" altLang="en-US" dirty="0"/>
              <a:t>C, </a:t>
            </a:r>
            <a:r>
              <a:rPr lang="en-US" altLang="en-US" dirty="0">
                <a:solidFill>
                  <a:schemeClr val="hlink"/>
                </a:solidFill>
              </a:rPr>
              <a:t>nuclear fusion</a:t>
            </a:r>
            <a:r>
              <a:rPr lang="en-US" altLang="en-US" dirty="0"/>
              <a:t> begins and the </a:t>
            </a:r>
            <a:r>
              <a:rPr lang="en-US" altLang="en-US" dirty="0" err="1"/>
              <a:t>protostar</a:t>
            </a:r>
            <a:r>
              <a:rPr lang="en-US" altLang="en-US" dirty="0"/>
              <a:t> ignites.</a:t>
            </a:r>
          </a:p>
          <a:p>
            <a:r>
              <a:rPr lang="en-US" altLang="en-US" dirty="0"/>
              <a:t>The </a:t>
            </a:r>
            <a:r>
              <a:rPr lang="en-US" altLang="en-US" dirty="0" err="1"/>
              <a:t>protostar</a:t>
            </a:r>
            <a:r>
              <a:rPr lang="en-US" altLang="en-US" dirty="0"/>
              <a:t> now becomes a star</a:t>
            </a:r>
            <a:r>
              <a:rPr lang="en-US" altLang="en-US" dirty="0" smtClean="0"/>
              <a:t>.</a:t>
            </a:r>
            <a:endParaRPr lang="en-US" altLang="en-US" dirty="0"/>
          </a:p>
        </p:txBody>
      </p:sp>
      <p:pic>
        <p:nvPicPr>
          <p:cNvPr id="4" name="Picture 3"/>
          <p:cNvPicPr>
            <a:picLocks noChangeAspect="1"/>
          </p:cNvPicPr>
          <p:nvPr/>
        </p:nvPicPr>
        <p:blipFill>
          <a:blip r:embed="rId2"/>
          <a:stretch>
            <a:fillRect/>
          </a:stretch>
        </p:blipFill>
        <p:spPr>
          <a:xfrm>
            <a:off x="5257800" y="3733800"/>
            <a:ext cx="2659996" cy="2874841"/>
          </a:xfrm>
          <a:prstGeom prst="rect">
            <a:avLst/>
          </a:prstGeom>
        </p:spPr>
      </p:pic>
    </p:spTree>
    <p:extLst>
      <p:ext uri="{BB962C8B-B14F-4D97-AF65-F5344CB8AC3E}">
        <p14:creationId xmlns:p14="http://schemas.microsoft.com/office/powerpoint/2010/main" val="82062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Fusion</a:t>
            </a:r>
            <a:endParaRPr lang="en-US" dirty="0"/>
          </a:p>
        </p:txBody>
      </p:sp>
      <p:sp>
        <p:nvSpPr>
          <p:cNvPr id="3" name="Content Placeholder 2"/>
          <p:cNvSpPr>
            <a:spLocks noGrp="1"/>
          </p:cNvSpPr>
          <p:nvPr>
            <p:ph idx="1"/>
          </p:nvPr>
        </p:nvSpPr>
        <p:spPr/>
        <p:txBody>
          <a:bodyPr/>
          <a:lstStyle/>
          <a:p>
            <a:r>
              <a:rPr lang="en-US" altLang="en-US" dirty="0"/>
              <a:t>Nuclear Fusion is the process by which two nuclei combine to form a heavier element.</a:t>
            </a:r>
          </a:p>
          <a:p>
            <a:r>
              <a:rPr lang="en-US" altLang="en-US" dirty="0"/>
              <a:t>New stars initially will fuse hydrogen nuclei together to form helium.</a:t>
            </a:r>
          </a:p>
          <a:p>
            <a:endParaRPr lang="en-US" dirty="0"/>
          </a:p>
        </p:txBody>
      </p:sp>
    </p:spTree>
    <p:extLst>
      <p:ext uri="{BB962C8B-B14F-4D97-AF65-F5344CB8AC3E}">
        <p14:creationId xmlns:p14="http://schemas.microsoft.com/office/powerpoint/2010/main" val="100286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Sequence Stars</a:t>
            </a:r>
            <a:endParaRPr lang="en-US" dirty="0"/>
          </a:p>
        </p:txBody>
      </p:sp>
      <p:sp>
        <p:nvSpPr>
          <p:cNvPr id="3" name="Content Placeholder 2"/>
          <p:cNvSpPr>
            <a:spLocks noGrp="1"/>
          </p:cNvSpPr>
          <p:nvPr>
            <p:ph idx="1"/>
          </p:nvPr>
        </p:nvSpPr>
        <p:spPr/>
        <p:txBody>
          <a:bodyPr/>
          <a:lstStyle/>
          <a:p>
            <a:r>
              <a:rPr lang="en-US" altLang="en-US" dirty="0"/>
              <a:t>Once the star has ignited, it becomes a main sequence star.</a:t>
            </a:r>
          </a:p>
          <a:p>
            <a:r>
              <a:rPr lang="en-US" altLang="en-US" dirty="0"/>
              <a:t>Main Sequence stars fuse hydrogen to form helium, releasing enormous amounts of energy.</a:t>
            </a:r>
          </a:p>
          <a:p>
            <a:r>
              <a:rPr lang="en-US" altLang="en-US" dirty="0"/>
              <a:t>It takes about 10 billion years to consume all the hydrogen in a Main Sequence star</a:t>
            </a:r>
            <a:r>
              <a:rPr lang="en-US" altLang="en-US" dirty="0" smtClean="0"/>
              <a:t>.</a:t>
            </a:r>
          </a:p>
          <a:p>
            <a:r>
              <a:rPr lang="en-US" altLang="en-US" dirty="0" smtClean="0"/>
              <a:t>Main sequence stars are in the stable stages of their lives.</a:t>
            </a:r>
            <a:endParaRPr lang="en-US" altLang="en-US" dirty="0"/>
          </a:p>
          <a:p>
            <a:endParaRPr lang="en-US" dirty="0"/>
          </a:p>
        </p:txBody>
      </p:sp>
    </p:spTree>
    <p:extLst>
      <p:ext uri="{BB962C8B-B14F-4D97-AF65-F5344CB8AC3E}">
        <p14:creationId xmlns:p14="http://schemas.microsoft.com/office/powerpoint/2010/main" val="384035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Forces</a:t>
            </a:r>
            <a:endParaRPr lang="en-US" dirty="0"/>
          </a:p>
        </p:txBody>
      </p:sp>
      <p:sp>
        <p:nvSpPr>
          <p:cNvPr id="3" name="Content Placeholder 2"/>
          <p:cNvSpPr>
            <a:spLocks noGrp="1"/>
          </p:cNvSpPr>
          <p:nvPr>
            <p:ph idx="1"/>
          </p:nvPr>
        </p:nvSpPr>
        <p:spPr/>
        <p:txBody>
          <a:bodyPr/>
          <a:lstStyle/>
          <a:p>
            <a:r>
              <a:rPr lang="en-US" dirty="0" smtClean="0"/>
              <a:t>The core of a star is where the heat is generated. The radiative and conductive zones move energy out from the center of the star.</a:t>
            </a:r>
          </a:p>
          <a:p>
            <a:r>
              <a:rPr lang="en-US" dirty="0" smtClean="0"/>
              <a:t>The incredible weight of all the gas and gravity try to collapse the star on its core.</a:t>
            </a:r>
            <a:endParaRPr lang="en-US" dirty="0"/>
          </a:p>
        </p:txBody>
      </p:sp>
      <p:pic>
        <p:nvPicPr>
          <p:cNvPr id="4" name="Picture 3"/>
          <p:cNvPicPr>
            <a:picLocks noChangeAspect="1"/>
          </p:cNvPicPr>
          <p:nvPr/>
        </p:nvPicPr>
        <p:blipFill>
          <a:blip r:embed="rId2"/>
          <a:stretch>
            <a:fillRect/>
          </a:stretch>
        </p:blipFill>
        <p:spPr>
          <a:xfrm>
            <a:off x="5791200" y="4800600"/>
            <a:ext cx="1995066" cy="1820401"/>
          </a:xfrm>
          <a:prstGeom prst="rect">
            <a:avLst/>
          </a:prstGeom>
        </p:spPr>
      </p:pic>
    </p:spTree>
    <p:extLst>
      <p:ext uri="{BB962C8B-B14F-4D97-AF65-F5344CB8AC3E}">
        <p14:creationId xmlns:p14="http://schemas.microsoft.com/office/powerpoint/2010/main" val="130279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Forces</a:t>
            </a:r>
            <a:endParaRPr lang="en-US" dirty="0"/>
          </a:p>
        </p:txBody>
      </p:sp>
      <p:sp>
        <p:nvSpPr>
          <p:cNvPr id="3" name="Content Placeholder 2"/>
          <p:cNvSpPr>
            <a:spLocks noGrp="1"/>
          </p:cNvSpPr>
          <p:nvPr>
            <p:ph idx="1"/>
          </p:nvPr>
        </p:nvSpPr>
        <p:spPr/>
        <p:txBody>
          <a:bodyPr/>
          <a:lstStyle/>
          <a:p>
            <a:r>
              <a:rPr lang="en-US" dirty="0" smtClean="0"/>
              <a:t>As long as there is a nuclear reaction taking place, the internal forces will balance the external forces.</a:t>
            </a:r>
          </a:p>
          <a:p>
            <a:r>
              <a:rPr lang="en-US" dirty="0" smtClean="0"/>
              <a:t>When the hydrogen in a main sequence star is consumed, fusion stops and the forces become unbalanced. Mass and gravity cause the remaining gas to collapse on the core.</a:t>
            </a:r>
            <a:endParaRPr lang="en-US" dirty="0"/>
          </a:p>
        </p:txBody>
      </p:sp>
      <p:pic>
        <p:nvPicPr>
          <p:cNvPr id="4" name="Picture 3"/>
          <p:cNvPicPr>
            <a:picLocks noChangeAspect="1"/>
          </p:cNvPicPr>
          <p:nvPr/>
        </p:nvPicPr>
        <p:blipFill>
          <a:blip r:embed="rId2"/>
          <a:stretch>
            <a:fillRect/>
          </a:stretch>
        </p:blipFill>
        <p:spPr>
          <a:xfrm>
            <a:off x="7325266" y="5032679"/>
            <a:ext cx="1822451" cy="1825321"/>
          </a:xfrm>
          <a:prstGeom prst="rect">
            <a:avLst/>
          </a:prstGeom>
        </p:spPr>
      </p:pic>
    </p:spTree>
    <p:extLst>
      <p:ext uri="{BB962C8B-B14F-4D97-AF65-F5344CB8AC3E}">
        <p14:creationId xmlns:p14="http://schemas.microsoft.com/office/powerpoint/2010/main" val="726004661"/>
      </p:ext>
    </p:extLst>
  </p:cSld>
  <p:clrMapOvr>
    <a:masterClrMapping/>
  </p:clrMapOvr>
</p:sld>
</file>

<file path=ppt/theme/theme1.xml><?xml version="1.0" encoding="utf-8"?>
<a:theme xmlns:a="http://schemas.openxmlformats.org/drawingml/2006/main" name="atomic_swirly">
  <a:themeElements>
    <a:clrScheme name="atomic_swir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tomic_swirly">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tomic_swir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tomic_swirl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tomic_swirl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tomic_swirl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tomic_swirl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tomic_swirl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tomic_swirl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tomic_swirl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tomic_swirl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tomic_swirl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tomic_swirl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tomic_swirl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8260</TotalTime>
  <Words>1191</Words>
  <Application>Microsoft Office PowerPoint</Application>
  <PresentationFormat>On-screen Show (4:3)</PresentationFormat>
  <Paragraphs>88</Paragraphs>
  <Slides>23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ＭＳ Ｐゴシック</vt:lpstr>
      <vt:lpstr>Comic Sans MS</vt:lpstr>
      <vt:lpstr>atomic_swirly</vt:lpstr>
      <vt:lpstr>Astronomy-Part 4 Notes: The Life Cycle of Stars</vt:lpstr>
      <vt:lpstr>Stars</vt:lpstr>
      <vt:lpstr>The Birth of a Star</vt:lpstr>
      <vt:lpstr>Protostars</vt:lpstr>
      <vt:lpstr>A New Star Forms:</vt:lpstr>
      <vt:lpstr>Nuclear Fusion</vt:lpstr>
      <vt:lpstr>Main Sequence Stars</vt:lpstr>
      <vt:lpstr>Balancing Forces</vt:lpstr>
      <vt:lpstr>Unbalanced Forces</vt:lpstr>
      <vt:lpstr>Red Giants</vt:lpstr>
      <vt:lpstr>Unbalanced Forces (AGAIN!)</vt:lpstr>
      <vt:lpstr>Planetary Nebula</vt:lpstr>
      <vt:lpstr>White Dwarf Stars</vt:lpstr>
      <vt:lpstr>Black Dwarf Stars</vt:lpstr>
      <vt:lpstr>Red Supergiants</vt:lpstr>
      <vt:lpstr>Red Supergiants</vt:lpstr>
      <vt:lpstr>Supernovas</vt:lpstr>
      <vt:lpstr>Neutron Star</vt:lpstr>
      <vt:lpstr>Black Holes</vt:lpstr>
      <vt:lpstr>PowerPoint Presentation</vt:lpstr>
      <vt:lpstr>How Stars Form</vt:lpstr>
      <vt:lpstr>New Elements Form from Dying Stars</vt:lpstr>
      <vt:lpstr>New Elements Form From Dying Stars</vt:lpstr>
    </vt:vector>
  </TitlesOfParts>
  <Company>Stuttgart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Extraction</dc:title>
  <dc:creator>cmassengale</dc:creator>
  <cp:lastModifiedBy>Tuyen Duddles</cp:lastModifiedBy>
  <cp:revision>22</cp:revision>
  <dcterms:created xsi:type="dcterms:W3CDTF">2017-10-11T09:45:46Z</dcterms:created>
  <dcterms:modified xsi:type="dcterms:W3CDTF">2017-11-21T14:21:13Z</dcterms:modified>
</cp:coreProperties>
</file>