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91" r:id="rId4"/>
    <p:sldId id="273" r:id="rId5"/>
    <p:sldId id="276" r:id="rId6"/>
    <p:sldId id="277" r:id="rId7"/>
    <p:sldId id="275" r:id="rId8"/>
    <p:sldId id="278" r:id="rId9"/>
    <p:sldId id="279" r:id="rId10"/>
    <p:sldId id="303" r:id="rId11"/>
    <p:sldId id="302" r:id="rId12"/>
    <p:sldId id="301" r:id="rId13"/>
    <p:sldId id="300" r:id="rId14"/>
    <p:sldId id="280" r:id="rId15"/>
    <p:sldId id="298" r:id="rId16"/>
    <p:sldId id="281" r:id="rId17"/>
    <p:sldId id="299" r:id="rId18"/>
    <p:sldId id="304" r:id="rId19"/>
    <p:sldId id="305" r:id="rId20"/>
    <p:sldId id="307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A261A52F-4848-874D-A2BB-479ACAA21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242FEC81-EEE5-7A4F-A071-11031BF6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D504A-F84F-984B-86F8-B166E97B62D9}" type="slidenum">
              <a:rPr lang="en-US">
                <a:latin typeface="Comic Sans MS" pitchFamily="-112" charset="0"/>
              </a:rPr>
              <a:pPr/>
              <a:t>1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16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2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4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5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6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7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8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9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14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381000"/>
            <a:ext cx="5638800" cy="480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Astronomy-Part 3 Notes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Characteristics of Stars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Formed by changing</a:t>
            </a:r>
            <a:r>
              <a:rPr lang="en-US" dirty="0" smtClean="0">
                <a:solidFill>
                  <a:srgbClr val="FF6600"/>
                </a:solidFill>
                <a:cs typeface="Comic Sans MS"/>
              </a:rPr>
              <a:t> electric </a:t>
            </a:r>
            <a:r>
              <a:rPr lang="en-US" dirty="0" smtClean="0">
                <a:cs typeface="Comic Sans MS"/>
              </a:rPr>
              <a:t>fields and </a:t>
            </a:r>
            <a:r>
              <a:rPr lang="en-US" dirty="0" smtClean="0">
                <a:solidFill>
                  <a:srgbClr val="FF6600"/>
                </a:solidFill>
                <a:cs typeface="Comic Sans MS"/>
              </a:rPr>
              <a:t>magnetic</a:t>
            </a:r>
            <a:r>
              <a:rPr lang="en-US" dirty="0" smtClean="0">
                <a:cs typeface="Comic Sans MS"/>
              </a:rPr>
              <a:t> fields.</a:t>
            </a:r>
          </a:p>
          <a:p>
            <a:r>
              <a:rPr lang="en-US" dirty="0" smtClean="0">
                <a:cs typeface="Comic Sans MS"/>
              </a:rPr>
              <a:t>Do not require a </a:t>
            </a:r>
            <a:r>
              <a:rPr lang="en-US" dirty="0" smtClean="0">
                <a:solidFill>
                  <a:srgbClr val="FF6600"/>
                </a:solidFill>
                <a:cs typeface="Comic Sans MS"/>
              </a:rPr>
              <a:t>medium</a:t>
            </a:r>
            <a:r>
              <a:rPr lang="en-US" dirty="0" smtClean="0">
                <a:cs typeface="Comic Sans MS"/>
              </a:rPr>
              <a:t> to propagate. </a:t>
            </a:r>
          </a:p>
          <a:p>
            <a:r>
              <a:rPr lang="en-US" dirty="0" smtClean="0">
                <a:cs typeface="Comic Sans MS"/>
              </a:rPr>
              <a:t>This means that electromagnetic waves can travel not only through air and solid materials, but also through the vacuum of </a:t>
            </a:r>
            <a:r>
              <a:rPr lang="en-US" dirty="0" smtClean="0">
                <a:solidFill>
                  <a:srgbClr val="FF6600"/>
                </a:solidFill>
                <a:cs typeface="Comic Sans MS"/>
              </a:rPr>
              <a:t>space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all energies of electromagnetic waves, from low-energy radio waves and microwaves, to infrared, to optical light, to ultraviolet, to high energy X-rays and Gamma Rays.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16759"/>
            <a:ext cx="4267200" cy="25888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>
                <a:solidFill>
                  <a:srgbClr val="FF6600"/>
                </a:solidFill>
              </a:rPr>
              <a:t>small</a:t>
            </a:r>
            <a:r>
              <a:rPr lang="en-US" dirty="0" smtClean="0"/>
              <a:t> portion of the Electromagnetic Spectrum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White</a:t>
            </a:r>
            <a:r>
              <a:rPr lang="en-US" dirty="0" smtClean="0"/>
              <a:t> light can be split up into individual colors easily, forming the rainbow. </a:t>
            </a:r>
          </a:p>
          <a:p>
            <a:r>
              <a:rPr lang="en-US" dirty="0" smtClean="0"/>
              <a:t>Continuous spectrum shows different </a:t>
            </a:r>
            <a:r>
              <a:rPr lang="en-US" dirty="0" smtClean="0">
                <a:solidFill>
                  <a:srgbClr val="FF6600"/>
                </a:solidFill>
              </a:rPr>
              <a:t>energies</a:t>
            </a:r>
            <a:r>
              <a:rPr lang="en-US" dirty="0" smtClean="0"/>
              <a:t> of visible light.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486400"/>
            <a:ext cx="41275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Spectrum and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element in the Periodic Table can appear in gaseous form and will produce a series of bright  lines </a:t>
            </a:r>
            <a:r>
              <a:rPr lang="en-US" dirty="0" smtClean="0">
                <a:solidFill>
                  <a:srgbClr val="FF6600"/>
                </a:solidFill>
              </a:rPr>
              <a:t>unique</a:t>
            </a:r>
            <a:r>
              <a:rPr lang="en-US" dirty="0" smtClean="0"/>
              <a:t> to that element. </a:t>
            </a:r>
          </a:p>
          <a:p>
            <a:r>
              <a:rPr lang="en-US" dirty="0" smtClean="0"/>
              <a:t>Hydrogen will not look like Helium, which will not look like Iron, etc.</a:t>
            </a:r>
          </a:p>
          <a:p>
            <a:r>
              <a:rPr lang="en-US" dirty="0" smtClean="0"/>
              <a:t>Astronomers can then identify what kinds of stuff are in stars from the lines they find in the star’s </a:t>
            </a:r>
            <a:r>
              <a:rPr lang="en-US" dirty="0" smtClean="0">
                <a:solidFill>
                  <a:srgbClr val="FF6600"/>
                </a:solidFill>
              </a:rPr>
              <a:t>spectrum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Color and Temperature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From </a:t>
            </a:r>
            <a:r>
              <a:rPr lang="en-US" alt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spectral lines</a:t>
            </a:r>
            <a:r>
              <a:rPr lang="en-US" altLang="en-US" sz="2400" dirty="0" smtClean="0">
                <a:latin typeface="Comic Sans MS"/>
                <a:cs typeface="Comic Sans MS"/>
              </a:rPr>
              <a:t>, scientists can determine not only the element, but the density and temperature of an element in the star.</a:t>
            </a:r>
            <a:endParaRPr lang="en-US" altLang="en-US" sz="24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79712"/>
            <a:ext cx="832519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Characteristics of Stars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 smtClean="0"/>
              <a:t>Hertzsprung</a:t>
            </a:r>
            <a:r>
              <a:rPr lang="en-US" sz="3000" dirty="0" smtClean="0"/>
              <a:t>-Russell Diagram (HR)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4163886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H-R Diagram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Star brightness is plotted against star </a:t>
            </a:r>
            <a:r>
              <a:rPr lang="en-US" alt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spectral</a:t>
            </a:r>
            <a:r>
              <a:rPr lang="en-US" altLang="en-US" sz="2400" dirty="0" smtClean="0">
                <a:latin typeface="Comic Sans MS"/>
                <a:cs typeface="Comic Sans MS"/>
              </a:rPr>
              <a:t> types (color/temperature).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Brightness and spectral type are </a:t>
            </a:r>
            <a:r>
              <a:rPr lang="en-US" alt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related</a:t>
            </a:r>
            <a:r>
              <a:rPr lang="en-US" altLang="en-US" sz="2400" dirty="0" smtClean="0">
                <a:latin typeface="Comic Sans MS"/>
                <a:cs typeface="Comic Sans MS"/>
              </a:rPr>
              <a:t>.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Main-sequence stars (fusing hydrogen to helium) fall along red curve.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Giants are to the upper right, and super giants are on top.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US" altLang="en-US" sz="2400" dirty="0" smtClean="0">
                <a:latin typeface="Comic Sans MS"/>
                <a:cs typeface="Comic Sans MS"/>
              </a:rPr>
              <a:t>White dwarfs are below the main sequence.</a:t>
            </a:r>
          </a:p>
        </p:txBody>
      </p:sp>
      <p:pic>
        <p:nvPicPr>
          <p:cNvPr id="6" name="Picture 3" descr="hr 5 (HR basics for PPT - thanks to Dan Enriquez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360" y="4876800"/>
            <a:ext cx="24706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Size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cs typeface="MS PGothic" pitchFamily="34" charset="-128"/>
              </a:rPr>
              <a:t>Hotter stars are </a:t>
            </a:r>
            <a:r>
              <a:rPr lang="en-US" sz="3000" dirty="0" smtClean="0">
                <a:solidFill>
                  <a:srgbClr val="FF6600"/>
                </a:solidFill>
                <a:cs typeface="MS PGothic" pitchFamily="34" charset="-128"/>
              </a:rPr>
              <a:t>brighter</a:t>
            </a:r>
            <a:r>
              <a:rPr lang="en-US" sz="3000" dirty="0" smtClean="0">
                <a:cs typeface="MS PGothic" pitchFamily="34" charset="-128"/>
              </a:rPr>
              <a:t> than cooler stars (at the same size).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cs typeface="MS PGothic" pitchFamily="34" charset="-128"/>
              </a:rPr>
              <a:t>Bigger stars are </a:t>
            </a:r>
            <a:r>
              <a:rPr lang="en-US" sz="3000" dirty="0" smtClean="0">
                <a:solidFill>
                  <a:srgbClr val="FF6600"/>
                </a:solidFill>
                <a:cs typeface="MS PGothic" pitchFamily="34" charset="-128"/>
              </a:rPr>
              <a:t>brighter</a:t>
            </a:r>
            <a:r>
              <a:rPr lang="en-US" sz="3000" dirty="0" smtClean="0">
                <a:cs typeface="MS PGothic" pitchFamily="34" charset="-128"/>
              </a:rPr>
              <a:t> than smaller stars (of the same temperature).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cs typeface="MS PGothic" pitchFamily="34" charset="-128"/>
              </a:rPr>
              <a:t>So the brightest stars are the biggest and hottest ones.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cs typeface="MS PGothic" pitchFamily="34" charset="-128"/>
              </a:rPr>
              <a:t>L=R</a:t>
            </a:r>
            <a:r>
              <a:rPr lang="en-US" sz="3000" baseline="30000" dirty="0" smtClean="0">
                <a:cs typeface="MS PGothic" pitchFamily="34" charset="-128"/>
              </a:rPr>
              <a:t>2</a:t>
            </a:r>
            <a:r>
              <a:rPr lang="en-US" sz="3000" dirty="0" smtClean="0">
                <a:cs typeface="MS PGothic" pitchFamily="34" charset="-128"/>
              </a:rPr>
              <a:t>T</a:t>
            </a:r>
            <a:r>
              <a:rPr lang="en-US" sz="3000" baseline="30000" dirty="0" smtClean="0">
                <a:cs typeface="MS PGothic" pitchFamily="34" charset="-128"/>
              </a:rPr>
              <a:t>4</a:t>
            </a:r>
            <a:r>
              <a:rPr lang="en-US" sz="3000" dirty="0" smtClean="0">
                <a:cs typeface="MS PGothic" pitchFamily="34" charset="-128"/>
              </a:rPr>
              <a:t> (L=brightness, R=radius, T=temperature)</a:t>
            </a:r>
            <a:endParaRPr lang="en-US" sz="2600" dirty="0" smtClean="0">
              <a:cs typeface="MS PGothic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Mass-Temperature-Brightness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dot represents a main-sequence star.</a:t>
            </a:r>
          </a:p>
          <a:p>
            <a:r>
              <a:rPr lang="en-US" dirty="0" smtClean="0"/>
              <a:t>The dot’s number is the mass of that star in solar masses (Sun = 1)</a:t>
            </a:r>
          </a:p>
          <a:p>
            <a:r>
              <a:rPr lang="en-US" dirty="0" smtClean="0"/>
              <a:t>Mass, brightness, and temperature of main sequence stars increase from lower right to upper left.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COMINS 11-1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4103688" cy="575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What are Stars?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6CC33"/>
              </a:buClr>
              <a:buNone/>
            </a:pPr>
            <a:endParaRPr lang="en-US" altLang="en-US" sz="2800" dirty="0" smtClean="0">
              <a:latin typeface="Comic Sans MS"/>
              <a:cs typeface="Comic Sans MS"/>
            </a:endParaRP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Hot balls of </a:t>
            </a:r>
            <a:r>
              <a:rPr lang="en-CA" sz="2800" dirty="0" smtClean="0">
                <a:solidFill>
                  <a:srgbClr val="FF6600"/>
                </a:solidFill>
                <a:ea typeface="Arial" pitchFamily="4" charset="0"/>
                <a:cs typeface="Arial" pitchFamily="4" charset="0"/>
              </a:rPr>
              <a:t>plasma</a:t>
            </a: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 that shine because nuclear fusion (hydrogen to helium) is happening at their cores. They create their own </a:t>
            </a:r>
            <a:r>
              <a:rPr lang="en-CA" sz="2800" dirty="0" smtClean="0">
                <a:solidFill>
                  <a:srgbClr val="FF6600"/>
                </a:solidFill>
                <a:ea typeface="Arial" pitchFamily="4" charset="0"/>
                <a:cs typeface="Arial" pitchFamily="4" charset="0"/>
              </a:rPr>
              <a:t>light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Have different </a:t>
            </a:r>
            <a:r>
              <a:rPr lang="en-CA" sz="2800" dirty="0" smtClean="0">
                <a:solidFill>
                  <a:srgbClr val="FF6600"/>
                </a:solidFill>
                <a:ea typeface="Arial" pitchFamily="4" charset="0"/>
                <a:cs typeface="Arial" pitchFamily="4" charset="0"/>
              </a:rPr>
              <a:t>characteristics</a:t>
            </a: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 which allow many different ‘varieties’ of stars to exist</a:t>
            </a:r>
          </a:p>
          <a:p>
            <a:pPr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Variations in </a:t>
            </a:r>
            <a:r>
              <a:rPr lang="en-CA" sz="2800" dirty="0" smtClean="0">
                <a:solidFill>
                  <a:srgbClr val="FF6600"/>
                </a:solidFill>
                <a:ea typeface="Arial" pitchFamily="4" charset="0"/>
                <a:cs typeface="Arial" pitchFamily="4" charset="0"/>
              </a:rPr>
              <a:t>Luminosity</a:t>
            </a:r>
            <a:r>
              <a:rPr lang="en-CA" sz="28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 and </a:t>
            </a:r>
            <a:r>
              <a:rPr lang="en-CA" sz="2800" dirty="0" smtClean="0">
                <a:solidFill>
                  <a:srgbClr val="FF6600"/>
                </a:solidFill>
                <a:ea typeface="Arial" pitchFamily="4" charset="0"/>
                <a:cs typeface="Arial" pitchFamily="4" charset="0"/>
              </a:rPr>
              <a:t>Color</a:t>
            </a:r>
          </a:p>
          <a:p>
            <a:pPr lvl="1"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4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Red</a:t>
            </a:r>
          </a:p>
          <a:p>
            <a:pPr lvl="1"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4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Yellow</a:t>
            </a:r>
          </a:p>
          <a:p>
            <a:pPr lvl="1" eaLnBrk="1" hangingPunct="1">
              <a:buClr>
                <a:srgbClr val="66CC33"/>
              </a:buClr>
              <a:buFont typeface="Times" panose="02020603050405020304" pitchFamily="18" charset="0"/>
              <a:buChar char="•"/>
            </a:pPr>
            <a:r>
              <a:rPr lang="en-CA" sz="2400" dirty="0" smtClean="0">
                <a:solidFill>
                  <a:srgbClr val="0D0D0D"/>
                </a:solidFill>
                <a:ea typeface="Arial" pitchFamily="4" charset="0"/>
                <a:cs typeface="Arial" pitchFamily="4" charset="0"/>
              </a:rPr>
              <a:t>Blue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</a:t>
            </a:r>
            <a:r>
              <a:rPr lang="en-US" smtClean="0"/>
              <a:t>between Properties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latin typeface="Comic Sans MS"/>
                <a:cs typeface="Comic Sans MS"/>
              </a:rPr>
              <a:t>Temperature and Color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Blue stars are hotter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Red stars are cooler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latin typeface="Comic Sans MS"/>
                <a:cs typeface="Comic Sans MS"/>
              </a:rPr>
              <a:t>Luminosity and Color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Brighter stars are blue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Dimmer stars are red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latin typeface="Comic Sans MS"/>
                <a:cs typeface="Comic Sans MS"/>
              </a:rPr>
              <a:t>Size and Luminosity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Bigger stars are brighter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CA" dirty="0" smtClean="0">
                <a:latin typeface="Comic Sans MS"/>
                <a:cs typeface="Comic Sans MS"/>
              </a:rPr>
              <a:t>Smaller stars are dimmer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700" dirty="0" smtClean="0"/>
              <a:t>“The Main Sequence”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CA" sz="2400" dirty="0" smtClean="0"/>
              <a:t>-Band of stars that stretches from the top left to the bottom right of the HR diagram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CA" sz="2400" dirty="0" smtClean="0"/>
              <a:t>-Contains stars that are in the stable, main part of their life cycle, e.g. – our Sun</a:t>
            </a:r>
          </a:p>
          <a:p>
            <a:pPr eaLnBrk="1" hangingPunct="1">
              <a:lnSpc>
                <a:spcPct val="80000"/>
              </a:lnSpc>
            </a:pPr>
            <a:r>
              <a:rPr lang="en-CA" sz="2700" dirty="0" smtClean="0"/>
              <a:t>Stars that are not part of the Main Sequence are near the end of their lives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CA" sz="2400" dirty="0" smtClean="0"/>
              <a:t>-Ex. White Dwarfs – they are white (so they are hot) but dim because they are small --- are cooling and will become black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CA" sz="2400" dirty="0" smtClean="0"/>
              <a:t>-Ex. Red Giants – they are red (so they are cool) but bright because they are large --- will eventually explode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Luminosity</a:t>
            </a:r>
            <a:r>
              <a:rPr lang="en-US" sz="2400" dirty="0" smtClean="0"/>
              <a:t>-How bright a star is.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Apparent Magnitude</a:t>
            </a:r>
            <a:r>
              <a:rPr lang="en-US" sz="2400" dirty="0" smtClean="0"/>
              <a:t>-How bright a star appears on Earth.</a:t>
            </a:r>
          </a:p>
          <a:p>
            <a:pPr lvl="1">
              <a:buFont typeface="Arial"/>
              <a:buChar char="•"/>
            </a:pPr>
            <a:r>
              <a:rPr lang="en-CA" sz="2400" dirty="0" smtClean="0"/>
              <a:t>Stars can appear to be the same brightness to us on Earth even though they may not be (one may be farther away from us than the other).</a:t>
            </a:r>
          </a:p>
          <a:p>
            <a:pPr lvl="1">
              <a:buFont typeface="Arial"/>
              <a:buChar char="•"/>
            </a:pPr>
            <a:r>
              <a:rPr lang="en-CA" sz="2400" dirty="0" smtClean="0">
                <a:solidFill>
                  <a:srgbClr val="FF6600"/>
                </a:solidFill>
              </a:rPr>
              <a:t>Absolute magnitude </a:t>
            </a:r>
            <a:r>
              <a:rPr lang="en-CA" sz="2400" dirty="0" smtClean="0"/>
              <a:t>– the actual brightness of a star.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dirty="0" smtClean="0"/>
              <a:t>Stars that are as bright as our Sun have a luminosity of 1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dirty="0" smtClean="0"/>
              <a:t>If a star has a luminosity of 50, it is 50 times brighter than our Sun</a:t>
            </a:r>
          </a:p>
          <a:p>
            <a:pPr lvl="2">
              <a:buFont typeface="Arial"/>
              <a:buChar char="•"/>
            </a:pPr>
            <a:endParaRPr lang="en-CA" dirty="0" smtClean="0"/>
          </a:p>
          <a:p>
            <a:pPr lvl="1">
              <a:buFont typeface="Arial"/>
              <a:buChar char="•"/>
            </a:pPr>
            <a:endParaRPr lang="en-CA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Apparent Magnitude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Brightness of stars, as seen from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Earth.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5" descr="COMINS 11-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819400" cy="321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5254625"/>
            <a:ext cx="3505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Several stars in and around the constellation Orion labeled with their names and apparent magnitudes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9" name="Picture 4" descr="COMINS 11-0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33600"/>
            <a:ext cx="33274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00600" y="5842337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/>
              <a:t>Astronomers give the</a:t>
            </a:r>
          </a:p>
          <a:p>
            <a:pPr eaLnBrk="1" hangingPunct="1"/>
            <a:r>
              <a:rPr lang="en-US" sz="1200" dirty="0"/>
              <a:t>brightness of objects in the sky by apparent magnitudes. Stars visible to the naked eye have magnitudes between </a:t>
            </a:r>
            <a:r>
              <a:rPr lang="en-US" sz="1200" i="1" dirty="0" err="1"/>
              <a:t>m</a:t>
            </a:r>
            <a:r>
              <a:rPr lang="en-US" sz="1200" i="1" dirty="0"/>
              <a:t> </a:t>
            </a:r>
            <a:r>
              <a:rPr lang="en-US" sz="1200" dirty="0"/>
              <a:t>= –1.44 and about </a:t>
            </a:r>
          </a:p>
          <a:p>
            <a:pPr eaLnBrk="1" hangingPunct="1"/>
            <a:r>
              <a:rPr lang="en-US" sz="1200" i="1" dirty="0" err="1"/>
              <a:t>m</a:t>
            </a:r>
            <a:r>
              <a:rPr lang="en-US" sz="1200" i="1" dirty="0"/>
              <a:t> </a:t>
            </a:r>
            <a:r>
              <a:rPr lang="en-US" sz="1200" dirty="0"/>
              <a:t>= +6.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The Inverse-Square Law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z="2400" dirty="0" smtClean="0"/>
              <a:t>The farther a star is from Earth, the </a:t>
            </a:r>
            <a:r>
              <a:rPr lang="en-US" sz="2400" dirty="0" smtClean="0">
                <a:solidFill>
                  <a:srgbClr val="FF6600"/>
                </a:solidFill>
              </a:rPr>
              <a:t>dimmer </a:t>
            </a:r>
            <a:r>
              <a:rPr lang="en-US" sz="2400" dirty="0" smtClean="0"/>
              <a:t>it looks to us.  Doubling the distance makes the star look one-fourth as bright. Tripling the distance decreases the star’s brightness by a factor of 9.</a:t>
            </a:r>
            <a:endParaRPr lang="en-US" sz="2400" dirty="0"/>
          </a:p>
        </p:txBody>
      </p:sp>
      <p:pic>
        <p:nvPicPr>
          <p:cNvPr id="6" name="Picture 4" descr="COMINS 11-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4953000" cy="339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Absolute Magnitude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Tells how bright a star actually is, no matter how far from </a:t>
            </a:r>
            <a:r>
              <a:rPr lang="en-US" sz="2400" dirty="0" smtClean="0">
                <a:solidFill>
                  <a:srgbClr val="FF6600"/>
                </a:solidFill>
              </a:rPr>
              <a:t>Earth</a:t>
            </a:r>
            <a:r>
              <a:rPr lang="en-US" sz="2400" dirty="0" smtClean="0"/>
              <a:t> it is.</a:t>
            </a:r>
            <a:endParaRPr lang="en-US" sz="2400" dirty="0"/>
          </a:p>
        </p:txBody>
      </p:sp>
      <p:pic>
        <p:nvPicPr>
          <p:cNvPr id="4" name="Picture 3" descr="10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83038"/>
            <a:ext cx="30718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2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30416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30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738" y="2895600"/>
            <a:ext cx="29892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Absolute vs. Apparent Mag.</a:t>
            </a:r>
          </a:p>
        </p:txBody>
      </p:sp>
      <p:pic>
        <p:nvPicPr>
          <p:cNvPr id="4" name="Picture 2" descr="C:\Documents and Settings\user\Desktop\LuminosityDistance_233x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54831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Color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86200"/>
            <a:ext cx="5943600" cy="25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6600"/>
                </a:solidFill>
              </a:rPr>
              <a:t>temperature</a:t>
            </a:r>
            <a:r>
              <a:rPr lang="en-US" sz="2400" dirty="0" smtClean="0"/>
              <a:t> of a star determines the color.</a:t>
            </a:r>
          </a:p>
          <a:p>
            <a:pPr lvl="1"/>
            <a:r>
              <a:rPr lang="en-US" sz="2000" dirty="0" smtClean="0"/>
              <a:t>Hottest- Blue Color</a:t>
            </a:r>
          </a:p>
          <a:p>
            <a:pPr lvl="1"/>
            <a:r>
              <a:rPr lang="en-US" sz="2000" dirty="0" smtClean="0"/>
              <a:t>Medium-Orange/Yellow</a:t>
            </a:r>
          </a:p>
          <a:p>
            <a:pPr lvl="1"/>
            <a:r>
              <a:rPr lang="en-US" sz="2000" dirty="0" smtClean="0"/>
              <a:t>Coolest-Red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Color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Determined by </a:t>
            </a:r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wavelength</a:t>
            </a:r>
            <a:r>
              <a:rPr lang="en-US" sz="2400" dirty="0" smtClean="0">
                <a:latin typeface="Comic Sans MS"/>
                <a:cs typeface="Comic Sans MS"/>
              </a:rPr>
              <a:t> of visible light emitted.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Shortest Wavelength-Violet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Longest Wavelength-Red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4" name="Picture 5" descr="COMINS 11-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8001000" cy="285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mic_swirly">
  <a:themeElements>
    <a:clrScheme name="atomic_swir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omic_swirl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mic_swir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34743</TotalTime>
  <Words>817</Words>
  <Application>Microsoft Office PowerPoint</Application>
  <PresentationFormat>On-screen Show (4:3)</PresentationFormat>
  <Paragraphs>97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ＭＳ Ｐゴシック</vt:lpstr>
      <vt:lpstr>Arial</vt:lpstr>
      <vt:lpstr>Comic Sans MS</vt:lpstr>
      <vt:lpstr>Times</vt:lpstr>
      <vt:lpstr>atomic_swirly</vt:lpstr>
      <vt:lpstr>Astronomy-Part 3 Notes  Characteristics of Stars</vt:lpstr>
      <vt:lpstr>What are Stars?</vt:lpstr>
      <vt:lpstr>Characteristics of Stars</vt:lpstr>
      <vt:lpstr>Apparent Magnitude</vt:lpstr>
      <vt:lpstr>The Inverse-Square Law</vt:lpstr>
      <vt:lpstr>Absolute Magnitude</vt:lpstr>
      <vt:lpstr>Absolute vs. Apparent Mag.</vt:lpstr>
      <vt:lpstr>Color</vt:lpstr>
      <vt:lpstr>Color</vt:lpstr>
      <vt:lpstr>Electromagnetic Waves</vt:lpstr>
      <vt:lpstr>Electromagnetic Spectrum</vt:lpstr>
      <vt:lpstr>Visible Light Spectrum</vt:lpstr>
      <vt:lpstr>Visible Light Spectrum and Chemistry</vt:lpstr>
      <vt:lpstr>Color and Temperature</vt:lpstr>
      <vt:lpstr>Relationship between Characteristics of Stars</vt:lpstr>
      <vt:lpstr>H-R Diagram</vt:lpstr>
      <vt:lpstr>Star Size</vt:lpstr>
      <vt:lpstr>Mass-Temperature-Brightness</vt:lpstr>
      <vt:lpstr>PowerPoint Presentation</vt:lpstr>
      <vt:lpstr>Relationships between Properties</vt:lpstr>
      <vt:lpstr>Relationships between Properties</vt:lpstr>
    </vt:vector>
  </TitlesOfParts>
  <Company>Stuttgart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</dc:title>
  <dc:creator>cmassengale</dc:creator>
  <cp:lastModifiedBy>Tuyen Duddles</cp:lastModifiedBy>
  <cp:revision>32</cp:revision>
  <dcterms:created xsi:type="dcterms:W3CDTF">2017-11-05T18:23:28Z</dcterms:created>
  <dcterms:modified xsi:type="dcterms:W3CDTF">2017-11-13T16:36:57Z</dcterms:modified>
</cp:coreProperties>
</file>