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4" r:id="rId3"/>
    <p:sldId id="291" r:id="rId4"/>
    <p:sldId id="273" r:id="rId5"/>
    <p:sldId id="276" r:id="rId6"/>
    <p:sldId id="277" r:id="rId7"/>
    <p:sldId id="275" r:id="rId8"/>
    <p:sldId id="278" r:id="rId9"/>
    <p:sldId id="279" r:id="rId10"/>
    <p:sldId id="280" r:id="rId11"/>
    <p:sldId id="298" r:id="rId12"/>
    <p:sldId id="281" r:id="rId13"/>
    <p:sldId id="29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omic Sans MS" pitchFamily="-11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A261A52F-4848-874D-A2BB-479ACAA210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omic Sans MS" pitchFamily="4" charset="0"/>
              </a:defRPr>
            </a:lvl1pPr>
          </a:lstStyle>
          <a:p>
            <a:pPr>
              <a:defRPr/>
            </a:pPr>
            <a:fld id="{242FEC81-EEE5-7A4F-A071-11031BF6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1D504A-F84F-984B-86F8-B166E97B62D9}" type="slidenum">
              <a:rPr lang="en-US">
                <a:latin typeface="Comic Sans MS" pitchFamily="-112" charset="0"/>
              </a:rPr>
              <a:pPr/>
              <a:t>1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12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2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4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5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6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7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8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9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63596C-DD50-6244-98BF-C89AB08BBEE6}" type="slidenum">
              <a:rPr lang="en-US">
                <a:latin typeface="Comic Sans MS" pitchFamily="-112" charset="0"/>
              </a:rPr>
              <a:pPr/>
              <a:t>10</a:t>
            </a:fld>
            <a:endParaRPr lang="en-US">
              <a:latin typeface="Comic Sans MS" pitchFamily="-112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Comic Sans MS" pitchFamily="-11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ＭＳ Ｐゴシック" pitchFamily="-112" charset="-128"/>
          <a:cs typeface="ＭＳ Ｐゴシック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reationwiki.org/pool/images/b/b4/Universe_expansion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onwiki.org/pool/images/8/85/Barred_spiral_galaxyNGC1300.jp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p.gsfc.nasa.gov/universe/bb_tests_exp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ap.gsfc.nasa.gov/universe/bb_tests_cmb.html" TargetMode="External"/><Relationship Id="rId4" Type="http://schemas.openxmlformats.org/officeDocument/2006/relationships/hyperlink" Target="http://map.gsfc.nasa.gov/universe/bb_tests_ele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381000"/>
            <a:ext cx="5638800" cy="48006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Astronomy-Part 2 Notes</a:t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</a:b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ea typeface="+mj-ea"/>
                <a:cs typeface="+mj-cs"/>
              </a:rPr>
              <a:t>Origins of the Universe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DDDDDD"/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History of the Universe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Three Hundred Thousand Years after The Big Bang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Atoms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form (specifically Hydrogen and its isotopes with a small amount of Helium.)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early Universe was about 75% Hydrogen and 25% Helium.  It is still almost the same today.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400" dirty="0">
              <a:latin typeface="Comic Sans MS"/>
              <a:cs typeface="Comic Sans MS"/>
            </a:endParaRPr>
          </a:p>
        </p:txBody>
      </p:sp>
      <p:pic>
        <p:nvPicPr>
          <p:cNvPr id="4" name="Picture 4" descr="atom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657600"/>
            <a:ext cx="3557084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the Universe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200-400 Million Years after The Big Bang</a:t>
            </a:r>
          </a:p>
          <a:p>
            <a:r>
              <a:rPr lang="en-US" sz="3000" dirty="0" smtClean="0"/>
              <a:t>First stars and galaxies form.</a:t>
            </a:r>
          </a:p>
          <a:p>
            <a:endParaRPr lang="en-US" dirty="0"/>
          </a:p>
        </p:txBody>
      </p:sp>
      <p:pic>
        <p:nvPicPr>
          <p:cNvPr id="4" name="Picture 3" descr="490020730_1fda80041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971800"/>
            <a:ext cx="4402424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History of the Universe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4.6 Billion Years Ago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400" dirty="0" smtClean="0">
                <a:latin typeface="Comic Sans MS"/>
                <a:cs typeface="Comic Sans MS"/>
              </a:rPr>
              <a:t>Our Solar System Forms</a:t>
            </a:r>
          </a:p>
        </p:txBody>
      </p:sp>
      <p:pic>
        <p:nvPicPr>
          <p:cNvPr id="4" name="Picture 3" descr="Panel6SolarSystem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2667000"/>
            <a:ext cx="4740275" cy="3568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Misconceptions about The Big Bang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cs typeface="MS PGothic" pitchFamily="34" charset="-128"/>
              </a:rPr>
              <a:t>There was no </a:t>
            </a:r>
            <a:r>
              <a:rPr lang="en-US" sz="3000" dirty="0" smtClean="0">
                <a:solidFill>
                  <a:srgbClr val="FF6600"/>
                </a:solidFill>
                <a:cs typeface="MS PGothic" pitchFamily="34" charset="-128"/>
              </a:rPr>
              <a:t>explosion</a:t>
            </a:r>
            <a:r>
              <a:rPr lang="en-US" sz="3000" dirty="0" smtClean="0">
                <a:cs typeface="MS PGothic" pitchFamily="34" charset="-128"/>
              </a:rPr>
              <a:t>; there was (and continues to be) an </a:t>
            </a:r>
            <a:r>
              <a:rPr lang="en-US" sz="3000" dirty="0" smtClean="0">
                <a:solidFill>
                  <a:srgbClr val="FF6600"/>
                </a:solidFill>
                <a:cs typeface="MS PGothic" pitchFamily="34" charset="-128"/>
              </a:rPr>
              <a:t>expansion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>
                <a:cs typeface="MS PGothic" pitchFamily="34" charset="-128"/>
              </a:rPr>
              <a:t>Rather than imagining a balloon popping and releasing its contents, imagine a balloon expanding: an infinitesimally small balloon expanding to the size of our current universe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>
                <a:cs typeface="MS PGothic" pitchFamily="34" charset="-128"/>
              </a:rPr>
              <a:t>We tend to imagine the singularity as a little fireball appearing somewhere in space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600" dirty="0" smtClean="0">
                <a:cs typeface="MS PGothic" pitchFamily="34" charset="-128"/>
              </a:rPr>
              <a:t>space began inside of the singularity. Prior to the singularity, </a:t>
            </a:r>
            <a:r>
              <a:rPr lang="en-US" sz="2600" i="1" dirty="0" smtClean="0">
                <a:cs typeface="MS PGothic" pitchFamily="34" charset="-128"/>
              </a:rPr>
              <a:t>nothing</a:t>
            </a:r>
            <a:r>
              <a:rPr lang="en-US" sz="2600" dirty="0" smtClean="0">
                <a:cs typeface="MS PGothic" pitchFamily="34" charset="-128"/>
              </a:rPr>
              <a:t> existed, not space, time, matter, or energy - nothing.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What is a Theory?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endParaRPr lang="en-US" altLang="en-US" sz="2800" dirty="0" smtClean="0">
              <a:latin typeface="Comic Sans MS"/>
              <a:cs typeface="Comic Sans MS"/>
            </a:endParaRP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800" dirty="0" smtClean="0">
                <a:latin typeface="Comic Sans MS"/>
                <a:cs typeface="Comic Sans MS"/>
              </a:rPr>
              <a:t>A theory is a hypothesis that contains </a:t>
            </a:r>
            <a:r>
              <a:rPr lang="en-US" altLang="en-US" sz="2800" dirty="0" smtClean="0">
                <a:solidFill>
                  <a:srgbClr val="FF6600"/>
                </a:solidFill>
                <a:latin typeface="Comic Sans MS"/>
                <a:cs typeface="Comic Sans MS"/>
              </a:rPr>
              <a:t>evidence</a:t>
            </a:r>
            <a:r>
              <a:rPr lang="en-US" altLang="en-US" sz="2800" dirty="0" smtClean="0">
                <a:latin typeface="Comic Sans MS"/>
                <a:cs typeface="Comic Sans MS"/>
              </a:rPr>
              <a:t> to support it.</a:t>
            </a:r>
          </a:p>
          <a:p>
            <a:pPr eaLnBrk="1" hangingPunct="1">
              <a:buClr>
                <a:srgbClr val="66CC33"/>
              </a:buClr>
              <a:buFont typeface="Times" panose="02020603050405020304" pitchFamily="18" charset="0"/>
              <a:buChar char="•"/>
            </a:pPr>
            <a:r>
              <a:rPr lang="en-US" altLang="en-US" sz="2800" dirty="0" smtClean="0">
                <a:latin typeface="Comic Sans MS"/>
                <a:cs typeface="Comic Sans MS"/>
              </a:rPr>
              <a:t>It provides a framework for </a:t>
            </a:r>
            <a:r>
              <a:rPr lang="en-US" altLang="en-US" sz="2800" dirty="0" smtClean="0">
                <a:solidFill>
                  <a:srgbClr val="FF6600"/>
                </a:solidFill>
                <a:latin typeface="Comic Sans MS"/>
                <a:cs typeface="Comic Sans MS"/>
              </a:rPr>
              <a:t>facts</a:t>
            </a:r>
            <a:r>
              <a:rPr lang="en-US" altLang="en-US" sz="2800" dirty="0" smtClean="0">
                <a:latin typeface="Comic Sans MS"/>
                <a:cs typeface="Comic Sans MS"/>
              </a:rPr>
              <a:t> and </a:t>
            </a:r>
            <a:r>
              <a:rPr lang="en-US" altLang="en-US" sz="2800" dirty="0" smtClean="0">
                <a:solidFill>
                  <a:srgbClr val="FF6600"/>
                </a:solidFill>
                <a:latin typeface="Comic Sans MS"/>
                <a:cs typeface="Comic Sans MS"/>
              </a:rPr>
              <a:t>observations</a:t>
            </a:r>
            <a:r>
              <a:rPr lang="en-US" altLang="en-US" sz="2800" dirty="0" smtClean="0">
                <a:latin typeface="Comic Sans MS"/>
                <a:cs typeface="Comic Sans MS"/>
              </a:rPr>
              <a:t>.</a:t>
            </a:r>
            <a:endParaRPr lang="en-US" altLang="en-US" sz="28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Big Bang?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Theory that states that the Universe began to expand with the explosion of concentrated </a:t>
            </a:r>
            <a:r>
              <a:rPr lang="en-US" dirty="0" smtClean="0">
                <a:solidFill>
                  <a:srgbClr val="FF6600"/>
                </a:solidFill>
              </a:rPr>
              <a:t>matter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6600"/>
                </a:solidFill>
              </a:rPr>
              <a:t>energy</a:t>
            </a:r>
            <a:r>
              <a:rPr lang="en-US" dirty="0" smtClean="0"/>
              <a:t>.</a:t>
            </a:r>
          </a:p>
          <a:p>
            <a:pPr>
              <a:buFont typeface="Arial"/>
              <a:buChar char="•"/>
            </a:pPr>
            <a:r>
              <a:rPr lang="en-US" dirty="0" smtClean="0"/>
              <a:t>After the “Big Bang”, the force of </a:t>
            </a:r>
            <a:r>
              <a:rPr lang="en-US" dirty="0" smtClean="0">
                <a:solidFill>
                  <a:srgbClr val="FF6600"/>
                </a:solidFill>
              </a:rPr>
              <a:t>gravity</a:t>
            </a:r>
            <a:r>
              <a:rPr lang="en-US" dirty="0" smtClean="0"/>
              <a:t> began to affect the matter shooting outward in every direction.</a:t>
            </a:r>
            <a:endParaRPr lang="en-US" dirty="0"/>
          </a:p>
        </p:txBody>
      </p:sp>
      <p:pic>
        <p:nvPicPr>
          <p:cNvPr id="5" name="Picture 5" descr="File:Universe expansion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4724400"/>
            <a:ext cx="19812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Big Bang Basics…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Gravity began to </a:t>
            </a:r>
            <a:r>
              <a:rPr lang="en-US" sz="32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pull </a:t>
            </a:r>
            <a:r>
              <a:rPr lang="en-US" sz="3200" kern="0" dirty="0" smtClean="0">
                <a:solidFill>
                  <a:srgbClr val="FF6600"/>
                </a:solidFill>
                <a:latin typeface="+mn-lt"/>
                <a:ea typeface="ＭＳ Ｐゴシック" pitchFamily="-112" charset="-128"/>
                <a:cs typeface="ＭＳ Ｐゴシック" pitchFamily="-112" charset="-128"/>
              </a:rPr>
              <a:t>matter</a:t>
            </a:r>
            <a:r>
              <a:rPr lang="en-US" sz="3200" kern="0" dirty="0" smtClean="0">
                <a:latin typeface="+mn-lt"/>
                <a:ea typeface="ＭＳ Ｐゴシック" pitchFamily="-112" charset="-128"/>
                <a:cs typeface="ＭＳ Ｐゴシック" pitchFamily="-112" charset="-128"/>
              </a:rPr>
              <a:t> into clumps.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lang="en-US" sz="3200" kern="0" dirty="0" smtClean="0">
              <a:latin typeface="+mn-lt"/>
              <a:ea typeface="ＭＳ Ｐゴシック" pitchFamily="-112" charset="-128"/>
              <a:cs typeface="ＭＳ Ｐゴシック" pitchFamily="-112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These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 clumps formed huge clusters which became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galaxies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-112" charset="-128"/>
                <a:cs typeface="ＭＳ Ｐゴシック" pitchFamily="-112" charset="-128"/>
              </a:rPr>
              <a:t> of the universe.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pitchFamily="-112" charset="-128"/>
              <a:cs typeface="ＭＳ Ｐゴシック" pitchFamily="-112" charset="-128"/>
            </a:endParaRPr>
          </a:p>
        </p:txBody>
      </p:sp>
      <p:pic>
        <p:nvPicPr>
          <p:cNvPr id="6" name="Picture 5" descr="File:Barred spiral galaxyNGC1300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3657600"/>
            <a:ext cx="52593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The Expanding Universe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In 1929, Edwin Hubble showed that most galaxies are </a:t>
            </a:r>
            <a:r>
              <a:rPr lang="en-US" sz="2400" dirty="0" smtClean="0">
                <a:solidFill>
                  <a:srgbClr val="FF6600"/>
                </a:solidFill>
              </a:rPr>
              <a:t>red-shifted </a:t>
            </a:r>
            <a:r>
              <a:rPr lang="en-US" sz="2400" dirty="0" smtClean="0"/>
              <a:t>(moving away from us), and that a galaxy’s velocity is </a:t>
            </a:r>
            <a:r>
              <a:rPr lang="en-US" sz="2400" dirty="0" smtClean="0">
                <a:solidFill>
                  <a:srgbClr val="FF6600"/>
                </a:solidFill>
              </a:rPr>
              <a:t>proportional</a:t>
            </a:r>
            <a:r>
              <a:rPr lang="en-US" sz="2400" dirty="0" smtClean="0"/>
              <a:t> to its distance (galaxies that are twice as far from us move twice as fast)</a:t>
            </a:r>
            <a:endParaRPr lang="en-US" sz="2800" dirty="0"/>
          </a:p>
        </p:txBody>
      </p:sp>
      <p:pic>
        <p:nvPicPr>
          <p:cNvPr id="5" name="Picture 4" descr="Expan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3733800"/>
            <a:ext cx="3905250" cy="2295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Predictions for the Big Bang Model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-112" charset="2"/>
              <a:buNone/>
            </a:pPr>
            <a:r>
              <a:rPr lang="en-US" sz="2400" dirty="0" smtClean="0">
                <a:solidFill>
                  <a:srgbClr val="000000"/>
                </a:solidFill>
                <a:hlinkClick r:id="rId3"/>
              </a:rPr>
              <a:t>The expansion of the Universe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</a:p>
          <a:p>
            <a:pPr lvl="1"/>
            <a:r>
              <a:rPr lang="en-US" sz="2000" dirty="0" smtClean="0"/>
              <a:t>Edwin Hubble's 1929 observation that galaxies were generally receding from us provided the first clue that the Big Bang theory might be right. </a:t>
            </a:r>
          </a:p>
          <a:p>
            <a:pPr>
              <a:buFont typeface="Wingdings" pitchFamily="-112" charset="2"/>
              <a:buNone/>
            </a:pPr>
            <a:r>
              <a:rPr lang="en-US" sz="2400" dirty="0" smtClean="0">
                <a:hlinkClick r:id="rId4"/>
              </a:rPr>
              <a:t>The abundance of the light elements H, He, Li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The Big Bang theory predicts that these light elements should have been fused from protons and neutrons in the first few minutes after the Big Bang. </a:t>
            </a:r>
          </a:p>
          <a:p>
            <a:pPr>
              <a:buFont typeface="Wingdings" pitchFamily="-112" charset="2"/>
              <a:buNone/>
            </a:pPr>
            <a:r>
              <a:rPr lang="en-US" sz="2400" dirty="0" smtClean="0">
                <a:hlinkClick r:id="rId5"/>
              </a:rPr>
              <a:t>The cosmic microwave background (CMB) radiation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The early universe should have been very hot. The cosmic microwave background radiation is the remnant heat leftover from the Big Bang.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Evidence for the Big Bang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dirty="0" smtClean="0">
                <a:solidFill>
                  <a:srgbClr val="FF6600"/>
                </a:solidFill>
              </a:rPr>
              <a:t>Red shift </a:t>
            </a:r>
            <a:r>
              <a:rPr lang="en-US" sz="2000" dirty="0" smtClean="0"/>
              <a:t>- as light from distant galaxies approach earth there is an increase of space between earth and the galaxy, which leads to wavelengths being stretched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000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dirty="0" smtClean="0"/>
              <a:t>In 1964, Arno Penzias and Robert Wilson, discovered a noise of extraterrestrial origin that came from all directions at once - </a:t>
            </a:r>
            <a:r>
              <a:rPr lang="en-US" sz="2000" dirty="0" smtClean="0">
                <a:solidFill>
                  <a:srgbClr val="FF6600"/>
                </a:solidFill>
              </a:rPr>
              <a:t>radiation</a:t>
            </a:r>
            <a:r>
              <a:rPr lang="en-US" sz="2000" dirty="0" smtClean="0"/>
              <a:t> left over from the Big Bang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endParaRPr lang="en-US" sz="2000" dirty="0" smtClean="0"/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sz="2000" dirty="0" smtClean="0"/>
              <a:t>In June 1995, scientists detected helium in the far reaches of the universe - consistent with an important aspect of the Big Bang theory that a mixture of </a:t>
            </a:r>
            <a:r>
              <a:rPr lang="en-US" sz="2000" dirty="0" smtClean="0">
                <a:solidFill>
                  <a:srgbClr val="FF6600"/>
                </a:solidFill>
              </a:rPr>
              <a:t>hydrogen</a:t>
            </a:r>
            <a:r>
              <a:rPr lang="en-US" sz="2000" dirty="0" smtClean="0"/>
              <a:t> (75%) and </a:t>
            </a:r>
            <a:r>
              <a:rPr lang="en-US" sz="2000" dirty="0" smtClean="0">
                <a:solidFill>
                  <a:srgbClr val="FF6600"/>
                </a:solidFill>
              </a:rPr>
              <a:t>helium</a:t>
            </a:r>
            <a:r>
              <a:rPr lang="en-US" sz="2000" dirty="0" smtClean="0"/>
              <a:t> (25%) was created at the beginning of the universe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History of the Universe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000" dirty="0" smtClean="0">
                <a:solidFill>
                  <a:srgbClr val="000000"/>
                </a:solidFill>
                <a:cs typeface="MS PGothic" pitchFamily="34" charset="-128"/>
              </a:rPr>
              <a:t>The universe begins ~</a:t>
            </a:r>
            <a:r>
              <a:rPr lang="en-US" sz="3000" dirty="0" smtClean="0">
                <a:solidFill>
                  <a:srgbClr val="FF6600"/>
                </a:solidFill>
                <a:cs typeface="MS PGothic" pitchFamily="34" charset="-128"/>
              </a:rPr>
              <a:t>13.7 </a:t>
            </a:r>
            <a:r>
              <a:rPr lang="en-US" sz="3000" dirty="0" smtClean="0">
                <a:solidFill>
                  <a:srgbClr val="000000"/>
                </a:solidFill>
                <a:cs typeface="MS PGothic" pitchFamily="34" charset="-128"/>
              </a:rPr>
              <a:t>Billion years ago</a:t>
            </a:r>
          </a:p>
          <a:p>
            <a:pPr eaLnBrk="1" hangingPunct="1"/>
            <a:r>
              <a:rPr lang="en-US" sz="3000" dirty="0" smtClean="0">
                <a:solidFill>
                  <a:srgbClr val="000000"/>
                </a:solidFill>
                <a:cs typeface="MS PGothic" pitchFamily="34" charset="-128"/>
              </a:rPr>
              <a:t>The universe begins as the size of a single </a:t>
            </a:r>
            <a:r>
              <a:rPr lang="en-US" sz="3000" dirty="0" smtClean="0">
                <a:solidFill>
                  <a:srgbClr val="FF6600"/>
                </a:solidFill>
                <a:cs typeface="MS PGothic" pitchFamily="34" charset="-128"/>
              </a:rPr>
              <a:t>atom</a:t>
            </a:r>
            <a:r>
              <a:rPr lang="en-US" sz="3000" dirty="0" smtClean="0">
                <a:solidFill>
                  <a:srgbClr val="000000"/>
                </a:solidFill>
                <a:cs typeface="MS PGothic" pitchFamily="34" charset="-128"/>
              </a:rPr>
              <a:t>.</a:t>
            </a:r>
            <a:endParaRPr lang="en-US" sz="3000" u="sng" dirty="0" smtClean="0">
              <a:solidFill>
                <a:srgbClr val="000000"/>
              </a:solidFill>
              <a:cs typeface="MS PGothic" pitchFamily="34" charset="-128"/>
            </a:endParaRPr>
          </a:p>
          <a:p>
            <a:r>
              <a:rPr lang="en-US" sz="2600" dirty="0" smtClean="0">
                <a:solidFill>
                  <a:srgbClr val="000000"/>
                </a:solidFill>
                <a:cs typeface="MS PGothic" pitchFamily="34" charset="-128"/>
              </a:rPr>
              <a:t>All matter and space were created from a single point of pure energy in an instant.</a:t>
            </a:r>
          </a:p>
          <a:p>
            <a:r>
              <a:rPr lang="en-US" sz="2400" dirty="0" smtClean="0"/>
              <a:t>How do we know? </a:t>
            </a:r>
          </a:p>
          <a:p>
            <a:pPr lvl="1"/>
            <a:r>
              <a:rPr lang="en-US" sz="2400" u="sng" dirty="0" smtClean="0">
                <a:solidFill>
                  <a:srgbClr val="FF6600"/>
                </a:solidFill>
              </a:rPr>
              <a:t>Spreading (Red Shift)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/>
              <a:t>-know distances, rates of retreat, relative positions</a:t>
            </a:r>
            <a:r>
              <a:rPr lang="en-US" dirty="0" smtClean="0"/>
              <a:t>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Pervasive </a:t>
            </a:r>
            <a:r>
              <a:rPr lang="en-US" sz="2400" u="sng" dirty="0" smtClean="0">
                <a:solidFill>
                  <a:srgbClr val="FF6600"/>
                </a:solidFill>
              </a:rPr>
              <a:t>background radiation</a:t>
            </a:r>
            <a:r>
              <a:rPr lang="en-US" sz="2400" dirty="0" smtClean="0">
                <a:solidFill>
                  <a:srgbClr val="FF66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of 2.7°C above absolute zero </a:t>
            </a:r>
            <a:r>
              <a:rPr lang="en-US" sz="2400" dirty="0" smtClean="0"/>
              <a:t>- afterglow of the Big Bang</a:t>
            </a:r>
          </a:p>
          <a:p>
            <a:pPr lvl="1" eaLnBrk="1" hangingPunct="1"/>
            <a:endParaRPr lang="en-US" sz="2600" dirty="0" smtClean="0">
              <a:solidFill>
                <a:srgbClr val="000000"/>
              </a:solidFill>
              <a:cs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+mj-ea"/>
                <a:cs typeface="+mj-cs"/>
              </a:rPr>
              <a:t>History of the Universe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3 Minutes after The Big Bang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The universe has grown from the size of an </a:t>
            </a:r>
            <a:r>
              <a:rPr 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atom</a:t>
            </a:r>
            <a:r>
              <a:rPr lang="en-US" sz="2400" dirty="0" smtClean="0">
                <a:latin typeface="Comic Sans MS"/>
                <a:cs typeface="Comic Sans MS"/>
              </a:rPr>
              <a:t> to larger than the size a </a:t>
            </a:r>
            <a:r>
              <a:rPr 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grapefruit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E=mc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Energy froze into matter according to Albert Einstein’s equation.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This basically says that like snowflakes freezing, energy forms matter into clumps that today we call </a:t>
            </a:r>
            <a:r>
              <a:rPr lang="en-US" sz="2400" u="sng" dirty="0" smtClean="0">
                <a:solidFill>
                  <a:srgbClr val="FF6600"/>
                </a:solidFill>
                <a:latin typeface="Comic Sans MS"/>
                <a:cs typeface="Comic Sans MS"/>
              </a:rPr>
              <a:t>protons, neutrons </a:t>
            </a:r>
            <a:r>
              <a:rPr lang="en-US" sz="2400" dirty="0" smtClean="0">
                <a:latin typeface="Comic Sans MS"/>
                <a:cs typeface="Comic Sans MS"/>
              </a:rPr>
              <a:t>and </a:t>
            </a:r>
            <a:r>
              <a:rPr lang="en-US" sz="2400" u="sng" dirty="0" smtClean="0">
                <a:solidFill>
                  <a:srgbClr val="FF6600"/>
                </a:solidFill>
                <a:latin typeface="Comic Sans MS"/>
                <a:cs typeface="Comic Sans MS"/>
              </a:rPr>
              <a:t>electrons</a:t>
            </a:r>
            <a:r>
              <a:rPr 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. 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400" dirty="0" smtClean="0">
                <a:latin typeface="Comic Sans MS"/>
                <a:cs typeface="Comic Sans MS"/>
              </a:rPr>
              <a:t>These parts later form into </a:t>
            </a:r>
            <a:r>
              <a:rPr lang="en-US" sz="2400" dirty="0" smtClean="0">
                <a:solidFill>
                  <a:srgbClr val="FF6600"/>
                </a:solidFill>
                <a:latin typeface="Comic Sans MS"/>
                <a:cs typeface="Comic Sans MS"/>
              </a:rPr>
              <a:t>atoms</a:t>
            </a:r>
            <a:r>
              <a:rPr lang="en-US" sz="2400" dirty="0" smtClean="0">
                <a:latin typeface="Comic Sans MS"/>
                <a:cs typeface="Comic Sans MS"/>
              </a:rPr>
              <a:t>. </a:t>
            </a:r>
            <a:endParaRPr lang="en-US" sz="240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tomic_swirly">
  <a:themeElements>
    <a:clrScheme name="atomic_swir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tomic_swirl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tomic_swir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tomic_swir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tomic_swir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24460</TotalTime>
  <Words>674</Words>
  <Application>Microsoft Office PowerPoint</Application>
  <PresentationFormat>On-screen Show (4:3)</PresentationFormat>
  <Paragraphs>66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ＭＳ Ｐゴシック</vt:lpstr>
      <vt:lpstr>Arial</vt:lpstr>
      <vt:lpstr>Comic Sans MS</vt:lpstr>
      <vt:lpstr>Times</vt:lpstr>
      <vt:lpstr>Wingdings</vt:lpstr>
      <vt:lpstr>atomic_swirly</vt:lpstr>
      <vt:lpstr>Astronomy-Part 2 Notes  Origins of the Universe</vt:lpstr>
      <vt:lpstr>What is a Theory?</vt:lpstr>
      <vt:lpstr>What is The Big Bang?</vt:lpstr>
      <vt:lpstr>Big Bang Basics…</vt:lpstr>
      <vt:lpstr>The Expanding Universe</vt:lpstr>
      <vt:lpstr>Predictions for the Big Bang Model</vt:lpstr>
      <vt:lpstr>Evidence for the Big Bang</vt:lpstr>
      <vt:lpstr>History of the Universe</vt:lpstr>
      <vt:lpstr>History of the Universe</vt:lpstr>
      <vt:lpstr>History of the Universe</vt:lpstr>
      <vt:lpstr>History of the Universe</vt:lpstr>
      <vt:lpstr>History of the Universe</vt:lpstr>
      <vt:lpstr>Misconceptions about The Big Bang</vt:lpstr>
    </vt:vector>
  </TitlesOfParts>
  <Company>Stuttgart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Extraction</dc:title>
  <dc:creator>cmassengale</dc:creator>
  <cp:lastModifiedBy>Tuyen Duddles</cp:lastModifiedBy>
  <cp:revision>26</cp:revision>
  <dcterms:created xsi:type="dcterms:W3CDTF">2017-11-05T18:23:28Z</dcterms:created>
  <dcterms:modified xsi:type="dcterms:W3CDTF">2017-11-06T20:27:29Z</dcterms:modified>
</cp:coreProperties>
</file>