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256" r:id="rId2"/>
    <p:sldId id="294" r:id="rId3"/>
    <p:sldId id="306" r:id="rId4"/>
    <p:sldId id="305" r:id="rId5"/>
    <p:sldId id="295" r:id="rId6"/>
    <p:sldId id="297" r:id="rId7"/>
    <p:sldId id="296" r:id="rId8"/>
    <p:sldId id="299" r:id="rId9"/>
    <p:sldId id="301" r:id="rId10"/>
    <p:sldId id="304" r:id="rId11"/>
    <p:sldId id="308" r:id="rId12"/>
    <p:sldId id="309" r:id="rId13"/>
    <p:sldId id="310" r:id="rId14"/>
    <p:sldId id="314" r:id="rId15"/>
    <p:sldId id="315" r:id="rId16"/>
    <p:sldId id="311" r:id="rId17"/>
    <p:sldId id="312" r:id="rId18"/>
    <p:sldId id="313" r:id="rId19"/>
    <p:sldId id="316" r:id="rId20"/>
    <p:sldId id="317" r:id="rId21"/>
    <p:sldId id="318" r:id="rId22"/>
    <p:sldId id="319" r:id="rId23"/>
    <p:sldId id="320" r:id="rId24"/>
    <p:sldId id="321" r:id="rId25"/>
    <p:sldId id="322"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itchFamily="-112"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112"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112"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112"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112" charset="0"/>
        <a:ea typeface="+mn-ea"/>
        <a:cs typeface="+mn-cs"/>
      </a:defRPr>
    </a:lvl5pPr>
    <a:lvl6pPr marL="2286000" algn="l" defTabSz="457200" rtl="0" eaLnBrk="1" latinLnBrk="0" hangingPunct="1">
      <a:defRPr kern="1200">
        <a:solidFill>
          <a:schemeClr val="tx1"/>
        </a:solidFill>
        <a:latin typeface="Comic Sans MS" pitchFamily="-112" charset="0"/>
        <a:ea typeface="+mn-ea"/>
        <a:cs typeface="+mn-cs"/>
      </a:defRPr>
    </a:lvl6pPr>
    <a:lvl7pPr marL="2743200" algn="l" defTabSz="457200" rtl="0" eaLnBrk="1" latinLnBrk="0" hangingPunct="1">
      <a:defRPr kern="1200">
        <a:solidFill>
          <a:schemeClr val="tx1"/>
        </a:solidFill>
        <a:latin typeface="Comic Sans MS" pitchFamily="-112" charset="0"/>
        <a:ea typeface="+mn-ea"/>
        <a:cs typeface="+mn-cs"/>
      </a:defRPr>
    </a:lvl7pPr>
    <a:lvl8pPr marL="3200400" algn="l" defTabSz="457200" rtl="0" eaLnBrk="1" latinLnBrk="0" hangingPunct="1">
      <a:defRPr kern="1200">
        <a:solidFill>
          <a:schemeClr val="tx1"/>
        </a:solidFill>
        <a:latin typeface="Comic Sans MS" pitchFamily="-112" charset="0"/>
        <a:ea typeface="+mn-ea"/>
        <a:cs typeface="+mn-cs"/>
      </a:defRPr>
    </a:lvl8pPr>
    <a:lvl9pPr marL="3657600" algn="l" defTabSz="457200" rtl="0" eaLnBrk="1" latinLnBrk="0" hangingPunct="1">
      <a:defRPr kern="1200">
        <a:solidFill>
          <a:schemeClr val="tx1"/>
        </a:solidFill>
        <a:latin typeface="Comic Sans MS" pitchFamily="-11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panose="030F0702030302020204" pitchFamily="66" charset="0"/>
              </a:defRPr>
            </a:lvl1pPr>
          </a:lstStyle>
          <a:p>
            <a:pPr>
              <a:defRPr/>
            </a:pPr>
            <a:endParaRPr lang="en-US"/>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mic Sans MS" pitchFamily="4" charset="0"/>
              </a:defRPr>
            </a:lvl1pPr>
          </a:lstStyle>
          <a:p>
            <a:pPr>
              <a:defRPr/>
            </a:pPr>
            <a:fld id="{A261A52F-4848-874D-A2BB-479ACAA210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panose="030F0702030302020204" pitchFamily="66"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mic Sans MS" pitchFamily="4" charset="0"/>
              </a:defRPr>
            </a:lvl1pPr>
          </a:lstStyle>
          <a:p>
            <a:pPr>
              <a:defRPr/>
            </a:pPr>
            <a:fld id="{242FEC81-EEE5-7A4F-A071-11031BF687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71D504A-F84F-984B-86F8-B166E97B62D9}" type="slidenum">
              <a:rPr lang="en-US">
                <a:latin typeface="Comic Sans MS" pitchFamily="-112" charset="0"/>
              </a:rPr>
              <a:pPr/>
              <a:t>1</a:t>
            </a:fld>
            <a:endParaRPr lang="en-US">
              <a:latin typeface="Comic Sans MS" pitchFamily="-112"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Comic Sans MS"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7C205F42-02D3-4E0E-B670-EF1F4EC85F56}"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6145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07DD4E5F-D8A0-4324-A467-48D994307060}"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0708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85C021BF-0A6A-4F37-9B93-36AEDF863375}"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3747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499A113A-920B-4452-8735-0BEFB8C8FC26}"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3784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3F13D3C4-DB5C-4CEF-895B-6383A9A46659}"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00473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bwMode="auto">
          <a:xfrm>
            <a:off x="152400" y="381000"/>
            <a:ext cx="5638800" cy="48006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defRPr/>
            </a:pPr>
            <a:r>
              <a:rPr lang="en-US" sz="5400" b="1" dirty="0" smtClean="0">
                <a:solidFill>
                  <a:srgbClr val="FF0000"/>
                </a:solidFill>
                <a:effectLst>
                  <a:outerShdw blurRad="38100" dist="38100" dir="2700000" algn="tl">
                    <a:srgbClr val="DDDDDD"/>
                  </a:outerShdw>
                </a:effectLst>
                <a:ea typeface="+mj-ea"/>
                <a:cs typeface="+mj-cs"/>
              </a:rPr>
              <a:t>Astronomy-Part 5 Notes:</a:t>
            </a:r>
            <a:br>
              <a:rPr lang="en-US" sz="5400" b="1" dirty="0" smtClean="0">
                <a:solidFill>
                  <a:srgbClr val="FF0000"/>
                </a:solidFill>
                <a:effectLst>
                  <a:outerShdw blurRad="38100" dist="38100" dir="2700000" algn="tl">
                    <a:srgbClr val="DDDDDD"/>
                  </a:outerShdw>
                </a:effectLst>
                <a:ea typeface="+mj-ea"/>
                <a:cs typeface="+mj-cs"/>
              </a:rPr>
            </a:br>
            <a:r>
              <a:rPr lang="en-US" sz="5400" b="1" dirty="0" smtClean="0">
                <a:solidFill>
                  <a:srgbClr val="FF0000"/>
                </a:solidFill>
                <a:effectLst>
                  <a:outerShdw blurRad="38100" dist="38100" dir="2700000" algn="tl">
                    <a:srgbClr val="DDDDDD"/>
                  </a:outerShdw>
                </a:effectLst>
                <a:ea typeface="+mj-ea"/>
                <a:cs typeface="+mj-cs"/>
              </a:rPr>
              <a:t>Constellations</a:t>
            </a:r>
            <a:endParaRPr lang="en-US" sz="5400" b="1" dirty="0">
              <a:solidFill>
                <a:srgbClr val="FF0000"/>
              </a:solidFill>
              <a:effectLst>
                <a:outerShdw blurRad="38100" dist="38100" dir="2700000" algn="tl">
                  <a:srgbClr val="DDDDDD"/>
                </a:outerShdw>
              </a:effectLs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&amp; Nightly Changes</a:t>
            </a:r>
            <a:endParaRPr lang="en-US" dirty="0"/>
          </a:p>
        </p:txBody>
      </p:sp>
      <p:sp>
        <p:nvSpPr>
          <p:cNvPr id="3" name="Content Placeholder 2"/>
          <p:cNvSpPr>
            <a:spLocks noGrp="1"/>
          </p:cNvSpPr>
          <p:nvPr>
            <p:ph idx="1"/>
          </p:nvPr>
        </p:nvSpPr>
        <p:spPr/>
        <p:txBody>
          <a:bodyPr/>
          <a:lstStyle/>
          <a:p>
            <a:pPr eaLnBrk="1" hangingPunct="1"/>
            <a:r>
              <a:rPr lang="en-US" altLang="en-US" dirty="0"/>
              <a:t>Big Dipper </a:t>
            </a:r>
          </a:p>
          <a:p>
            <a:pPr marL="457200" lvl="1" indent="0" eaLnBrk="1" hangingPunct="1">
              <a:buNone/>
            </a:pPr>
            <a:r>
              <a:rPr lang="en-US" altLang="en-US" dirty="0"/>
              <a:t>In Fall: Low over northern horizon</a:t>
            </a:r>
          </a:p>
          <a:p>
            <a:pPr marL="457200" lvl="1" indent="0" eaLnBrk="1" hangingPunct="1">
              <a:buNone/>
            </a:pPr>
            <a:r>
              <a:rPr lang="en-US" altLang="en-US" dirty="0"/>
              <a:t>Spring: High overhead</a:t>
            </a:r>
          </a:p>
          <a:p>
            <a:pPr eaLnBrk="1" hangingPunct="1"/>
            <a:r>
              <a:rPr lang="en-US" altLang="en-US" dirty="0"/>
              <a:t>Cassiopeia </a:t>
            </a:r>
          </a:p>
          <a:p>
            <a:pPr marL="457200" lvl="1" indent="0" eaLnBrk="1" hangingPunct="1">
              <a:buNone/>
            </a:pPr>
            <a:r>
              <a:rPr lang="en-US" altLang="en-US" dirty="0"/>
              <a:t>In Fall: Straight overhead</a:t>
            </a:r>
          </a:p>
          <a:p>
            <a:pPr marL="457200" lvl="1" indent="0" eaLnBrk="1" hangingPunct="1">
              <a:buNone/>
            </a:pPr>
            <a:r>
              <a:rPr lang="en-US" altLang="en-US" dirty="0"/>
              <a:t>Spring: Low over northern horizon</a:t>
            </a:r>
          </a:p>
          <a:p>
            <a:endParaRPr lang="en-US" dirty="0"/>
          </a:p>
        </p:txBody>
      </p:sp>
      <p:pic>
        <p:nvPicPr>
          <p:cNvPr id="4" name="Picture 3"/>
          <p:cNvPicPr>
            <a:picLocks noChangeAspect="1"/>
          </p:cNvPicPr>
          <p:nvPr/>
        </p:nvPicPr>
        <p:blipFill>
          <a:blip r:embed="rId2"/>
          <a:stretch>
            <a:fillRect/>
          </a:stretch>
        </p:blipFill>
        <p:spPr>
          <a:xfrm>
            <a:off x="6629400" y="4876800"/>
            <a:ext cx="1752600" cy="1750951"/>
          </a:xfrm>
          <a:prstGeom prst="rect">
            <a:avLst/>
          </a:prstGeom>
        </p:spPr>
      </p:pic>
    </p:spTree>
    <p:extLst>
      <p:ext uri="{BB962C8B-B14F-4D97-AF65-F5344CB8AC3E}">
        <p14:creationId xmlns:p14="http://schemas.microsoft.com/office/powerpoint/2010/main" val="101114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74638"/>
            <a:ext cx="7924800" cy="1706562"/>
          </a:xfrm>
        </p:spPr>
        <p:txBody>
          <a:bodyPr/>
          <a:lstStyle/>
          <a:p>
            <a:pPr fontAlgn="auto">
              <a:spcAft>
                <a:spcPts val="0"/>
              </a:spcAft>
              <a:defRPr/>
            </a:pPr>
            <a:r>
              <a:rPr lang="en-US" altLang="en-US" sz="4400" dirty="0" smtClean="0">
                <a:solidFill>
                  <a:schemeClr val="tx1"/>
                </a:solidFill>
              </a:rPr>
              <a:t>The Seven Major Constellations</a:t>
            </a:r>
          </a:p>
        </p:txBody>
      </p:sp>
      <p:sp>
        <p:nvSpPr>
          <p:cNvPr id="15363" name="Rectangle 3"/>
          <p:cNvSpPr>
            <a:spLocks noGrp="1" noChangeArrowheads="1"/>
          </p:cNvSpPr>
          <p:nvPr>
            <p:ph sz="quarter" idx="4294967295"/>
          </p:nvPr>
        </p:nvSpPr>
        <p:spPr>
          <a:xfrm>
            <a:off x="457200" y="2438400"/>
            <a:ext cx="8229600" cy="4038600"/>
          </a:xfrm>
        </p:spPr>
        <p:txBody>
          <a:bodyPr/>
          <a:lstStyle/>
          <a:p>
            <a:pPr fontAlgn="auto">
              <a:lnSpc>
                <a:spcPct val="80000"/>
              </a:lnSpc>
              <a:buFontTx/>
              <a:buNone/>
              <a:defRPr/>
            </a:pPr>
            <a:r>
              <a:rPr lang="en-US" altLang="en-US" sz="3600" dirty="0" smtClean="0">
                <a:latin typeface="Comic Sans MS" pitchFamily="66" charset="0"/>
              </a:rPr>
              <a:t>Cassiopeia			Orion</a:t>
            </a:r>
          </a:p>
          <a:p>
            <a:pPr fontAlgn="auto">
              <a:lnSpc>
                <a:spcPct val="80000"/>
              </a:lnSpc>
              <a:buFontTx/>
              <a:buNone/>
              <a:defRPr/>
            </a:pPr>
            <a:r>
              <a:rPr lang="en-US" altLang="en-US" sz="3600" dirty="0" smtClean="0">
                <a:latin typeface="Comic Sans MS" pitchFamily="66" charset="0"/>
              </a:rPr>
              <a:t>Cygnus				Ursa major 	</a:t>
            </a:r>
          </a:p>
          <a:p>
            <a:pPr fontAlgn="auto">
              <a:lnSpc>
                <a:spcPct val="80000"/>
              </a:lnSpc>
              <a:buFontTx/>
              <a:buNone/>
              <a:defRPr/>
            </a:pPr>
            <a:r>
              <a:rPr lang="en-US" altLang="en-US" sz="3600" dirty="0" err="1" smtClean="0">
                <a:latin typeface="Comic Sans MS" pitchFamily="66" charset="0"/>
              </a:rPr>
              <a:t>Scorpius</a:t>
            </a:r>
            <a:r>
              <a:rPr lang="en-US" altLang="en-US" sz="3600" dirty="0" smtClean="0">
                <a:latin typeface="Comic Sans MS" pitchFamily="66" charset="0"/>
              </a:rPr>
              <a:t> 			Ursa minor </a:t>
            </a:r>
          </a:p>
          <a:p>
            <a:pPr fontAlgn="auto">
              <a:lnSpc>
                <a:spcPct val="80000"/>
              </a:lnSpc>
              <a:buFontTx/>
              <a:buNone/>
              <a:defRPr/>
            </a:pPr>
            <a:r>
              <a:rPr lang="en-US" altLang="en-US" sz="3600" dirty="0" smtClean="0">
                <a:latin typeface="Comic Sans MS" pitchFamily="66" charset="0"/>
              </a:rPr>
              <a:t>Draco</a:t>
            </a:r>
          </a:p>
          <a:p>
            <a:pPr fontAlgn="auto">
              <a:lnSpc>
                <a:spcPct val="80000"/>
              </a:lnSpc>
              <a:buFontTx/>
              <a:buNone/>
              <a:defRPr/>
            </a:pPr>
            <a:endParaRPr lang="en-US" altLang="en-US" dirty="0" smtClean="0">
              <a:latin typeface="Comic Sans MS" pitchFamily="66" charset="0"/>
            </a:endParaRPr>
          </a:p>
          <a:p>
            <a:pPr fontAlgn="auto">
              <a:lnSpc>
                <a:spcPct val="80000"/>
              </a:lnSpc>
              <a:defRPr/>
            </a:pPr>
            <a:endParaRPr lang="en-US" altLang="en-US" sz="2800" dirty="0" smtClean="0">
              <a:latin typeface="Comic Sans MS" pitchFamily="66" charset="0"/>
            </a:endParaRPr>
          </a:p>
          <a:p>
            <a:pPr fontAlgn="auto">
              <a:lnSpc>
                <a:spcPct val="80000"/>
              </a:lnSpc>
              <a:defRPr/>
            </a:pPr>
            <a:endParaRPr lang="en-US" altLang="en-US" sz="2800" dirty="0" smtClean="0">
              <a:latin typeface="Comic Sans MS" pitchFamily="66" charset="0"/>
            </a:endParaRPr>
          </a:p>
        </p:txBody>
      </p:sp>
    </p:spTree>
    <p:extLst>
      <p:ext uri="{BB962C8B-B14F-4D97-AF65-F5344CB8AC3E}">
        <p14:creationId xmlns:p14="http://schemas.microsoft.com/office/powerpoint/2010/main" val="42198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r>
              <a:rPr lang="en-US" altLang="en-US" sz="4800" dirty="0" smtClean="0">
                <a:solidFill>
                  <a:schemeClr val="tx1"/>
                </a:solidFill>
              </a:rPr>
              <a:t>Cassiopeia – “ The Queen”</a:t>
            </a:r>
          </a:p>
        </p:txBody>
      </p:sp>
      <p:pic>
        <p:nvPicPr>
          <p:cNvPr id="18435" name="Picture 5" descr="MCj00831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19213"/>
            <a:ext cx="40386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328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fontAlgn="auto">
              <a:spcAft>
                <a:spcPts val="0"/>
              </a:spcAft>
              <a:defRPr/>
            </a:pPr>
            <a:r>
              <a:rPr lang="en-US" altLang="en-US" sz="4800" dirty="0" smtClean="0">
                <a:solidFill>
                  <a:schemeClr val="tx1"/>
                </a:solidFill>
              </a:rPr>
              <a:t>Cassiopeia – “The Queen”</a:t>
            </a:r>
          </a:p>
        </p:txBody>
      </p:sp>
      <p:sp>
        <p:nvSpPr>
          <p:cNvPr id="17411" name="Rectangle 3"/>
          <p:cNvSpPr>
            <a:spLocks noGrp="1" noChangeArrowheads="1"/>
          </p:cNvSpPr>
          <p:nvPr>
            <p:ph sz="quarter" idx="4294967295"/>
          </p:nvPr>
        </p:nvSpPr>
        <p:spPr>
          <a:xfrm>
            <a:off x="228600" y="1417638"/>
            <a:ext cx="8229600" cy="5257800"/>
          </a:xfrm>
        </p:spPr>
        <p:txBody>
          <a:bodyPr>
            <a:normAutofit lnSpcReduction="10000"/>
          </a:bodyPr>
          <a:lstStyle/>
          <a:p>
            <a:pPr fontAlgn="auto">
              <a:lnSpc>
                <a:spcPct val="80000"/>
              </a:lnSpc>
              <a:defRPr/>
            </a:pPr>
            <a:endParaRPr lang="en-US" altLang="en-US" sz="2000" dirty="0" smtClean="0">
              <a:latin typeface="Comic Sans MS" pitchFamily="66" charset="0"/>
            </a:endParaRPr>
          </a:p>
          <a:p>
            <a:pPr fontAlgn="auto">
              <a:lnSpc>
                <a:spcPct val="80000"/>
              </a:lnSpc>
              <a:defRPr/>
            </a:pPr>
            <a:endParaRPr lang="en-US" altLang="en-US" sz="2000" dirty="0" smtClean="0">
              <a:latin typeface="Comic Sans MS" pitchFamily="66" charset="0"/>
            </a:endParaRPr>
          </a:p>
          <a:p>
            <a:pPr fontAlgn="auto">
              <a:lnSpc>
                <a:spcPct val="80000"/>
              </a:lnSpc>
              <a:defRPr/>
            </a:pPr>
            <a:r>
              <a:rPr lang="en-US" altLang="en-US" sz="2800" dirty="0" smtClean="0">
                <a:latin typeface="Comic Sans MS" pitchFamily="66" charset="0"/>
              </a:rPr>
              <a:t>Brightest Star – </a:t>
            </a:r>
            <a:r>
              <a:rPr lang="en-US" altLang="en-US" sz="2800" dirty="0" err="1" smtClean="0">
                <a:latin typeface="Comic Sans MS" pitchFamily="66" charset="0"/>
              </a:rPr>
              <a:t>Schedar</a:t>
            </a:r>
            <a:endParaRPr lang="en-US" altLang="en-US" sz="2800" dirty="0" smtClean="0">
              <a:latin typeface="Comic Sans MS" pitchFamily="66" charset="0"/>
            </a:endParaRPr>
          </a:p>
          <a:p>
            <a:pPr fontAlgn="auto">
              <a:lnSpc>
                <a:spcPct val="80000"/>
              </a:lnSpc>
              <a:defRPr/>
            </a:pPr>
            <a:r>
              <a:rPr lang="en-US" altLang="en-US" sz="2800" dirty="0" smtClean="0">
                <a:latin typeface="Comic Sans MS" pitchFamily="66" charset="0"/>
              </a:rPr>
              <a:t>Best season to view – all year</a:t>
            </a:r>
          </a:p>
          <a:p>
            <a:pPr fontAlgn="auto">
              <a:lnSpc>
                <a:spcPct val="80000"/>
              </a:lnSpc>
              <a:defRPr/>
            </a:pPr>
            <a:r>
              <a:rPr lang="en-US" altLang="en-US" sz="2800" dirty="0" smtClean="0">
                <a:latin typeface="Comic Sans MS" pitchFamily="66" charset="0"/>
              </a:rPr>
              <a:t>The Myth: </a:t>
            </a:r>
          </a:p>
          <a:p>
            <a:pPr fontAlgn="auto">
              <a:lnSpc>
                <a:spcPct val="80000"/>
              </a:lnSpc>
              <a:buFontTx/>
              <a:buNone/>
              <a:defRPr/>
            </a:pPr>
            <a:r>
              <a:rPr lang="en-US" altLang="en-US" sz="2800" dirty="0" smtClean="0"/>
              <a:t>	</a:t>
            </a:r>
            <a:r>
              <a:rPr lang="en-US" altLang="en-US" sz="2800" dirty="0" smtClean="0">
                <a:latin typeface="Comic Sans MS" pitchFamily="66" charset="0"/>
              </a:rPr>
              <a:t>	Cassiopeia was the queen of Ethiopia. She was so proud of her beauty and bragged about it. She offended the sea god Poseidon.  He sent a sea monster to attack her kingdom and teach her some humility. </a:t>
            </a:r>
          </a:p>
          <a:p>
            <a:pPr fontAlgn="auto">
              <a:lnSpc>
                <a:spcPct val="80000"/>
              </a:lnSpc>
              <a:buFontTx/>
              <a:buNone/>
              <a:defRPr/>
            </a:pPr>
            <a:r>
              <a:rPr lang="en-US" altLang="en-US" sz="2800" dirty="0" smtClean="0">
                <a:latin typeface="Comic Sans MS" pitchFamily="66" charset="0"/>
              </a:rPr>
              <a:t>		According to the legend, the sea god Poseidon placed the figure of Cassiopeia among the stars to remind people of her vanity.</a:t>
            </a:r>
            <a:r>
              <a:rPr lang="en-US" altLang="en-US" sz="2800" dirty="0" smtClean="0"/>
              <a:t> </a:t>
            </a:r>
            <a:br>
              <a:rPr lang="en-US" altLang="en-US" sz="2800" dirty="0" smtClean="0"/>
            </a:br>
            <a:endParaRPr lang="en-US" altLang="en-US" sz="2800" dirty="0" smtClean="0"/>
          </a:p>
        </p:txBody>
      </p:sp>
    </p:spTree>
    <p:extLst>
      <p:ext uri="{BB962C8B-B14F-4D97-AF65-F5344CB8AC3E}">
        <p14:creationId xmlns:p14="http://schemas.microsoft.com/office/powerpoint/2010/main" val="2830693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Cygnus-”The Swan”</a:t>
            </a:r>
            <a:endParaRPr lang="en-US" dirty="0"/>
          </a:p>
        </p:txBody>
      </p:sp>
      <p:pic>
        <p:nvPicPr>
          <p:cNvPr id="4" name="Content Placeholder 3"/>
          <p:cNvPicPr>
            <a:picLocks noGrp="1" noChangeAspect="1"/>
          </p:cNvPicPr>
          <p:nvPr>
            <p:ph idx="1"/>
          </p:nvPr>
        </p:nvPicPr>
        <p:blipFill>
          <a:blip r:embed="rId2"/>
          <a:stretch>
            <a:fillRect/>
          </a:stretch>
        </p:blipFill>
        <p:spPr>
          <a:xfrm>
            <a:off x="1910865" y="1616611"/>
            <a:ext cx="5322269" cy="4493141"/>
          </a:xfrm>
          <a:prstGeom prst="rect">
            <a:avLst/>
          </a:prstGeom>
        </p:spPr>
      </p:pic>
    </p:spTree>
    <p:extLst>
      <p:ext uri="{BB962C8B-B14F-4D97-AF65-F5344CB8AC3E}">
        <p14:creationId xmlns:p14="http://schemas.microsoft.com/office/powerpoint/2010/main" val="271796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Cygnus-”The Swan”</a:t>
            </a:r>
            <a:endParaRPr lang="en-US" dirty="0"/>
          </a:p>
        </p:txBody>
      </p:sp>
      <p:sp>
        <p:nvSpPr>
          <p:cNvPr id="4" name="Rectangle 3"/>
          <p:cNvSpPr>
            <a:spLocks noGrp="1" noChangeArrowheads="1"/>
          </p:cNvSpPr>
          <p:nvPr>
            <p:ph idx="1"/>
          </p:nvPr>
        </p:nvSpPr>
        <p:spPr/>
        <p:txBody>
          <a:bodyPr>
            <a:normAutofit/>
          </a:bodyPr>
          <a:lstStyle/>
          <a:p>
            <a:pPr fontAlgn="auto">
              <a:lnSpc>
                <a:spcPct val="80000"/>
              </a:lnSpc>
              <a:defRPr/>
            </a:pPr>
            <a:r>
              <a:rPr lang="en-US" altLang="en-US" sz="2400" dirty="0" smtClean="0">
                <a:latin typeface="Comic Sans MS" pitchFamily="66" charset="0"/>
              </a:rPr>
              <a:t>Brightest Star – </a:t>
            </a:r>
            <a:r>
              <a:rPr lang="en-US" altLang="en-US" sz="2400" dirty="0" err="1" smtClean="0">
                <a:latin typeface="Comic Sans MS" pitchFamily="66" charset="0"/>
              </a:rPr>
              <a:t>Deneb</a:t>
            </a:r>
            <a:endParaRPr lang="en-US" altLang="en-US" sz="2400" dirty="0" smtClean="0">
              <a:latin typeface="Comic Sans MS" pitchFamily="66" charset="0"/>
            </a:endParaRPr>
          </a:p>
          <a:p>
            <a:pPr fontAlgn="auto">
              <a:lnSpc>
                <a:spcPct val="80000"/>
              </a:lnSpc>
              <a:defRPr/>
            </a:pPr>
            <a:r>
              <a:rPr lang="en-US" altLang="en-US" sz="2400" dirty="0" smtClean="0">
                <a:latin typeface="Comic Sans MS" pitchFamily="66" charset="0"/>
              </a:rPr>
              <a:t>Best season to view – all year</a:t>
            </a:r>
          </a:p>
          <a:p>
            <a:pPr fontAlgn="auto">
              <a:lnSpc>
                <a:spcPct val="80000"/>
              </a:lnSpc>
              <a:buFontTx/>
              <a:buNone/>
              <a:defRPr/>
            </a:pPr>
            <a:endParaRPr lang="en-US" altLang="en-US" sz="2400" dirty="0" smtClean="0">
              <a:latin typeface="Comic Sans MS" pitchFamily="66" charset="0"/>
            </a:endParaRPr>
          </a:p>
          <a:p>
            <a:pPr fontAlgn="auto">
              <a:lnSpc>
                <a:spcPct val="80000"/>
              </a:lnSpc>
              <a:buFontTx/>
              <a:buNone/>
              <a:defRPr/>
            </a:pPr>
            <a:r>
              <a:rPr lang="en-US" altLang="en-US" sz="2400" dirty="0" smtClean="0">
                <a:latin typeface="Comic Sans MS" pitchFamily="66" charset="0"/>
              </a:rPr>
              <a:t>The Myth: </a:t>
            </a:r>
          </a:p>
          <a:p>
            <a:pPr fontAlgn="auto">
              <a:lnSpc>
                <a:spcPct val="80000"/>
              </a:lnSpc>
              <a:buFontTx/>
              <a:buNone/>
              <a:defRPr/>
            </a:pPr>
            <a:r>
              <a:rPr lang="en-US" altLang="en-US" sz="2400" dirty="0" smtClean="0">
                <a:latin typeface="Comic Sans MS" pitchFamily="66" charset="0"/>
              </a:rPr>
              <a:t>	</a:t>
            </a:r>
          </a:p>
          <a:p>
            <a:pPr fontAlgn="auto">
              <a:lnSpc>
                <a:spcPct val="80000"/>
              </a:lnSpc>
              <a:buFontTx/>
              <a:buNone/>
              <a:defRPr/>
            </a:pPr>
            <a:r>
              <a:rPr lang="en-US" altLang="en-US" sz="2400" dirty="0">
                <a:latin typeface="Comic Sans MS" pitchFamily="66" charset="0"/>
              </a:rPr>
              <a:t>	</a:t>
            </a:r>
            <a:r>
              <a:rPr lang="en-US" altLang="en-US" sz="2400" dirty="0" smtClean="0">
                <a:latin typeface="Comic Sans MS" pitchFamily="66" charset="0"/>
              </a:rPr>
              <a:t>One day three hunters were hiking through the forest when they came upon a clear lake.  The lake was home to many birds including a beautiful snow goose.  One hunter shot his bow and the snow goose fell into the lake.  As the sky darkened, the spirit of the snow goose formed a constellation</a:t>
            </a:r>
          </a:p>
          <a:p>
            <a:pPr fontAlgn="auto">
              <a:lnSpc>
                <a:spcPct val="80000"/>
              </a:lnSpc>
              <a:buFontTx/>
              <a:buNone/>
              <a:defRPr/>
            </a:pPr>
            <a:r>
              <a:rPr lang="en-US" altLang="en-US" sz="2400" dirty="0" smtClean="0">
                <a:latin typeface="Comic Sans MS" pitchFamily="66" charset="0"/>
              </a:rPr>
              <a:t>	in the sky. </a:t>
            </a:r>
          </a:p>
        </p:txBody>
      </p:sp>
    </p:spTree>
    <p:extLst>
      <p:ext uri="{BB962C8B-B14F-4D97-AF65-F5344CB8AC3E}">
        <p14:creationId xmlns:p14="http://schemas.microsoft.com/office/powerpoint/2010/main" val="4146054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fontAlgn="auto">
              <a:spcAft>
                <a:spcPts val="0"/>
              </a:spcAft>
              <a:defRPr/>
            </a:pPr>
            <a:r>
              <a:rPr lang="en-US" altLang="en-US" sz="4800" dirty="0" err="1" smtClean="0">
                <a:solidFill>
                  <a:schemeClr val="tx1"/>
                </a:solidFill>
                <a:latin typeface="Comic Sans MS" panose="030F0702030302020204" pitchFamily="66" charset="0"/>
              </a:rPr>
              <a:t>Scorpius</a:t>
            </a:r>
            <a:r>
              <a:rPr lang="en-US" altLang="en-US" sz="4800" dirty="0" smtClean="0">
                <a:solidFill>
                  <a:schemeClr val="tx1"/>
                </a:solidFill>
                <a:latin typeface="Comic Sans MS" panose="030F0702030302020204" pitchFamily="66" charset="0"/>
              </a:rPr>
              <a:t> – “The Scorpion”</a:t>
            </a:r>
          </a:p>
        </p:txBody>
      </p:sp>
      <p:pic>
        <p:nvPicPr>
          <p:cNvPr id="22531" name="Picture 7" descr="MCj015102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752600"/>
            <a:ext cx="38862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MCj008314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752600"/>
            <a:ext cx="39624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100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r>
              <a:rPr lang="en-US" altLang="en-US" sz="4800" dirty="0" err="1" smtClean="0">
                <a:solidFill>
                  <a:schemeClr val="tx1"/>
                </a:solidFill>
                <a:latin typeface="Comic Sans MS" panose="030F0702030302020204" pitchFamily="66" charset="0"/>
              </a:rPr>
              <a:t>Scorpius</a:t>
            </a:r>
            <a:r>
              <a:rPr lang="en-US" altLang="en-US" sz="4800" dirty="0" smtClean="0">
                <a:solidFill>
                  <a:schemeClr val="tx1"/>
                </a:solidFill>
                <a:latin typeface="Comic Sans MS" panose="030F0702030302020204" pitchFamily="66" charset="0"/>
              </a:rPr>
              <a:t> – “The Scorpion”</a:t>
            </a:r>
          </a:p>
        </p:txBody>
      </p:sp>
      <p:sp>
        <p:nvSpPr>
          <p:cNvPr id="27651" name="Rectangle 3"/>
          <p:cNvSpPr>
            <a:spLocks noGrp="1" noChangeArrowheads="1"/>
          </p:cNvSpPr>
          <p:nvPr>
            <p:ph sz="quarter" idx="4294967295"/>
          </p:nvPr>
        </p:nvSpPr>
        <p:spPr>
          <a:xfrm>
            <a:off x="457200" y="1219200"/>
            <a:ext cx="8229600" cy="5334000"/>
          </a:xfrm>
        </p:spPr>
        <p:txBody>
          <a:bodyPr>
            <a:normAutofit/>
          </a:bodyPr>
          <a:lstStyle/>
          <a:p>
            <a:pPr fontAlgn="auto">
              <a:lnSpc>
                <a:spcPct val="80000"/>
              </a:lnSpc>
              <a:defRPr/>
            </a:pPr>
            <a:r>
              <a:rPr lang="en-US" altLang="en-US" sz="2400" dirty="0" smtClean="0">
                <a:latin typeface="Comic Sans MS" pitchFamily="66" charset="0"/>
              </a:rPr>
              <a:t>Brightest Star – Antares</a:t>
            </a:r>
          </a:p>
          <a:p>
            <a:pPr fontAlgn="auto">
              <a:lnSpc>
                <a:spcPct val="80000"/>
              </a:lnSpc>
              <a:defRPr/>
            </a:pPr>
            <a:r>
              <a:rPr lang="en-US" altLang="en-US" sz="2400" dirty="0" smtClean="0">
                <a:latin typeface="Comic Sans MS" pitchFamily="66" charset="0"/>
              </a:rPr>
              <a:t>Best season to view – summer</a:t>
            </a:r>
          </a:p>
          <a:p>
            <a:pPr fontAlgn="auto">
              <a:lnSpc>
                <a:spcPct val="80000"/>
              </a:lnSpc>
              <a:buFontTx/>
              <a:buNone/>
              <a:defRPr/>
            </a:pPr>
            <a:endParaRPr lang="en-US" altLang="en-US" sz="2400" dirty="0" smtClean="0">
              <a:latin typeface="Comic Sans MS" pitchFamily="66" charset="0"/>
            </a:endParaRPr>
          </a:p>
          <a:p>
            <a:pPr fontAlgn="auto">
              <a:lnSpc>
                <a:spcPct val="80000"/>
              </a:lnSpc>
              <a:buFontTx/>
              <a:buNone/>
              <a:defRPr/>
            </a:pPr>
            <a:r>
              <a:rPr lang="en-US" altLang="en-US" sz="2400" dirty="0" smtClean="0">
                <a:latin typeface="Comic Sans MS" pitchFamily="66" charset="0"/>
              </a:rPr>
              <a:t>The Myth: </a:t>
            </a:r>
          </a:p>
          <a:p>
            <a:pPr fontAlgn="auto">
              <a:lnSpc>
                <a:spcPct val="80000"/>
              </a:lnSpc>
              <a:buFontTx/>
              <a:buNone/>
              <a:defRPr/>
            </a:pPr>
            <a:r>
              <a:rPr lang="en-US" altLang="en-US" sz="2400" dirty="0" smtClean="0">
                <a:latin typeface="Comic Sans MS" pitchFamily="66" charset="0"/>
              </a:rPr>
              <a:t>		To the ancient Greeks, the constellation </a:t>
            </a:r>
            <a:r>
              <a:rPr lang="en-US" altLang="en-US" sz="2400" dirty="0" err="1" smtClean="0">
                <a:latin typeface="Comic Sans MS" pitchFamily="66" charset="0"/>
              </a:rPr>
              <a:t>Scorpius</a:t>
            </a:r>
            <a:r>
              <a:rPr lang="en-US" altLang="en-US" sz="2400" dirty="0" smtClean="0">
                <a:latin typeface="Comic Sans MS" pitchFamily="66" charset="0"/>
              </a:rPr>
              <a:t> was the image of a scorpion. The constellation was related to the death of the giant hunter Orion. There are several different stories about Orion's death. According to one story, Orion wanted to kill all the earth's wild animals, but the Earth goddess Gaia got angry because she made the animals. </a:t>
            </a:r>
          </a:p>
          <a:p>
            <a:pPr fontAlgn="auto">
              <a:lnSpc>
                <a:spcPct val="80000"/>
              </a:lnSpc>
              <a:buFontTx/>
              <a:buNone/>
              <a:defRPr/>
            </a:pPr>
            <a:r>
              <a:rPr lang="en-US" altLang="en-US" sz="2400" dirty="0" smtClean="0">
                <a:latin typeface="Comic Sans MS" pitchFamily="66" charset="0"/>
              </a:rPr>
              <a:t>		The goddess sent a scorpion to attack Orion. The scorpion stung Orion to death with its tail. As a reward, Gaia changed the insect into a constellation. </a:t>
            </a:r>
            <a:br>
              <a:rPr lang="en-US" altLang="en-US" sz="2400" dirty="0" smtClean="0">
                <a:latin typeface="Comic Sans MS" pitchFamily="66" charset="0"/>
              </a:rPr>
            </a:br>
            <a:endParaRPr lang="en-US" altLang="en-US" sz="2400" dirty="0" smtClean="0">
              <a:latin typeface="Comic Sans MS" pitchFamily="66" charset="0"/>
            </a:endParaRPr>
          </a:p>
        </p:txBody>
      </p:sp>
    </p:spTree>
    <p:extLst>
      <p:ext uri="{BB962C8B-B14F-4D97-AF65-F5344CB8AC3E}">
        <p14:creationId xmlns:p14="http://schemas.microsoft.com/office/powerpoint/2010/main" val="782165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Orion-”The Hunter”</a:t>
            </a:r>
            <a:endParaRPr lang="en-US" dirty="0"/>
          </a:p>
        </p:txBody>
      </p:sp>
      <p:pic>
        <p:nvPicPr>
          <p:cNvPr id="4" name="Picture 4" descr="MCj008313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79500"/>
            <a:ext cx="3405188"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7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Orion-”The Hunter”</a:t>
            </a:r>
            <a:endParaRPr lang="en-US" dirty="0"/>
          </a:p>
        </p:txBody>
      </p:sp>
      <p:sp>
        <p:nvSpPr>
          <p:cNvPr id="4" name="Rectangle 3"/>
          <p:cNvSpPr txBox="1">
            <a:spLocks noChangeArrowheads="1"/>
          </p:cNvSpPr>
          <p:nvPr/>
        </p:nvSpPr>
        <p:spPr>
          <a:xfrm>
            <a:off x="457200" y="1524000"/>
            <a:ext cx="8229600" cy="4953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fontAlgn="auto">
              <a:lnSpc>
                <a:spcPct val="80000"/>
              </a:lnSpc>
              <a:defRPr/>
            </a:pPr>
            <a:r>
              <a:rPr lang="en-US" altLang="en-US" sz="2800" kern="0" dirty="0" smtClean="0">
                <a:latin typeface="Comic Sans MS" pitchFamily="66" charset="0"/>
              </a:rPr>
              <a:t>Brightest Star – Rigel and Betelgeuse</a:t>
            </a:r>
          </a:p>
          <a:p>
            <a:pPr fontAlgn="auto">
              <a:lnSpc>
                <a:spcPct val="80000"/>
              </a:lnSpc>
              <a:defRPr/>
            </a:pPr>
            <a:r>
              <a:rPr lang="en-US" altLang="en-US" sz="2800" kern="0" dirty="0" smtClean="0">
                <a:latin typeface="Comic Sans MS" pitchFamily="66" charset="0"/>
              </a:rPr>
              <a:t>Best season to view – the winter</a:t>
            </a:r>
          </a:p>
          <a:p>
            <a:pPr fontAlgn="auto">
              <a:lnSpc>
                <a:spcPct val="80000"/>
              </a:lnSpc>
              <a:buFontTx/>
              <a:buNone/>
              <a:defRPr/>
            </a:pPr>
            <a:endParaRPr lang="en-US" altLang="en-US" sz="2800" kern="0" dirty="0" smtClean="0">
              <a:latin typeface="Comic Sans MS" pitchFamily="66" charset="0"/>
            </a:endParaRPr>
          </a:p>
          <a:p>
            <a:pPr fontAlgn="auto">
              <a:lnSpc>
                <a:spcPct val="80000"/>
              </a:lnSpc>
              <a:buFontTx/>
              <a:buNone/>
              <a:defRPr/>
            </a:pPr>
            <a:r>
              <a:rPr lang="en-US" altLang="en-US" sz="2400" kern="0" dirty="0" smtClean="0">
                <a:latin typeface="Comic Sans MS" pitchFamily="66" charset="0"/>
              </a:rPr>
              <a:t>The Myth:</a:t>
            </a:r>
          </a:p>
          <a:p>
            <a:pPr fontAlgn="auto">
              <a:lnSpc>
                <a:spcPct val="80000"/>
              </a:lnSpc>
              <a:buFontTx/>
              <a:buNone/>
              <a:defRPr/>
            </a:pPr>
            <a:r>
              <a:rPr lang="en-US" altLang="en-US" sz="2400" kern="0" dirty="0" smtClean="0"/>
              <a:t>	</a:t>
            </a:r>
            <a:r>
              <a:rPr lang="en-US" altLang="en-US" sz="2400" kern="0" dirty="0" smtClean="0">
                <a:latin typeface="Comic Sans MS" pitchFamily="66" charset="0"/>
              </a:rPr>
              <a:t>	Orion was a very good hunter, but also boastful.  Gaia, the goddess of Earth, became fed up with Orion’s boast so she sent a deadly scorpion to kill the hunter.  The scorpion ended Orion’s bragging.  Both Orion and Scorpius were placed in the sky but to avoid any further battles, they are never in the sky at the same time.  Orion is seen in the winter and Scorpius is seen in the summer.</a:t>
            </a:r>
          </a:p>
        </p:txBody>
      </p:sp>
    </p:spTree>
    <p:extLst>
      <p:ext uri="{BB962C8B-B14F-4D97-AF65-F5344CB8AC3E}">
        <p14:creationId xmlns:p14="http://schemas.microsoft.com/office/powerpoint/2010/main" val="423793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Constellations?</a:t>
            </a:r>
            <a:endParaRPr lang="en-US" dirty="0"/>
          </a:p>
        </p:txBody>
      </p:sp>
      <p:sp>
        <p:nvSpPr>
          <p:cNvPr id="3" name="Content Placeholder 2"/>
          <p:cNvSpPr>
            <a:spLocks noGrp="1"/>
          </p:cNvSpPr>
          <p:nvPr>
            <p:ph idx="1"/>
          </p:nvPr>
        </p:nvSpPr>
        <p:spPr/>
        <p:txBody>
          <a:bodyPr/>
          <a:lstStyle/>
          <a:p>
            <a:pPr eaLnBrk="1" hangingPunct="1"/>
            <a:r>
              <a:rPr lang="en-US" altLang="en-US" sz="1800" dirty="0"/>
              <a:t>Group of stars that appear to form a </a:t>
            </a:r>
            <a:r>
              <a:rPr lang="en-US" altLang="en-US" sz="1800" dirty="0">
                <a:solidFill>
                  <a:srgbClr val="FFC000"/>
                </a:solidFill>
              </a:rPr>
              <a:t>pattern</a:t>
            </a:r>
            <a:r>
              <a:rPr lang="en-US" altLang="en-US" sz="1800" dirty="0"/>
              <a:t> in the sky.</a:t>
            </a:r>
            <a:br>
              <a:rPr lang="en-US" altLang="en-US" sz="1800" dirty="0"/>
            </a:br>
            <a:endParaRPr lang="en-US" altLang="en-US" sz="1800" dirty="0"/>
          </a:p>
          <a:p>
            <a:pPr eaLnBrk="1" hangingPunct="1"/>
            <a:r>
              <a:rPr lang="en-US" altLang="en-US" sz="1800" dirty="0">
                <a:solidFill>
                  <a:srgbClr val="FFC000"/>
                </a:solidFill>
              </a:rPr>
              <a:t>88</a:t>
            </a:r>
            <a:r>
              <a:rPr lang="en-US" altLang="en-US" sz="1800" dirty="0"/>
              <a:t> recognized by International Astronomy </a:t>
            </a:r>
            <a:r>
              <a:rPr lang="en-US" altLang="en-US" sz="1800" dirty="0" smtClean="0"/>
              <a:t>Union</a:t>
            </a:r>
          </a:p>
          <a:p>
            <a:pPr marL="0" indent="0" eaLnBrk="1" hangingPunct="1">
              <a:buNone/>
            </a:pPr>
            <a:endParaRPr lang="en-US" altLang="en-US" sz="1800" dirty="0" smtClean="0"/>
          </a:p>
          <a:p>
            <a:pPr eaLnBrk="1" hangingPunct="1"/>
            <a:r>
              <a:rPr lang="en-US" altLang="en-US" sz="1800" dirty="0" smtClean="0"/>
              <a:t>The</a:t>
            </a:r>
            <a:r>
              <a:rPr lang="en-US" altLang="en-US" sz="1800" dirty="0" smtClean="0">
                <a:solidFill>
                  <a:srgbClr val="FFC000"/>
                </a:solidFill>
              </a:rPr>
              <a:t> constellations </a:t>
            </a:r>
            <a:r>
              <a:rPr lang="en-US" altLang="en-US" sz="1800" dirty="0" smtClean="0"/>
              <a:t>you see depend on date, time, and location.</a:t>
            </a:r>
            <a:endParaRPr lang="en-US" altLang="en-US" sz="1800" dirty="0"/>
          </a:p>
          <a:p>
            <a:pPr marL="0" indent="0">
              <a:buNone/>
            </a:pPr>
            <a:endParaRPr lang="en-US" u="sng" dirty="0"/>
          </a:p>
        </p:txBody>
      </p:sp>
      <p:pic>
        <p:nvPicPr>
          <p:cNvPr id="4" name="Picture 3"/>
          <p:cNvPicPr>
            <a:picLocks noChangeAspect="1"/>
          </p:cNvPicPr>
          <p:nvPr/>
        </p:nvPicPr>
        <p:blipFill>
          <a:blip r:embed="rId2"/>
          <a:stretch>
            <a:fillRect/>
          </a:stretch>
        </p:blipFill>
        <p:spPr>
          <a:xfrm>
            <a:off x="2017554" y="3276600"/>
            <a:ext cx="5108891" cy="3310415"/>
          </a:xfrm>
          <a:prstGeom prst="rect">
            <a:avLst/>
          </a:prstGeom>
        </p:spPr>
      </p:pic>
    </p:spTree>
    <p:extLst>
      <p:ext uri="{BB962C8B-B14F-4D97-AF65-F5344CB8AC3E}">
        <p14:creationId xmlns:p14="http://schemas.microsoft.com/office/powerpoint/2010/main" val="797395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Major-”Big Bear”</a:t>
            </a:r>
            <a:endParaRPr lang="en-US" dirty="0"/>
          </a:p>
        </p:txBody>
      </p:sp>
      <p:pic>
        <p:nvPicPr>
          <p:cNvPr id="4" name="Picture 4" descr="MCj008314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52950"/>
            <a:ext cx="5859463" cy="508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45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Major-”Big Bear”</a:t>
            </a:r>
            <a:endParaRPr lang="en-US" dirty="0"/>
          </a:p>
        </p:txBody>
      </p:sp>
      <p:sp>
        <p:nvSpPr>
          <p:cNvPr id="4" name="Content Placeholder 3"/>
          <p:cNvSpPr>
            <a:spLocks noGrp="1" noChangeArrowheads="1"/>
          </p:cNvSpPr>
          <p:nvPr>
            <p:ph sz="quarter" idx="4294967295"/>
          </p:nvPr>
        </p:nvSpPr>
        <p:spPr>
          <a:xfrm>
            <a:off x="609600" y="1600200"/>
            <a:ext cx="7924800" cy="4114800"/>
          </a:xfrm>
          <a:prstGeom prst="rect">
            <a:avLst/>
          </a:prstGeom>
        </p:spPr>
        <p:txBody>
          <a:bodyPr>
            <a:normAutofit/>
          </a:bodyPr>
          <a:lstStyle/>
          <a:p>
            <a:pPr fontAlgn="auto">
              <a:lnSpc>
                <a:spcPct val="80000"/>
              </a:lnSpc>
              <a:defRPr/>
            </a:pPr>
            <a:r>
              <a:rPr lang="en-US" altLang="en-US" sz="2400" dirty="0" smtClean="0">
                <a:latin typeface="Comic Sans MS" pitchFamily="66" charset="0"/>
              </a:rPr>
              <a:t>Brightest Star – </a:t>
            </a:r>
            <a:r>
              <a:rPr lang="en-US" altLang="en-US" sz="2400" dirty="0" err="1" smtClean="0">
                <a:latin typeface="Comic Sans MS" pitchFamily="66" charset="0"/>
              </a:rPr>
              <a:t>Dubhe</a:t>
            </a:r>
            <a:r>
              <a:rPr lang="en-US" altLang="en-US" sz="2400" dirty="0" smtClean="0">
                <a:latin typeface="Comic Sans MS" pitchFamily="66" charset="0"/>
              </a:rPr>
              <a:t> and </a:t>
            </a:r>
            <a:r>
              <a:rPr lang="en-US" altLang="en-US" sz="2400" dirty="0" err="1" smtClean="0">
                <a:latin typeface="Comic Sans MS" pitchFamily="66" charset="0"/>
              </a:rPr>
              <a:t>Merak</a:t>
            </a:r>
            <a:r>
              <a:rPr lang="en-US" altLang="en-US" sz="2400" dirty="0" smtClean="0">
                <a:latin typeface="Comic Sans MS" pitchFamily="66" charset="0"/>
              </a:rPr>
              <a:t> </a:t>
            </a:r>
          </a:p>
          <a:p>
            <a:pPr fontAlgn="auto">
              <a:lnSpc>
                <a:spcPct val="80000"/>
              </a:lnSpc>
              <a:defRPr/>
            </a:pPr>
            <a:r>
              <a:rPr lang="en-US" altLang="en-US" sz="2400" dirty="0" smtClean="0">
                <a:latin typeface="Comic Sans MS" pitchFamily="66" charset="0"/>
              </a:rPr>
              <a:t>Best season to view – all year</a:t>
            </a:r>
          </a:p>
          <a:p>
            <a:pPr fontAlgn="auto">
              <a:lnSpc>
                <a:spcPct val="80000"/>
              </a:lnSpc>
              <a:buFontTx/>
              <a:buNone/>
              <a:defRPr/>
            </a:pPr>
            <a:endParaRPr lang="en-US" altLang="en-US" sz="2400" dirty="0" smtClean="0">
              <a:latin typeface="Comic Sans MS" pitchFamily="66" charset="0"/>
            </a:endParaRPr>
          </a:p>
          <a:p>
            <a:pPr fontAlgn="auto">
              <a:lnSpc>
                <a:spcPct val="80000"/>
              </a:lnSpc>
              <a:buFontTx/>
              <a:buNone/>
              <a:defRPr/>
            </a:pPr>
            <a:r>
              <a:rPr lang="en-US" altLang="en-US" sz="2400" dirty="0" smtClean="0">
                <a:latin typeface="Comic Sans MS" pitchFamily="66" charset="0"/>
              </a:rPr>
              <a:t>The Myth: </a:t>
            </a:r>
          </a:p>
          <a:p>
            <a:pPr fontAlgn="auto">
              <a:lnSpc>
                <a:spcPct val="80000"/>
              </a:lnSpc>
              <a:buFontTx/>
              <a:buNone/>
              <a:defRPr/>
            </a:pPr>
            <a:r>
              <a:rPr lang="en-US" altLang="en-US" sz="2400" dirty="0" smtClean="0">
                <a:latin typeface="Comic Sans MS" pitchFamily="66" charset="0"/>
              </a:rPr>
              <a:t>		Zeus, king of the gods, fell in love with </a:t>
            </a:r>
            <a:r>
              <a:rPr lang="en-US" altLang="en-US" sz="2400" dirty="0" err="1" smtClean="0">
                <a:latin typeface="Comic Sans MS" pitchFamily="66" charset="0"/>
              </a:rPr>
              <a:t>Callisto</a:t>
            </a:r>
            <a:r>
              <a:rPr lang="en-US" altLang="en-US" sz="2400" dirty="0" smtClean="0">
                <a:latin typeface="Comic Sans MS" pitchFamily="66" charset="0"/>
              </a:rPr>
              <a:t>.  Together they had a son, </a:t>
            </a:r>
            <a:r>
              <a:rPr lang="en-US" altLang="en-US" sz="2400" dirty="0" err="1" smtClean="0">
                <a:latin typeface="Comic Sans MS" pitchFamily="66" charset="0"/>
              </a:rPr>
              <a:t>Arcas</a:t>
            </a:r>
            <a:r>
              <a:rPr lang="en-US" altLang="en-US" sz="2400" dirty="0" smtClean="0">
                <a:latin typeface="Comic Sans MS" pitchFamily="66" charset="0"/>
              </a:rPr>
              <a:t>.  Zeus changed </a:t>
            </a:r>
            <a:r>
              <a:rPr lang="en-US" altLang="en-US" sz="2400" dirty="0" err="1" smtClean="0">
                <a:latin typeface="Comic Sans MS" pitchFamily="66" charset="0"/>
              </a:rPr>
              <a:t>Callisto</a:t>
            </a:r>
            <a:r>
              <a:rPr lang="en-US" altLang="en-US" sz="2400" dirty="0" smtClean="0">
                <a:latin typeface="Comic Sans MS" pitchFamily="66" charset="0"/>
              </a:rPr>
              <a:t> into a bear to protect her from his jealous wife, Hera.  When </a:t>
            </a:r>
            <a:r>
              <a:rPr lang="en-US" altLang="en-US" sz="2400" dirty="0" err="1" smtClean="0">
                <a:latin typeface="Comic Sans MS" pitchFamily="66" charset="0"/>
              </a:rPr>
              <a:t>Arcas</a:t>
            </a:r>
            <a:r>
              <a:rPr lang="en-US" altLang="en-US" sz="2400" dirty="0" smtClean="0">
                <a:latin typeface="Comic Sans MS" pitchFamily="66" charset="0"/>
              </a:rPr>
              <a:t> grew up, he almost shot his mother by mistake.  Zeus protected </a:t>
            </a:r>
            <a:r>
              <a:rPr lang="en-US" altLang="en-US" sz="2400" dirty="0" err="1" smtClean="0">
                <a:latin typeface="Comic Sans MS" pitchFamily="66" charset="0"/>
              </a:rPr>
              <a:t>Callisto</a:t>
            </a:r>
            <a:r>
              <a:rPr lang="en-US" altLang="en-US" sz="2400" dirty="0" smtClean="0">
                <a:latin typeface="Comic Sans MS" pitchFamily="66" charset="0"/>
              </a:rPr>
              <a:t> by changing </a:t>
            </a:r>
            <a:r>
              <a:rPr lang="en-US" altLang="en-US" sz="2400" dirty="0" err="1" smtClean="0">
                <a:latin typeface="Comic Sans MS" pitchFamily="66" charset="0"/>
              </a:rPr>
              <a:t>Arcas</a:t>
            </a:r>
            <a:r>
              <a:rPr lang="en-US" altLang="en-US" sz="2400" dirty="0" smtClean="0">
                <a:latin typeface="Comic Sans MS" pitchFamily="66" charset="0"/>
              </a:rPr>
              <a:t> into another bear (Ursa Minor-Little Dipper) and placing both bears in the sky.</a:t>
            </a:r>
            <a:r>
              <a:rPr lang="en-US" altLang="en-US" sz="2000" dirty="0" smtClean="0">
                <a:latin typeface="Comic Sans MS" pitchFamily="66" charset="0"/>
              </a:rPr>
              <a:t>  </a:t>
            </a:r>
          </a:p>
        </p:txBody>
      </p:sp>
    </p:spTree>
    <p:extLst>
      <p:ext uri="{BB962C8B-B14F-4D97-AF65-F5344CB8AC3E}">
        <p14:creationId xmlns:p14="http://schemas.microsoft.com/office/powerpoint/2010/main" val="9285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Minor-”The Little Bear”</a:t>
            </a:r>
            <a:endParaRPr lang="en-US" dirty="0"/>
          </a:p>
        </p:txBody>
      </p:sp>
      <p:sp>
        <p:nvSpPr>
          <p:cNvPr id="4" name="Rectangle 3"/>
          <p:cNvSpPr txBox="1">
            <a:spLocks noChangeArrowheads="1"/>
          </p:cNvSpPr>
          <p:nvPr/>
        </p:nvSpPr>
        <p:spPr>
          <a:xfrm>
            <a:off x="457200" y="1600200"/>
            <a:ext cx="8229600" cy="4800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fontAlgn="auto">
              <a:defRPr/>
            </a:pPr>
            <a:r>
              <a:rPr lang="en-US" altLang="en-US" sz="2800" kern="0" dirty="0" err="1" smtClean="0"/>
              <a:t>Ursa</a:t>
            </a:r>
            <a:r>
              <a:rPr lang="en-US" altLang="en-US" sz="2800" kern="0" dirty="0" smtClean="0"/>
              <a:t> Minor, aka, Little Bear, contains the Little Dipper and the North Star, Polaris</a:t>
            </a:r>
          </a:p>
        </p:txBody>
      </p:sp>
      <p:pic>
        <p:nvPicPr>
          <p:cNvPr id="5" name="Picture 7" descr="major minor polar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3200"/>
            <a:ext cx="3829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igDipper_Be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5150" y="2667000"/>
            <a:ext cx="4130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96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Minor-”Little Bear”</a:t>
            </a:r>
            <a:endParaRPr lang="en-US" dirty="0"/>
          </a:p>
        </p:txBody>
      </p:sp>
      <p:sp>
        <p:nvSpPr>
          <p:cNvPr id="4" name="Rectangle 3"/>
          <p:cNvSpPr txBox="1">
            <a:spLocks noChangeArrowheads="1"/>
          </p:cNvSpPr>
          <p:nvPr/>
        </p:nvSpPr>
        <p:spPr>
          <a:xfrm>
            <a:off x="429322" y="1417638"/>
            <a:ext cx="82296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fontAlgn="auto">
              <a:lnSpc>
                <a:spcPct val="80000"/>
              </a:lnSpc>
              <a:defRPr/>
            </a:pPr>
            <a:r>
              <a:rPr lang="en-US" altLang="en-US" sz="2400" kern="0" dirty="0" smtClean="0">
                <a:latin typeface="Comic Sans MS" pitchFamily="66" charset="0"/>
              </a:rPr>
              <a:t>Brightest Star – Polaris</a:t>
            </a:r>
            <a:r>
              <a:rPr lang="en-US" altLang="en-US" sz="2400" kern="0" dirty="0" smtClean="0"/>
              <a:t> </a:t>
            </a:r>
            <a:endParaRPr lang="en-US" altLang="en-US" sz="2400" kern="0" dirty="0" smtClean="0">
              <a:latin typeface="Comic Sans MS" pitchFamily="66" charset="0"/>
            </a:endParaRPr>
          </a:p>
          <a:p>
            <a:pPr fontAlgn="auto">
              <a:lnSpc>
                <a:spcPct val="80000"/>
              </a:lnSpc>
              <a:defRPr/>
            </a:pPr>
            <a:r>
              <a:rPr lang="en-US" altLang="en-US" sz="2400" kern="0" dirty="0" smtClean="0">
                <a:latin typeface="Comic Sans MS" pitchFamily="66" charset="0"/>
              </a:rPr>
              <a:t>Best season to view – all year</a:t>
            </a:r>
          </a:p>
          <a:p>
            <a:pPr fontAlgn="auto">
              <a:lnSpc>
                <a:spcPct val="80000"/>
              </a:lnSpc>
              <a:buFontTx/>
              <a:buNone/>
              <a:defRPr/>
            </a:pPr>
            <a:endParaRPr lang="en-US" altLang="en-US" sz="2400" kern="0" dirty="0" smtClean="0">
              <a:latin typeface="Comic Sans MS" pitchFamily="66" charset="0"/>
            </a:endParaRPr>
          </a:p>
          <a:p>
            <a:pPr fontAlgn="auto">
              <a:defRPr/>
            </a:pPr>
            <a:r>
              <a:rPr lang="en-US" sz="2400" b="1" i="1" kern="0" dirty="0" smtClean="0">
                <a:latin typeface="Comic Sans MS" pitchFamily="66" charset="0"/>
              </a:rPr>
              <a:t>Remember</a:t>
            </a:r>
            <a:r>
              <a:rPr lang="en-US" sz="2400" kern="0" dirty="0" smtClean="0">
                <a:latin typeface="Comic Sans MS" pitchFamily="66" charset="0"/>
              </a:rPr>
              <a:t> Zeus loved </a:t>
            </a:r>
            <a:r>
              <a:rPr lang="en-US" sz="2400" kern="0" dirty="0" err="1" smtClean="0">
                <a:latin typeface="Comic Sans MS" pitchFamily="66" charset="0"/>
              </a:rPr>
              <a:t>Callisto</a:t>
            </a:r>
            <a:r>
              <a:rPr lang="en-US" sz="2400" kern="0" dirty="0" smtClean="0">
                <a:latin typeface="Comic Sans MS" pitchFamily="66" charset="0"/>
              </a:rPr>
              <a:t> and changed her into a bear to protect her from his jealous wife. </a:t>
            </a:r>
            <a:r>
              <a:rPr lang="en-US" altLang="en-US" sz="2400" kern="0" dirty="0" err="1" smtClean="0">
                <a:latin typeface="Comic Sans MS" pitchFamily="66" charset="0"/>
              </a:rPr>
              <a:t>Arcas</a:t>
            </a:r>
            <a:r>
              <a:rPr lang="en-US" altLang="en-US" sz="2400" kern="0" dirty="0" smtClean="0">
                <a:latin typeface="Comic Sans MS" pitchFamily="66" charset="0"/>
              </a:rPr>
              <a:t> liked to hunt and almost killed his mother, </a:t>
            </a:r>
            <a:r>
              <a:rPr lang="en-US" altLang="en-US" sz="2400" kern="0" dirty="0" err="1" smtClean="0">
                <a:latin typeface="Comic Sans MS" pitchFamily="66" charset="0"/>
              </a:rPr>
              <a:t>Callisto</a:t>
            </a:r>
            <a:r>
              <a:rPr lang="en-US" altLang="en-US" sz="2400" kern="0" dirty="0" smtClean="0">
                <a:latin typeface="Comic Sans MS" pitchFamily="66" charset="0"/>
              </a:rPr>
              <a:t>, Big Bear. Zeus decided to also change </a:t>
            </a:r>
            <a:r>
              <a:rPr lang="en-US" altLang="en-US" sz="2400" kern="0" dirty="0" err="1" smtClean="0">
                <a:latin typeface="Comic Sans MS" pitchFamily="66" charset="0"/>
              </a:rPr>
              <a:t>Arcas</a:t>
            </a:r>
            <a:r>
              <a:rPr lang="en-US" altLang="en-US" sz="2400" kern="0" dirty="0" smtClean="0">
                <a:latin typeface="Comic Sans MS" pitchFamily="66" charset="0"/>
              </a:rPr>
              <a:t> into a bear to protect both his son and his lover. He placed both bears in the sky together.</a:t>
            </a:r>
            <a:endParaRPr lang="en-US" sz="2400" kern="0" dirty="0" smtClean="0">
              <a:latin typeface="Comic Sans MS" pitchFamily="66" charset="0"/>
            </a:endParaRPr>
          </a:p>
        </p:txBody>
      </p:sp>
    </p:spTree>
    <p:extLst>
      <p:ext uri="{BB962C8B-B14F-4D97-AF65-F5344CB8AC3E}">
        <p14:creationId xmlns:p14="http://schemas.microsoft.com/office/powerpoint/2010/main" val="2956551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Draco-”The Dragon”</a:t>
            </a:r>
            <a:endParaRPr lang="en-US" dirty="0"/>
          </a:p>
        </p:txBody>
      </p:sp>
      <p:pic>
        <p:nvPicPr>
          <p:cNvPr id="4" name="Content Placeholder 3" descr="draco.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5689600" cy="4114800"/>
          </a:xfrm>
          <a:prstGeom prst="rect">
            <a:avLst/>
          </a:prstGeom>
        </p:spPr>
      </p:pic>
    </p:spTree>
    <p:extLst>
      <p:ext uri="{BB962C8B-B14F-4D97-AF65-F5344CB8AC3E}">
        <p14:creationId xmlns:p14="http://schemas.microsoft.com/office/powerpoint/2010/main" val="247947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Draco-”The Dragon”</a:t>
            </a:r>
            <a:endParaRPr lang="en-US" dirty="0"/>
          </a:p>
        </p:txBody>
      </p:sp>
      <p:sp>
        <p:nvSpPr>
          <p:cNvPr id="4" name="Content Placeholder 2"/>
          <p:cNvSpPr>
            <a:spLocks noGrp="1"/>
          </p:cNvSpPr>
          <p:nvPr>
            <p:ph sz="quarter" idx="4294967295"/>
          </p:nvPr>
        </p:nvSpPr>
        <p:spPr>
          <a:xfrm>
            <a:off x="609600" y="1600200"/>
            <a:ext cx="7924800" cy="4114800"/>
          </a:xfrm>
          <a:prstGeom prst="rect">
            <a:avLst/>
          </a:prstGeom>
        </p:spPr>
        <p:txBody>
          <a:bodyPr/>
          <a:lstStyle/>
          <a:p>
            <a:pPr fontAlgn="auto">
              <a:defRPr/>
            </a:pPr>
            <a:r>
              <a:rPr lang="en-US" sz="3600" dirty="0" smtClean="0"/>
              <a:t>Draco the dragon fought Minerva during the wars between the giants and the gods. Minerva threw Draco's twisted body into the heavens before it had time to unwind itself.</a:t>
            </a:r>
          </a:p>
          <a:p>
            <a:pPr fontAlgn="auto">
              <a:defRPr/>
            </a:pPr>
            <a:endParaRPr lang="en-US" dirty="0" smtClean="0"/>
          </a:p>
        </p:txBody>
      </p:sp>
    </p:spTree>
    <p:extLst>
      <p:ext uri="{BB962C8B-B14F-4D97-AF65-F5344CB8AC3E}">
        <p14:creationId xmlns:p14="http://schemas.microsoft.com/office/powerpoint/2010/main" val="331678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Hemispheres? Different Constellations.</a:t>
            </a:r>
            <a:endParaRPr lang="en-US" dirty="0"/>
          </a:p>
        </p:txBody>
      </p:sp>
      <p:pic>
        <p:nvPicPr>
          <p:cNvPr id="4" name="Picture 6" descr="C:\Documents and Settings\All Users\Documents\My Pictures\southern hemisphe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525963" cy="4525963"/>
          </a:xfrm>
          <a:noFill/>
          <a:extLst>
            <a:ext uri="{909E8E84-426E-40DD-AFC4-6F175D3DCCD1}">
              <a14:hiddenFill xmlns:a14="http://schemas.microsoft.com/office/drawing/2010/main">
                <a:solidFill>
                  <a:srgbClr val="FFFFFF"/>
                </a:solidFill>
              </a14:hiddenFill>
            </a:ext>
          </a:extLst>
        </p:spPr>
      </p:pic>
      <p:pic>
        <p:nvPicPr>
          <p:cNvPr id="5" name="Picture 7" descr="C:\Documents and Settings\All Users\Documents\My Pictures\northern hemi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67107"/>
            <a:ext cx="4267200" cy="453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400" y="6202363"/>
            <a:ext cx="8153400" cy="369332"/>
          </a:xfrm>
          <a:prstGeom prst="rect">
            <a:avLst/>
          </a:prstGeom>
          <a:noFill/>
        </p:spPr>
        <p:txBody>
          <a:bodyPr wrap="square" rtlCol="0">
            <a:spAutoFit/>
          </a:bodyPr>
          <a:lstStyle/>
          <a:p>
            <a:r>
              <a:rPr lang="en-US" dirty="0" smtClean="0"/>
              <a:t>Southern Hemisphere			Northern Hemisphere</a:t>
            </a:r>
            <a:endParaRPr lang="en-US" dirty="0"/>
          </a:p>
        </p:txBody>
      </p:sp>
    </p:spTree>
    <p:extLst>
      <p:ext uri="{BB962C8B-B14F-4D97-AF65-F5344CB8AC3E}">
        <p14:creationId xmlns:p14="http://schemas.microsoft.com/office/powerpoint/2010/main" val="20509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Polaris</a:t>
            </a:r>
            <a:endParaRPr lang="en-US" dirty="0"/>
          </a:p>
        </p:txBody>
      </p:sp>
      <p:sp>
        <p:nvSpPr>
          <p:cNvPr id="3" name="Content Placeholder 2"/>
          <p:cNvSpPr>
            <a:spLocks noGrp="1"/>
          </p:cNvSpPr>
          <p:nvPr>
            <p:ph idx="1"/>
          </p:nvPr>
        </p:nvSpPr>
        <p:spPr>
          <a:xfrm>
            <a:off x="381000" y="381000"/>
            <a:ext cx="8229600" cy="4525963"/>
          </a:xfrm>
        </p:spPr>
        <p:txBody>
          <a:bodyPr/>
          <a:lstStyle/>
          <a:p>
            <a:pPr marL="0" indent="0" fontAlgn="auto">
              <a:buNone/>
              <a:defRPr/>
            </a:pPr>
            <a:endParaRPr lang="en-US" dirty="0" smtClean="0">
              <a:latin typeface="Comic Sans MS" pitchFamily="66" charset="0"/>
            </a:endParaRPr>
          </a:p>
          <a:p>
            <a:pPr fontAlgn="auto">
              <a:defRPr/>
            </a:pPr>
            <a:r>
              <a:rPr lang="en-US" dirty="0" smtClean="0">
                <a:latin typeface="Comic Sans MS" pitchFamily="66" charset="0"/>
              </a:rPr>
              <a:t>As </a:t>
            </a:r>
            <a:r>
              <a:rPr lang="en-US" dirty="0">
                <a:latin typeface="Comic Sans MS" pitchFamily="66" charset="0"/>
              </a:rPr>
              <a:t>the Earth rotates on its axis its “</a:t>
            </a:r>
            <a:r>
              <a:rPr lang="en-US" i="1" dirty="0">
                <a:latin typeface="Comic Sans MS" pitchFamily="66" charset="0"/>
              </a:rPr>
              <a:t>celestial” </a:t>
            </a:r>
            <a:r>
              <a:rPr lang="en-US" dirty="0">
                <a:latin typeface="Comic Sans MS" pitchFamily="66" charset="0"/>
              </a:rPr>
              <a:t> north pole remains directly in line with Polaris.</a:t>
            </a:r>
          </a:p>
          <a:p>
            <a:pPr fontAlgn="auto">
              <a:defRPr/>
            </a:pPr>
            <a:r>
              <a:rPr lang="en-US" altLang="en-US" dirty="0" smtClean="0">
                <a:latin typeface="Comic Sans MS" pitchFamily="66" charset="0"/>
              </a:rPr>
              <a:t>Stars </a:t>
            </a:r>
            <a:r>
              <a:rPr lang="en-US" altLang="en-US" dirty="0">
                <a:latin typeface="Comic Sans MS" pitchFamily="66" charset="0"/>
              </a:rPr>
              <a:t>in the northern hemisphere appear to rotate around </a:t>
            </a:r>
            <a:r>
              <a:rPr lang="en-US" altLang="en-US" dirty="0">
                <a:solidFill>
                  <a:srgbClr val="FFC000"/>
                </a:solidFill>
                <a:latin typeface="Comic Sans MS" pitchFamily="66" charset="0"/>
              </a:rPr>
              <a:t>Polaris</a:t>
            </a:r>
            <a:r>
              <a:rPr lang="en-US" altLang="en-US" dirty="0">
                <a:latin typeface="Comic Sans MS" pitchFamily="66" charset="0"/>
              </a:rPr>
              <a:t> (the north star)</a:t>
            </a:r>
          </a:p>
          <a:p>
            <a:pPr fontAlgn="auto">
              <a:defRPr/>
            </a:pPr>
            <a:r>
              <a:rPr lang="en-US" altLang="en-US" dirty="0">
                <a:latin typeface="Comic Sans MS" pitchFamily="66" charset="0"/>
              </a:rPr>
              <a:t>Polaris aligns with the </a:t>
            </a:r>
            <a:r>
              <a:rPr lang="en-US" altLang="en-US" dirty="0">
                <a:solidFill>
                  <a:srgbClr val="FFC000"/>
                </a:solidFill>
                <a:latin typeface="Comic Sans MS" pitchFamily="66" charset="0"/>
              </a:rPr>
              <a:t>axis of rotation </a:t>
            </a:r>
            <a:r>
              <a:rPr lang="en-US" altLang="en-US" dirty="0">
                <a:latin typeface="Comic Sans MS" pitchFamily="66" charset="0"/>
              </a:rPr>
              <a:t>for the Earth: The North Pole</a:t>
            </a:r>
          </a:p>
          <a:p>
            <a:pPr fontAlgn="auto">
              <a:defRPr/>
            </a:pPr>
            <a:endParaRPr lang="en-US" dirty="0">
              <a:latin typeface="Comic Sans MS" pitchFamily="66" charset="0"/>
            </a:endParaRPr>
          </a:p>
          <a:p>
            <a:endParaRPr lang="en-US" dirty="0"/>
          </a:p>
        </p:txBody>
      </p:sp>
      <p:pic>
        <p:nvPicPr>
          <p:cNvPr id="4" name="Picture 3"/>
          <p:cNvPicPr>
            <a:picLocks noChangeAspect="1"/>
          </p:cNvPicPr>
          <p:nvPr/>
        </p:nvPicPr>
        <p:blipFill>
          <a:blip r:embed="rId2"/>
          <a:stretch>
            <a:fillRect/>
          </a:stretch>
        </p:blipFill>
        <p:spPr>
          <a:xfrm>
            <a:off x="7373185" y="4641931"/>
            <a:ext cx="1770815" cy="2216069"/>
          </a:xfrm>
          <a:prstGeom prst="rect">
            <a:avLst/>
          </a:prstGeom>
        </p:spPr>
      </p:pic>
      <p:pic>
        <p:nvPicPr>
          <p:cNvPr id="5" name="Picture 4"/>
          <p:cNvPicPr>
            <a:picLocks noChangeAspect="1"/>
          </p:cNvPicPr>
          <p:nvPr/>
        </p:nvPicPr>
        <p:blipFill>
          <a:blip r:embed="rId3"/>
          <a:stretch>
            <a:fillRect/>
          </a:stretch>
        </p:blipFill>
        <p:spPr>
          <a:xfrm>
            <a:off x="381000" y="5134571"/>
            <a:ext cx="2246584" cy="1495820"/>
          </a:xfrm>
          <a:prstGeom prst="rect">
            <a:avLst/>
          </a:prstGeom>
        </p:spPr>
      </p:pic>
    </p:spTree>
    <p:extLst>
      <p:ext uri="{BB962C8B-B14F-4D97-AF65-F5344CB8AC3E}">
        <p14:creationId xmlns:p14="http://schemas.microsoft.com/office/powerpoint/2010/main" val="379778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Zodiac</a:t>
            </a:r>
            <a:endParaRPr lang="en-US" dirty="0"/>
          </a:p>
        </p:txBody>
      </p:sp>
      <p:sp>
        <p:nvSpPr>
          <p:cNvPr id="3" name="Content Placeholder 2"/>
          <p:cNvSpPr>
            <a:spLocks noGrp="1"/>
          </p:cNvSpPr>
          <p:nvPr>
            <p:ph idx="1"/>
          </p:nvPr>
        </p:nvSpPr>
        <p:spPr/>
        <p:txBody>
          <a:bodyPr/>
          <a:lstStyle/>
          <a:p>
            <a:r>
              <a:rPr lang="en-US" sz="2400" dirty="0" smtClean="0"/>
              <a:t>Band of </a:t>
            </a:r>
            <a:r>
              <a:rPr lang="en-US" sz="2400" dirty="0" smtClean="0">
                <a:solidFill>
                  <a:srgbClr val="FFC000"/>
                </a:solidFill>
              </a:rPr>
              <a:t>12</a:t>
            </a:r>
            <a:r>
              <a:rPr lang="en-US" sz="2400" dirty="0" smtClean="0"/>
              <a:t> constellations across the </a:t>
            </a:r>
            <a:r>
              <a:rPr lang="en-US" sz="2400" dirty="0" smtClean="0">
                <a:solidFill>
                  <a:srgbClr val="FFC000"/>
                </a:solidFill>
              </a:rPr>
              <a:t>ecliptic</a:t>
            </a:r>
            <a:r>
              <a:rPr lang="en-US" sz="2400" dirty="0" smtClean="0"/>
              <a:t>.</a:t>
            </a:r>
          </a:p>
          <a:p>
            <a:r>
              <a:rPr lang="en-US" sz="2400" dirty="0" smtClean="0"/>
              <a:t>The </a:t>
            </a:r>
            <a:r>
              <a:rPr lang="en-US" sz="2400" dirty="0" smtClean="0">
                <a:solidFill>
                  <a:srgbClr val="FFC000"/>
                </a:solidFill>
              </a:rPr>
              <a:t>ecliptic</a:t>
            </a:r>
            <a:r>
              <a:rPr lang="en-US" sz="2400" dirty="0" smtClean="0"/>
              <a:t> is the plane of Earth’s orbit around the sun. </a:t>
            </a:r>
            <a:r>
              <a:rPr lang="en-US" altLang="en-US" sz="2400" dirty="0" smtClean="0"/>
              <a:t>It is the </a:t>
            </a:r>
            <a:r>
              <a:rPr lang="en-US" altLang="en-US" sz="2400" dirty="0"/>
              <a:t>apparent path that the sun (and planets) appear to move along against the star background.</a:t>
            </a:r>
          </a:p>
          <a:p>
            <a:pPr marL="0" indent="0">
              <a:buNone/>
            </a:pPr>
            <a:endParaRPr lang="en-US" dirty="0"/>
          </a:p>
        </p:txBody>
      </p:sp>
      <p:pic>
        <p:nvPicPr>
          <p:cNvPr id="4" name="Picture 3"/>
          <p:cNvPicPr>
            <a:picLocks noChangeAspect="1"/>
          </p:cNvPicPr>
          <p:nvPr/>
        </p:nvPicPr>
        <p:blipFill>
          <a:blip r:embed="rId2"/>
          <a:stretch>
            <a:fillRect/>
          </a:stretch>
        </p:blipFill>
        <p:spPr>
          <a:xfrm>
            <a:off x="1295400" y="3200400"/>
            <a:ext cx="6553200" cy="3418844"/>
          </a:xfrm>
          <a:prstGeom prst="rect">
            <a:avLst/>
          </a:prstGeom>
        </p:spPr>
      </p:pic>
    </p:spTree>
    <p:extLst>
      <p:ext uri="{BB962C8B-B14F-4D97-AF65-F5344CB8AC3E}">
        <p14:creationId xmlns:p14="http://schemas.microsoft.com/office/powerpoint/2010/main" val="356478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Circumpolar Constellations</a:t>
            </a:r>
            <a:endParaRPr lang="en-US" dirty="0"/>
          </a:p>
        </p:txBody>
      </p:sp>
      <p:sp>
        <p:nvSpPr>
          <p:cNvPr id="3" name="Content Placeholder 2"/>
          <p:cNvSpPr>
            <a:spLocks noGrp="1"/>
          </p:cNvSpPr>
          <p:nvPr>
            <p:ph idx="1"/>
          </p:nvPr>
        </p:nvSpPr>
        <p:spPr/>
        <p:txBody>
          <a:bodyPr/>
          <a:lstStyle/>
          <a:p>
            <a:pPr marL="609600" indent="-609600" eaLnBrk="1" hangingPunct="1"/>
            <a:r>
              <a:rPr lang="en-US" altLang="en-US" sz="2400" dirty="0"/>
              <a:t>Can be seen all </a:t>
            </a:r>
            <a:r>
              <a:rPr lang="en-US" altLang="en-US" sz="2400" dirty="0">
                <a:solidFill>
                  <a:srgbClr val="FFC000"/>
                </a:solidFill>
              </a:rPr>
              <a:t>year</a:t>
            </a:r>
            <a:r>
              <a:rPr lang="en-US" altLang="en-US" sz="2400" dirty="0"/>
              <a:t> </a:t>
            </a:r>
            <a:r>
              <a:rPr lang="en-US" altLang="en-US" sz="2400" dirty="0" smtClean="0"/>
              <a:t>long</a:t>
            </a:r>
            <a:endParaRPr lang="en-US" altLang="en-US" sz="2400" dirty="0"/>
          </a:p>
          <a:p>
            <a:pPr marL="609600" indent="-609600" eaLnBrk="1" hangingPunct="1"/>
            <a:r>
              <a:rPr lang="en-US" altLang="en-US" sz="2400" dirty="0"/>
              <a:t>Never fully set below the </a:t>
            </a:r>
            <a:r>
              <a:rPr lang="en-US" altLang="en-US" sz="2400" dirty="0" smtClean="0">
                <a:solidFill>
                  <a:srgbClr val="FFC000"/>
                </a:solidFill>
              </a:rPr>
              <a:t>horizon</a:t>
            </a:r>
            <a:endParaRPr lang="en-US" altLang="en-US" sz="2400" dirty="0">
              <a:solidFill>
                <a:srgbClr val="FFC000"/>
              </a:solidFill>
            </a:endParaRPr>
          </a:p>
          <a:p>
            <a:pPr marL="609600" indent="-609600" eaLnBrk="1" hangingPunct="1"/>
            <a:r>
              <a:rPr lang="en-US" altLang="en-US" sz="2400" dirty="0"/>
              <a:t>Appear to move </a:t>
            </a:r>
            <a:r>
              <a:rPr lang="en-US" altLang="en-US" sz="2400" dirty="0">
                <a:solidFill>
                  <a:srgbClr val="FFC000"/>
                </a:solidFill>
              </a:rPr>
              <a:t>counter clockwise </a:t>
            </a:r>
            <a:r>
              <a:rPr lang="en-US" altLang="en-US" sz="2400" dirty="0"/>
              <a:t>around </a:t>
            </a:r>
            <a:r>
              <a:rPr lang="en-US" altLang="en-US" sz="2400" dirty="0" smtClean="0"/>
              <a:t>Polaris</a:t>
            </a:r>
            <a:endParaRPr lang="en-US" altLang="en-US" sz="2400" dirty="0"/>
          </a:p>
          <a:p>
            <a:pPr marL="609600" indent="-609600" eaLnBrk="1" hangingPunct="1"/>
            <a:r>
              <a:rPr lang="en-US" altLang="en-US" sz="2400" dirty="0"/>
              <a:t>Caused by </a:t>
            </a:r>
            <a:r>
              <a:rPr lang="en-US" altLang="en-US" sz="2400" dirty="0">
                <a:solidFill>
                  <a:srgbClr val="FFC000"/>
                </a:solidFill>
              </a:rPr>
              <a:t>Earth’s Rotation</a:t>
            </a:r>
            <a:endParaRPr lang="en-US" altLang="en-US" sz="2800" dirty="0">
              <a:solidFill>
                <a:srgbClr val="FFC000"/>
              </a:solidFill>
            </a:endParaRPr>
          </a:p>
          <a:p>
            <a:pPr marL="0" indent="0">
              <a:buNone/>
            </a:pPr>
            <a:endParaRPr lang="en-US" dirty="0"/>
          </a:p>
        </p:txBody>
      </p:sp>
      <p:pic>
        <p:nvPicPr>
          <p:cNvPr id="5" name="Picture 4"/>
          <p:cNvPicPr>
            <a:picLocks noChangeAspect="1"/>
          </p:cNvPicPr>
          <p:nvPr/>
        </p:nvPicPr>
        <p:blipFill>
          <a:blip r:embed="rId2"/>
          <a:stretch>
            <a:fillRect/>
          </a:stretch>
        </p:blipFill>
        <p:spPr>
          <a:xfrm>
            <a:off x="2286000" y="3429000"/>
            <a:ext cx="4081520" cy="3033974"/>
          </a:xfrm>
          <a:prstGeom prst="rect">
            <a:avLst/>
          </a:prstGeom>
        </p:spPr>
      </p:pic>
    </p:spTree>
    <p:extLst>
      <p:ext uri="{BB962C8B-B14F-4D97-AF65-F5344CB8AC3E}">
        <p14:creationId xmlns:p14="http://schemas.microsoft.com/office/powerpoint/2010/main" val="393273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Circumpolar Constellations</a:t>
            </a:r>
            <a:endParaRPr lang="en-US" dirty="0"/>
          </a:p>
        </p:txBody>
      </p:sp>
      <p:sp>
        <p:nvSpPr>
          <p:cNvPr id="3" name="Content Placeholder 2"/>
          <p:cNvSpPr>
            <a:spLocks noGrp="1"/>
          </p:cNvSpPr>
          <p:nvPr>
            <p:ph idx="1"/>
          </p:nvPr>
        </p:nvSpPr>
        <p:spPr/>
        <p:txBody>
          <a:bodyPr/>
          <a:lstStyle/>
          <a:p>
            <a:pPr marL="914400" lvl="2" indent="0" eaLnBrk="1" hangingPunct="1">
              <a:buNone/>
            </a:pPr>
            <a:r>
              <a:rPr lang="en-US" altLang="en-US" sz="2800" u="sng" dirty="0" err="1"/>
              <a:t>Ursa</a:t>
            </a:r>
            <a:r>
              <a:rPr lang="en-US" altLang="en-US" sz="2800" u="sng" dirty="0"/>
              <a:t> Major</a:t>
            </a:r>
            <a:r>
              <a:rPr lang="en-US" altLang="en-US" sz="2800" dirty="0"/>
              <a:t> – The Big Bear</a:t>
            </a:r>
          </a:p>
          <a:p>
            <a:pPr marL="914400" lvl="2" indent="0" eaLnBrk="1" hangingPunct="1">
              <a:buNone/>
            </a:pPr>
            <a:r>
              <a:rPr lang="en-US" altLang="en-US" sz="2800" u="sng" dirty="0" err="1"/>
              <a:t>Ursa</a:t>
            </a:r>
            <a:r>
              <a:rPr lang="en-US" altLang="en-US" sz="2800" u="sng" dirty="0"/>
              <a:t> Minor</a:t>
            </a:r>
            <a:r>
              <a:rPr lang="en-US" altLang="en-US" sz="2800" dirty="0"/>
              <a:t> – The Little Bear</a:t>
            </a:r>
          </a:p>
          <a:p>
            <a:pPr marL="914400" lvl="2" indent="0" eaLnBrk="1" hangingPunct="1">
              <a:buNone/>
            </a:pPr>
            <a:r>
              <a:rPr lang="en-US" altLang="en-US" sz="2800" u="sng" dirty="0"/>
              <a:t>Cassiopeia </a:t>
            </a:r>
            <a:r>
              <a:rPr lang="en-US" altLang="en-US" sz="2800" dirty="0"/>
              <a:t>– Queen on Her Throne</a:t>
            </a:r>
          </a:p>
          <a:p>
            <a:pPr marL="914400" lvl="2" indent="0" eaLnBrk="1" hangingPunct="1">
              <a:buNone/>
            </a:pPr>
            <a:r>
              <a:rPr lang="en-US" altLang="en-US" sz="2800" u="sng" dirty="0"/>
              <a:t>Draco</a:t>
            </a:r>
            <a:r>
              <a:rPr lang="en-US" altLang="en-US" sz="2800" dirty="0"/>
              <a:t>- The Dragon</a:t>
            </a:r>
          </a:p>
          <a:p>
            <a:pPr marL="914400" lvl="2" indent="0" eaLnBrk="1" hangingPunct="1">
              <a:buNone/>
            </a:pPr>
            <a:r>
              <a:rPr lang="en-US" altLang="en-US" sz="2800" u="sng" dirty="0"/>
              <a:t>Cepheus</a:t>
            </a:r>
            <a:r>
              <a:rPr lang="en-US" altLang="en-US" sz="2800" dirty="0"/>
              <a:t>- The King</a:t>
            </a:r>
          </a:p>
          <a:p>
            <a:endParaRPr lang="en-US" dirty="0"/>
          </a:p>
        </p:txBody>
      </p:sp>
    </p:spTree>
    <p:extLst>
      <p:ext uri="{BB962C8B-B14F-4D97-AF65-F5344CB8AC3E}">
        <p14:creationId xmlns:p14="http://schemas.microsoft.com/office/powerpoint/2010/main" val="401565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Circumpolar Constellations</a:t>
            </a:r>
            <a:endParaRPr lang="en-US" dirty="0"/>
          </a:p>
        </p:txBody>
      </p:sp>
      <p:sp>
        <p:nvSpPr>
          <p:cNvPr id="3" name="Content Placeholder 2"/>
          <p:cNvSpPr>
            <a:spLocks noGrp="1"/>
          </p:cNvSpPr>
          <p:nvPr>
            <p:ph idx="1"/>
          </p:nvPr>
        </p:nvSpPr>
        <p:spPr/>
        <p:txBody>
          <a:bodyPr/>
          <a:lstStyle/>
          <a:p>
            <a:pPr eaLnBrk="1" hangingPunct="1"/>
            <a:r>
              <a:rPr lang="en-US" altLang="en-US" dirty="0" smtClean="0"/>
              <a:t>The number </a:t>
            </a:r>
            <a:r>
              <a:rPr lang="en-US" altLang="en-US" dirty="0"/>
              <a:t>of stars seen as circumpolar depends on the </a:t>
            </a:r>
            <a:r>
              <a:rPr lang="en-US" altLang="en-US" dirty="0" smtClean="0"/>
              <a:t>observer’s </a:t>
            </a:r>
            <a:r>
              <a:rPr lang="en-US" altLang="en-US" dirty="0" smtClean="0">
                <a:solidFill>
                  <a:srgbClr val="FFC000"/>
                </a:solidFill>
              </a:rPr>
              <a:t>latitude</a:t>
            </a:r>
            <a:endParaRPr lang="en-US" altLang="en-US" dirty="0">
              <a:solidFill>
                <a:srgbClr val="FFC000"/>
              </a:solidFill>
            </a:endParaRPr>
          </a:p>
          <a:p>
            <a:pPr eaLnBrk="1" hangingPunct="1"/>
            <a:r>
              <a:rPr lang="en-US" altLang="en-US" dirty="0" smtClean="0"/>
              <a:t>The further </a:t>
            </a:r>
            <a:r>
              <a:rPr lang="en-US" altLang="en-US" dirty="0">
                <a:solidFill>
                  <a:srgbClr val="FFC000"/>
                </a:solidFill>
              </a:rPr>
              <a:t>North </a:t>
            </a:r>
            <a:r>
              <a:rPr lang="en-US" altLang="en-US" dirty="0"/>
              <a:t>the observer lives, the </a:t>
            </a:r>
            <a:r>
              <a:rPr lang="en-US" altLang="en-US" dirty="0">
                <a:solidFill>
                  <a:srgbClr val="FFC000"/>
                </a:solidFill>
              </a:rPr>
              <a:t>more</a:t>
            </a:r>
            <a:r>
              <a:rPr lang="en-US" altLang="en-US" dirty="0"/>
              <a:t> stars will appear </a:t>
            </a:r>
            <a:r>
              <a:rPr lang="en-US" altLang="en-US" dirty="0" smtClean="0"/>
              <a:t>circumpolar</a:t>
            </a:r>
            <a:endParaRPr lang="en-US" altLang="en-US" dirty="0"/>
          </a:p>
          <a:p>
            <a:pPr eaLnBrk="1" hangingPunct="1"/>
            <a:r>
              <a:rPr lang="en-US" altLang="en-US" dirty="0"/>
              <a:t>Earth turns </a:t>
            </a:r>
            <a:r>
              <a:rPr lang="en-US" altLang="en-US" dirty="0">
                <a:solidFill>
                  <a:srgbClr val="FFC000"/>
                </a:solidFill>
              </a:rPr>
              <a:t>west to </a:t>
            </a:r>
            <a:r>
              <a:rPr lang="en-US" altLang="en-US" dirty="0" smtClean="0">
                <a:solidFill>
                  <a:srgbClr val="FFC000"/>
                </a:solidFill>
              </a:rPr>
              <a:t>east</a:t>
            </a:r>
            <a:r>
              <a:rPr lang="en-US" altLang="en-US" dirty="0" smtClean="0"/>
              <a:t>.</a:t>
            </a:r>
            <a:endParaRPr lang="en-US" altLang="en-US" dirty="0"/>
          </a:p>
          <a:p>
            <a:pPr eaLnBrk="1" hangingPunct="1"/>
            <a:r>
              <a:rPr lang="en-US" altLang="en-US" dirty="0"/>
              <a:t>Sky appears to turn </a:t>
            </a:r>
            <a:r>
              <a:rPr lang="en-US" altLang="en-US" dirty="0">
                <a:solidFill>
                  <a:srgbClr val="FFC000"/>
                </a:solidFill>
              </a:rPr>
              <a:t>east to </a:t>
            </a:r>
            <a:r>
              <a:rPr lang="en-US" altLang="en-US" dirty="0" smtClean="0">
                <a:solidFill>
                  <a:srgbClr val="FFC000"/>
                </a:solidFill>
              </a:rPr>
              <a:t>west</a:t>
            </a:r>
            <a:r>
              <a:rPr lang="en-US" altLang="en-US" dirty="0" smtClean="0"/>
              <a:t>.</a:t>
            </a:r>
            <a:endParaRPr lang="en-US" altLang="en-US" dirty="0"/>
          </a:p>
          <a:p>
            <a:endParaRPr lang="en-US" dirty="0"/>
          </a:p>
        </p:txBody>
      </p:sp>
    </p:spTree>
    <p:extLst>
      <p:ext uri="{BB962C8B-B14F-4D97-AF65-F5344CB8AC3E}">
        <p14:creationId xmlns:p14="http://schemas.microsoft.com/office/powerpoint/2010/main" val="58747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Major</a:t>
            </a:r>
            <a:endParaRPr lang="en-US" dirty="0"/>
          </a:p>
        </p:txBody>
      </p:sp>
      <p:sp>
        <p:nvSpPr>
          <p:cNvPr id="3" name="Content Placeholder 2"/>
          <p:cNvSpPr>
            <a:spLocks noGrp="1"/>
          </p:cNvSpPr>
          <p:nvPr>
            <p:ph idx="1"/>
          </p:nvPr>
        </p:nvSpPr>
        <p:spPr/>
        <p:txBody>
          <a:bodyPr/>
          <a:lstStyle/>
          <a:p>
            <a:pPr eaLnBrk="1" hangingPunct="1"/>
            <a:r>
              <a:rPr lang="en-US" altLang="en-US" dirty="0"/>
              <a:t>Best known constellation</a:t>
            </a:r>
          </a:p>
          <a:p>
            <a:pPr eaLnBrk="1" hangingPunct="1"/>
            <a:r>
              <a:rPr lang="en-US" altLang="en-US" dirty="0"/>
              <a:t>Common name is </a:t>
            </a:r>
            <a:r>
              <a:rPr lang="en-US" altLang="en-US" dirty="0">
                <a:solidFill>
                  <a:srgbClr val="FFC000"/>
                </a:solidFill>
              </a:rPr>
              <a:t>Big Dipper</a:t>
            </a:r>
          </a:p>
          <a:p>
            <a:pPr eaLnBrk="1" hangingPunct="1"/>
            <a:r>
              <a:rPr lang="en-US" altLang="en-US" dirty="0">
                <a:solidFill>
                  <a:srgbClr val="FFC000"/>
                </a:solidFill>
              </a:rPr>
              <a:t>Pointer stars- </a:t>
            </a:r>
            <a:r>
              <a:rPr lang="en-US" altLang="en-US" dirty="0"/>
              <a:t>front 2 stars of the Big Dipper which point to Polaris (North Star)</a:t>
            </a:r>
          </a:p>
          <a:p>
            <a:pPr lvl="1"/>
            <a:endParaRPr lang="en-US" dirty="0"/>
          </a:p>
        </p:txBody>
      </p:sp>
      <p:pic>
        <p:nvPicPr>
          <p:cNvPr id="4" name="Picture 3"/>
          <p:cNvPicPr>
            <a:picLocks noChangeAspect="1"/>
          </p:cNvPicPr>
          <p:nvPr/>
        </p:nvPicPr>
        <p:blipFill>
          <a:blip r:embed="rId2"/>
          <a:stretch>
            <a:fillRect/>
          </a:stretch>
        </p:blipFill>
        <p:spPr>
          <a:xfrm>
            <a:off x="4343400" y="3810000"/>
            <a:ext cx="3846909" cy="2688569"/>
          </a:xfrm>
          <a:prstGeom prst="rect">
            <a:avLst/>
          </a:prstGeom>
        </p:spPr>
      </p:pic>
    </p:spTree>
    <p:extLst>
      <p:ext uri="{BB962C8B-B14F-4D97-AF65-F5344CB8AC3E}">
        <p14:creationId xmlns:p14="http://schemas.microsoft.com/office/powerpoint/2010/main" val="3602571010"/>
      </p:ext>
    </p:extLst>
  </p:cSld>
  <p:clrMapOvr>
    <a:masterClrMapping/>
  </p:clrMapOvr>
</p:sld>
</file>

<file path=ppt/theme/theme1.xml><?xml version="1.0" encoding="utf-8"?>
<a:theme xmlns:a="http://schemas.openxmlformats.org/drawingml/2006/main" name="atomic_swirly">
  <a:themeElements>
    <a:clrScheme name="atomic_swir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tomic_swirly">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tomic_swir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tomic_swirl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tomic_swirl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tomic_swirl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tomic_swirl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tomic_swirl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tomic_swirl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tomic_swirl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tomic_swirl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tomic_swirl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tomic_swirl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tomic_swirl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11505</TotalTime>
  <Words>557</Words>
  <Application>Microsoft Office PowerPoint</Application>
  <PresentationFormat>On-screen Show (4:3)</PresentationFormat>
  <Paragraphs>105</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ＭＳ Ｐゴシック</vt:lpstr>
      <vt:lpstr>Arial</vt:lpstr>
      <vt:lpstr>Comic Sans MS</vt:lpstr>
      <vt:lpstr>atomic_swirly</vt:lpstr>
      <vt:lpstr>Astronomy-Part 5 Notes: Constellations</vt:lpstr>
      <vt:lpstr>What are Constellations?</vt:lpstr>
      <vt:lpstr>Different Hemispheres? Different Constellations.</vt:lpstr>
      <vt:lpstr>Polaris</vt:lpstr>
      <vt:lpstr>The Zodiac</vt:lpstr>
      <vt:lpstr>Circumpolar Constellations</vt:lpstr>
      <vt:lpstr>Examples of Circumpolar Constellations</vt:lpstr>
      <vt:lpstr>Examples of Circumpolar Constellations</vt:lpstr>
      <vt:lpstr>Ursa Major</vt:lpstr>
      <vt:lpstr>Seasonal &amp; Nightly Changes</vt:lpstr>
      <vt:lpstr>The Seven Major Constellations</vt:lpstr>
      <vt:lpstr>Cassiopeia – “ The Queen”</vt:lpstr>
      <vt:lpstr>Cassiopeia – “The Queen”</vt:lpstr>
      <vt:lpstr>Cygnus-”The Swan”</vt:lpstr>
      <vt:lpstr>Cygnus-”The Swan”</vt:lpstr>
      <vt:lpstr>Scorpius – “The Scorpion”</vt:lpstr>
      <vt:lpstr>Scorpius – “The Scorpion”</vt:lpstr>
      <vt:lpstr>Orion-”The Hunter”</vt:lpstr>
      <vt:lpstr>Orion-”The Hunter”</vt:lpstr>
      <vt:lpstr>Ursa Major-”Big Bear”</vt:lpstr>
      <vt:lpstr>Ursa Major-”Big Bear”</vt:lpstr>
      <vt:lpstr>Ursa Minor-”The Little Bear”</vt:lpstr>
      <vt:lpstr>Ursa Minor-”Little Bear”</vt:lpstr>
      <vt:lpstr>Draco-”The Dragon”</vt:lpstr>
      <vt:lpstr>Draco-”The Dragon”</vt:lpstr>
    </vt:vector>
  </TitlesOfParts>
  <Company>Stuttgart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Extraction</dc:title>
  <dc:creator>cmassengale</dc:creator>
  <cp:lastModifiedBy>Tuyen Duddles</cp:lastModifiedBy>
  <cp:revision>31</cp:revision>
  <dcterms:created xsi:type="dcterms:W3CDTF">2017-10-11T09:45:46Z</dcterms:created>
  <dcterms:modified xsi:type="dcterms:W3CDTF">2017-11-29T21:09:37Z</dcterms:modified>
</cp:coreProperties>
</file>